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7" r:id="rId3"/>
    <p:sldId id="354" r:id="rId4"/>
    <p:sldId id="355" r:id="rId5"/>
    <p:sldId id="356" r:id="rId6"/>
    <p:sldId id="357" r:id="rId7"/>
    <p:sldId id="259" r:id="rId8"/>
    <p:sldId id="358" r:id="rId9"/>
    <p:sldId id="260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72" r:id="rId20"/>
    <p:sldId id="368" r:id="rId21"/>
    <p:sldId id="369" r:id="rId22"/>
    <p:sldId id="370" r:id="rId23"/>
    <p:sldId id="371" r:id="rId24"/>
    <p:sldId id="308" r:id="rId25"/>
    <p:sldId id="282" r:id="rId26"/>
    <p:sldId id="283" r:id="rId27"/>
    <p:sldId id="266" r:id="rId28"/>
    <p:sldId id="285" r:id="rId29"/>
    <p:sldId id="286" r:id="rId30"/>
    <p:sldId id="287" r:id="rId31"/>
    <p:sldId id="288" r:id="rId32"/>
    <p:sldId id="284" r:id="rId33"/>
    <p:sldId id="290" r:id="rId34"/>
    <p:sldId id="353" r:id="rId35"/>
    <p:sldId id="289" r:id="rId36"/>
    <p:sldId id="340" r:id="rId37"/>
    <p:sldId id="324" r:id="rId38"/>
    <p:sldId id="338" r:id="rId39"/>
    <p:sldId id="318" r:id="rId40"/>
    <p:sldId id="305" r:id="rId41"/>
    <p:sldId id="306" r:id="rId42"/>
    <p:sldId id="307" r:id="rId43"/>
    <p:sldId id="339" r:id="rId44"/>
    <p:sldId id="341" r:id="rId45"/>
    <p:sldId id="342" r:id="rId46"/>
    <p:sldId id="343" r:id="rId47"/>
    <p:sldId id="351" r:id="rId48"/>
    <p:sldId id="344" r:id="rId49"/>
    <p:sldId id="347" r:id="rId50"/>
    <p:sldId id="348" r:id="rId51"/>
    <p:sldId id="345" r:id="rId52"/>
    <p:sldId id="264" r:id="rId53"/>
    <p:sldId id="279" r:id="rId54"/>
    <p:sldId id="280" r:id="rId55"/>
    <p:sldId id="281" r:id="rId56"/>
    <p:sldId id="319" r:id="rId57"/>
    <p:sldId id="315" r:id="rId58"/>
    <p:sldId id="316" r:id="rId59"/>
    <p:sldId id="317" r:id="rId60"/>
    <p:sldId id="320" r:id="rId61"/>
    <p:sldId id="311" r:id="rId62"/>
    <p:sldId id="312" r:id="rId63"/>
    <p:sldId id="313" r:id="rId64"/>
    <p:sldId id="314" r:id="rId65"/>
    <p:sldId id="268" r:id="rId66"/>
    <p:sldId id="321" r:id="rId67"/>
    <p:sldId id="322" r:id="rId68"/>
    <p:sldId id="352" r:id="rId69"/>
    <p:sldId id="373" r:id="rId70"/>
    <p:sldId id="294" r:id="rId71"/>
    <p:sldId id="299" r:id="rId72"/>
    <p:sldId id="295" r:id="rId73"/>
    <p:sldId id="302" r:id="rId74"/>
    <p:sldId id="296" r:id="rId75"/>
    <p:sldId id="300" r:id="rId76"/>
    <p:sldId id="301" r:id="rId77"/>
    <p:sldId id="349" r:id="rId78"/>
    <p:sldId id="332" r:id="rId79"/>
    <p:sldId id="333" r:id="rId80"/>
    <p:sldId id="334" r:id="rId81"/>
    <p:sldId id="323" r:id="rId82"/>
    <p:sldId id="325" r:id="rId83"/>
    <p:sldId id="329" r:id="rId84"/>
    <p:sldId id="330" r:id="rId85"/>
    <p:sldId id="328" r:id="rId86"/>
    <p:sldId id="327" r:id="rId87"/>
    <p:sldId id="331" r:id="rId88"/>
    <p:sldId id="337" r:id="rId89"/>
    <p:sldId id="336" r:id="rId90"/>
    <p:sldId id="271" r:id="rId91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FDEADA"/>
    <a:srgbClr val="FF7C80"/>
    <a:srgbClr val="00CC99"/>
    <a:srgbClr val="9933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ลักษณะ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ลักษณะชุดรูปแบบ 1 - เน้น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3" autoAdjust="0"/>
    <p:restoredTop sz="94656"/>
  </p:normalViewPr>
  <p:slideViewPr>
    <p:cSldViewPr>
      <p:cViewPr>
        <p:scale>
          <a:sx n="96" d="100"/>
          <a:sy n="96" d="100"/>
        </p:scale>
        <p:origin x="2992" y="12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62AE3-AA62-4FD2-8490-5680DD787CC1}" type="datetimeFigureOut">
              <a:rPr lang="th-TH" smtClean="0"/>
              <a:t>20/02/60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434F4-F7A1-4474-9BA7-5ED6B527F2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400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11EE8-EE23-46E6-AC5C-6CC5042814C3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F5F3A-9465-43EB-8806-95B8BD6B7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3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91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39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B750-0048-477A-8474-2213523B5C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2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B750-0048-477A-8474-2213523B5C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9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EB750-0048-477A-8474-2213523B5C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98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92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3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7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82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3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05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5F3A-9465-43EB-8806-95B8BD6B7B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9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427EF-6323-4AE2-8A77-564FE8AC9C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0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E219-0B54-4508-A871-1742A0658484}" type="datetime1">
              <a:rPr lang="th-TH" smtClean="0"/>
              <a:t>20/02/60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804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FFC50-8BA2-42DA-88CB-1D4EA0762B81}" type="datetime1">
              <a:rPr lang="th-TH" smtClean="0"/>
              <a:t>20/02/60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035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0F54-89F9-4026-B6E7-A7D213B1CEA4}" type="datetime1">
              <a:rPr lang="th-TH" smtClean="0"/>
              <a:t>20/02/60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747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62E6-8B45-482E-A740-F8227F91AB42}" type="datetime1">
              <a:rPr lang="th-TH" smtClean="0"/>
              <a:t>20/02/60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758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16EC-EE5D-4A8A-80B3-2D7071B22789}" type="datetime1">
              <a:rPr lang="th-TH" smtClean="0"/>
              <a:t>20/02/60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26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3ADD-1454-4030-A29F-2DB757D9B522}" type="datetime1">
              <a:rPr lang="th-TH" smtClean="0"/>
              <a:t>20/02/60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48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77A-CD05-4986-9097-FC120D90BCE4}" type="datetime1">
              <a:rPr lang="th-TH" smtClean="0"/>
              <a:t>20/02/60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658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21F8-6CCD-4572-A06F-AE8A8E0952C9}" type="datetime1">
              <a:rPr lang="th-TH" smtClean="0"/>
              <a:t>20/02/60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044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0B9A8-1F12-4072-B043-E21774185205}" type="datetime1">
              <a:rPr lang="th-TH" smtClean="0"/>
              <a:t>20/02/60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926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C456-6F18-4A6D-AD57-5B59B1548E47}" type="datetime1">
              <a:rPr lang="th-TH" smtClean="0"/>
              <a:t>20/02/60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7644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25B99-4DDE-47D6-912B-C6131EF80140}" type="datetime1">
              <a:rPr lang="th-TH" smtClean="0"/>
              <a:t>20/02/60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000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9F7DC-CD95-469E-9691-DDB9603A53C0}" type="datetime1">
              <a:rPr lang="th-TH" smtClean="0"/>
              <a:t>20/02/60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7CADF-54E0-4F09-80EB-16A45EE77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012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bw8E9BX2rtRm23kEQrr1pvLKbcZFb5TnKl6B2N2QQv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00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e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43.jpe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3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3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79.emf"/><Relationship Id="rId5" Type="http://schemas.openxmlformats.org/officeDocument/2006/relationships/image" Target="../media/image80.png"/><Relationship Id="rId6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30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30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4" Type="http://schemas.openxmlformats.org/officeDocument/2006/relationships/image" Target="../media/image810.png"/><Relationship Id="rId5" Type="http://schemas.openxmlformats.org/officeDocument/2006/relationships/image" Target="../media/image790.png"/><Relationship Id="rId6" Type="http://schemas.openxmlformats.org/officeDocument/2006/relationships/image" Target="../media/image30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86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8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Relationship Id="rId3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6.png"/><Relationship Id="rId5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7" Type="http://schemas.openxmlformats.org/officeDocument/2006/relationships/image" Target="../media/image970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4" Type="http://schemas.openxmlformats.org/officeDocument/2006/relationships/image" Target="../media/image105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1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microsoft.com/office/2007/relationships/hdphoto" Target="../media/hdphoto2.wdp"/><Relationship Id="rId5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37532"/>
            <a:ext cx="6912768" cy="3279134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4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-102774" y="499666"/>
            <a:ext cx="9349547" cy="869629"/>
          </a:xfrm>
        </p:spPr>
        <p:txBody>
          <a:bodyPr>
            <a:normAutofit fontScale="90000"/>
          </a:bodyPr>
          <a:lstStyle/>
          <a:p>
            <a:r>
              <a:rPr lang="en-US" b="1" spc="150" dirty="0" smtClean="0">
                <a:ln w="11430"/>
                <a:solidFill>
                  <a:schemeClr val="accent4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DSS for S-M Industrial</a:t>
            </a:r>
            <a:br>
              <a:rPr lang="en-US" b="1" spc="150" dirty="0" smtClean="0">
                <a:ln w="11430"/>
                <a:solidFill>
                  <a:schemeClr val="accent4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b="1" spc="150" dirty="0" smtClean="0">
                <a:ln w="11430"/>
                <a:solidFill>
                  <a:schemeClr val="accent4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Production Scheduling</a:t>
            </a:r>
            <a:endParaRPr lang="th-TH" b="1" spc="150" dirty="0">
              <a:ln w="11430"/>
              <a:solidFill>
                <a:schemeClr val="accent4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390512" y="1736109"/>
            <a:ext cx="875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spc="150" dirty="0" smtClean="0">
                <a:ln w="11430"/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For Single Manufacturing Cell</a:t>
            </a:r>
            <a:endParaRPr lang="th-TH" sz="24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8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425624" y="2399870"/>
            <a:ext cx="84249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web based to virtual the informatio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n and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compare the data from plan to plan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in different factors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3. </a:t>
            </a:r>
            <a:r>
              <a:rPr lang="en-US" sz="3600" b="1" dirty="0">
                <a:solidFill>
                  <a:schemeClr val="bg1"/>
                </a:solidFill>
              </a:rPr>
              <a:t>Proposed </a:t>
            </a:r>
            <a:r>
              <a:rPr lang="en-US" sz="3600" b="1" dirty="0" smtClean="0">
                <a:solidFill>
                  <a:schemeClr val="bg1"/>
                </a:solidFill>
              </a:rPr>
              <a:t>Model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10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612607"/>
            <a:ext cx="4300503" cy="288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23528" y="2636912"/>
            <a:ext cx="84249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For data management subsystem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- Database management system (DBMS): We using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firebase (</a:t>
            </a:r>
            <a:r>
              <a:rPr lang="en-US" b="1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nosql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for establishing, updating, and querying 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database. 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his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provide 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real-time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organization data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organized into distributed units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that are then viewed as a single storage concept. </a:t>
            </a:r>
            <a:endParaRPr lang="en-US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4. Architecture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11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23528" y="2204864"/>
            <a:ext cx="84249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data in the database </a:t>
            </a:r>
            <a:r>
              <a:rPr lang="en-US" dirty="0"/>
              <a:t>are generally made available and </a:t>
            </a:r>
            <a:r>
              <a:rPr lang="en-US" b="1" dirty="0">
                <a:solidFill>
                  <a:srgbClr val="FF0000"/>
                </a:solidFill>
              </a:rPr>
              <a:t>flexible to a wide range of industry fields </a:t>
            </a:r>
            <a:r>
              <a:rPr lang="en-US" dirty="0"/>
              <a:t>such as automotive, food and vegetable, electronic, heavy industry, crafting, lathing and more.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By </a:t>
            </a:r>
            <a:r>
              <a:rPr lang="en-US" dirty="0"/>
              <a:t>implement the wide-area networking which in </a:t>
            </a:r>
            <a:r>
              <a:rPr lang="en-US" b="1" dirty="0"/>
              <a:t>each industry can share the useful information across factories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for </a:t>
            </a:r>
            <a:r>
              <a:rPr lang="en-US" b="1" dirty="0">
                <a:solidFill>
                  <a:srgbClr val="FF0000"/>
                </a:solidFill>
              </a:rPr>
              <a:t>optimizing the product quality and increase the productivity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data will become a </a:t>
            </a:r>
            <a:r>
              <a:rPr lang="en-US" b="1" dirty="0"/>
              <a:t>standardized format.</a:t>
            </a:r>
            <a:endParaRPr lang="en-US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4. Architecture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12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5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23528" y="2521927"/>
            <a:ext cx="84249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For the model management subsystem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- we use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quantitative models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(e.g., statistical, rules, optimization) organized as a single unit.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Using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programming languages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js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to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calculate each factors, DSS tools and/or subroutines, and other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building blocks to simulate the workflow in each priority type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or virtualized different environment of the production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4. Architecture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13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23528" y="2276063"/>
            <a:ext cx="84249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For the user interface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- we use the polymer web components which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allows bidirectional communication (2 ways data binding)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between the system and the user.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This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software is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web-based DSS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this made it easier and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less costly to make decision-relevant information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and model-driven DSS available to users in geographically distributed locations, especially through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mobile.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4. Architecture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14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3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23528" y="2543969"/>
            <a:ext cx="84249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For Knowledge-based management subsystem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- we use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from many equations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including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workload management, process management, operation detail scheduling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product tracking, performance analysis, collection data and document control including monthly order, extra waste in production, utilization of each orders.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4. Architecture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15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23528" y="2263201"/>
            <a:ext cx="84249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Extra development by implement an artificial intelligence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continues to make inroads in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improving DSS faster,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intelligent search engines, intelligent agents promise to improve the interface in areas such as direct natural language processing and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gestures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for extended the usability.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This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result in increasing of development the ready-made DSS solutions for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specific market segments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4. Architecture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16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45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23528" y="2263201"/>
            <a:ext cx="84249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Increased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productivity and revenue: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Along with the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increase in efficiency, improvements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 productivity levels in the manufacturing sectors will also follow.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Less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problems and less wasting resources.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Reduce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the risk probability: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that factory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will be able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delivery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product on time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4. Outcomes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17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72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467544" y="2348880"/>
            <a:ext cx="81369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Optimization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of manufacturing processes: 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Having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integrated IT systems within the production process will certainly make the most out of the resources at hand.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Processes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will be streamlined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and there will be increased collaboration amongst producers, suppliers, and other stakeholders along the value chain. 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4. Outcomes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18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4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32910" y="2636912"/>
            <a:ext cx="86587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The usual time that it takes to produce one unit will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 visibly shortened since the process is simplified </a:t>
            </a:r>
            <a:r>
              <a:rPr lang="en-US" sz="3200">
                <a:latin typeface="Arial" charset="0"/>
                <a:ea typeface="Arial" charset="0"/>
                <a:cs typeface="Arial" charset="0"/>
              </a:rPr>
              <a:t>without </a:t>
            </a:r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comparing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quality and decision-making is done in real-time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4. Outcomes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19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82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/>
          <p:cNvSpPr/>
          <p:nvPr/>
        </p:nvSpPr>
        <p:spPr>
          <a:xfrm>
            <a:off x="0" y="0"/>
            <a:ext cx="9144000" cy="1212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2555776" y="1096288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ysClr val="windowText" lastClr="000000"/>
                </a:solidFill>
                <a:latin typeface="+mj-lt"/>
                <a:cs typeface="Angsana New" pitchFamily="18" charset="-34"/>
              </a:rPr>
              <a:t>1. Problem statement</a:t>
            </a:r>
            <a:r>
              <a:rPr lang="en-US" sz="3600" b="1" dirty="0">
                <a:solidFill>
                  <a:sysClr val="windowText" lastClr="000000"/>
                </a:solidFill>
                <a:latin typeface="+mj-lt"/>
                <a:cs typeface="Angsana New" pitchFamily="18" charset="-34"/>
              </a:rPr>
              <a:t> </a:t>
            </a:r>
          </a:p>
        </p:txBody>
      </p:sp>
      <p:pic>
        <p:nvPicPr>
          <p:cNvPr id="3074" name="Picture 2" descr="Image result for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2" y="5052392"/>
            <a:ext cx="768061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สี่เหลี่ยมผืนผ้า 12"/>
          <p:cNvSpPr/>
          <p:nvPr/>
        </p:nvSpPr>
        <p:spPr>
          <a:xfrm>
            <a:off x="2994486" y="265291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cs typeface="Angsana New" panose="02020603050405020304" pitchFamily="18" charset="-34"/>
              </a:rPr>
              <a:t>Introduction</a:t>
            </a:r>
            <a:endParaRPr lang="en-US" sz="4800" b="1" dirty="0">
              <a:cs typeface="Angsana New" panose="02020603050405020304" pitchFamily="18" charset="-34"/>
            </a:endParaRPr>
          </a:p>
        </p:txBody>
      </p:sp>
      <p:sp>
        <p:nvSpPr>
          <p:cNvPr id="14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2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2204864"/>
            <a:ext cx="91450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software 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which used to support the decision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 production industry comes with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unaffordable price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small-medium business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size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fontAlgn="base"/>
            <a:endParaRPr lang="en-US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fontAlgn="base"/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Sometimes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couldn’t help to plan with fully efficiency enough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so, this would cause an inefficient workflow outcome. </a:t>
            </a:r>
            <a:endParaRPr lang="en-US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93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15515" y="2492896"/>
            <a:ext cx="50124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managers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of factories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or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firms which have the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power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make decision to produce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products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. Target Users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20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08"/>
          <a:stretch/>
        </p:blipFill>
        <p:spPr>
          <a:xfrm>
            <a:off x="5443475" y="1126231"/>
            <a:ext cx="3700525" cy="578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23781" y="2924944"/>
            <a:ext cx="87127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Even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we could use DSS to help managing the workflow but it still has some limitations from some </a:t>
            </a:r>
            <a:r>
              <a:rPr lang="en-US" sz="3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uncontrolled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issues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including the accident, natural disasters, protest, political, or some other things which is outside the system but may affect to the company.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6. Limitations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21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20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15515" y="2665655"/>
            <a:ext cx="88209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This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is why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DSS has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proven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to increase process and people performances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as well as being effective at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driving down costs in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so many departments also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improve productivity to meet the industry standards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including quality management system and easily for users to make a better decision in term of accuracy, efficient, on time with lower risk and be one that operates with efficiency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215515" y="1367476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Summary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2625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Summary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22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899845" y="2708920"/>
            <a:ext cx="75248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drive.google.com/open?id=1bw8E9BX2rtRm23kEQrr1pvLKbcZFb5TnKl6B2N2QQvU</a:t>
            </a:r>
            <a:endParaRPr lang="en-US" dirty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410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Sample Data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23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316908" y="2559505"/>
            <a:ext cx="8690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 Definition for Function Modeling</a:t>
            </a:r>
            <a:endParaRPr lang="th-TH" sz="36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3063561"/>
            <a:ext cx="870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ผังกิจกรรมการไหลของข้อมูลสารสนเทศของโรงงานอุตสาหกรรมทั่วไป</a:t>
            </a:r>
            <a:endParaRPr lang="th-TH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50" y="329274"/>
            <a:ext cx="3416469" cy="220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สี่เหลี่ยมผืนผ้า 1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38" y="265864"/>
            <a:ext cx="9271751" cy="5595394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3426746" y="1558246"/>
            <a:ext cx="1008112" cy="702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7401958" y="1582881"/>
            <a:ext cx="849324" cy="677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24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5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สี่เหลี่ยมผืนผ้ามุมมน 20"/>
          <p:cNvSpPr/>
          <p:nvPr/>
        </p:nvSpPr>
        <p:spPr>
          <a:xfrm>
            <a:off x="4373152" y="6264695"/>
            <a:ext cx="4770848" cy="593305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2806750"/>
            <a:ext cx="186640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69776" y="3300353"/>
            <a:ext cx="624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Information of worker and machines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4514937" y="6297088"/>
            <a:ext cx="4521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Total No.of worker 24 people</a:t>
            </a:r>
            <a:endParaRPr lang="th-TH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1518" y="3852337"/>
            <a:ext cx="1446230" cy="5847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Worker</a:t>
            </a:r>
          </a:p>
        </p:txBody>
      </p:sp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36" y="1280954"/>
            <a:ext cx="3238500" cy="135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Image result for worker icon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4" name="AutoShape 8" descr="Image result for worker icon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5" name="AutoShape 10" descr="Image result for worker icon"/>
          <p:cNvSpPr>
            <a:spLocks noChangeAspect="1" noChangeArrowheads="1"/>
          </p:cNvSpPr>
          <p:nvPr/>
        </p:nvSpPr>
        <p:spPr bwMode="auto">
          <a:xfrm>
            <a:off x="495300" y="92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6" name="AutoShape 12" descr="Image result for worker icon"/>
          <p:cNvSpPr>
            <a:spLocks noChangeAspect="1" noChangeArrowheads="1"/>
          </p:cNvSpPr>
          <p:nvPr/>
        </p:nvSpPr>
        <p:spPr bwMode="auto">
          <a:xfrm>
            <a:off x="647700" y="244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7" name="AutoShape 14" descr="Image result for worker icon"/>
          <p:cNvSpPr>
            <a:spLocks noChangeAspect="1" noChangeArrowheads="1"/>
          </p:cNvSpPr>
          <p:nvPr/>
        </p:nvSpPr>
        <p:spPr bwMode="auto">
          <a:xfrm>
            <a:off x="800100" y="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4352" name="Picture 16" descr="Road Worker 1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734832"/>
            <a:ext cx="900290" cy="90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สี่เหลี่ยมผืนผ้า 17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3235" y="4493347"/>
            <a:ext cx="34965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1. General worker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   - Executive 2 people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   - Cleaner 2 people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   - Security 2people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   - Delivery man 2 people 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44115" y="4437112"/>
            <a:ext cx="5199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2</a:t>
            </a:r>
            <a:r>
              <a:rPr lang="en-US" sz="2400" b="1" dirty="0" smtClean="0">
                <a:solidFill>
                  <a:srgbClr val="00B050"/>
                </a:solidFill>
              </a:rPr>
              <a:t>. Worker in line production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   -  Head of line production 4 people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   -  Worker in line production 12 people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       (3people/line)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5972068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25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7" grpId="0"/>
      <p:bldP spid="9" grpId="0"/>
      <p:bldP spid="13" grpId="0" animBg="1"/>
      <p:bldP spid="18" grpId="0"/>
      <p:bldP spid="19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lath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98975"/>
            <a:ext cx="3923704" cy="39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pic>
        <p:nvPicPr>
          <p:cNvPr id="7" name="Picture 4" descr="Image result for lab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592" y="-388891"/>
            <a:ext cx="3140680" cy="191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Image result for lathe machin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616" y="1124744"/>
            <a:ext cx="3897496" cy="39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สี่เหลี่ยมผืนผ้า 8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8" descr="Image result for lathe machin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4475"/>
            <a:ext cx="2147101" cy="214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Image result for lathe machin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0" y="1988840"/>
            <a:ext cx="955598" cy="9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92905" y="3022646"/>
            <a:ext cx="1664238" cy="58477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Machine</a:t>
            </a:r>
          </a:p>
        </p:txBody>
      </p:sp>
      <p:pic>
        <p:nvPicPr>
          <p:cNvPr id="15362" name="Picture 2" descr="Image result for lath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861" y="2878302"/>
            <a:ext cx="873461" cy="87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899592" y="3775680"/>
            <a:ext cx="65344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 smtClean="0">
                <a:solidFill>
                  <a:schemeClr val="accent6">
                    <a:lumMod val="50000"/>
                  </a:schemeClr>
                </a:solidFill>
              </a:rPr>
              <a:t>- Milling 3 Machine</a:t>
            </a:r>
          </a:p>
          <a:p>
            <a:r>
              <a:rPr lang="en-US" sz="2700" b="1" dirty="0" smtClean="0">
                <a:solidFill>
                  <a:schemeClr val="accent6">
                    <a:lumMod val="50000"/>
                  </a:schemeClr>
                </a:solidFill>
              </a:rPr>
              <a:t>- Drilling 2 Machine</a:t>
            </a:r>
          </a:p>
          <a:p>
            <a:r>
              <a:rPr lang="en-US" sz="2700" b="1" dirty="0" smtClean="0">
                <a:solidFill>
                  <a:schemeClr val="accent6">
                    <a:lumMod val="50000"/>
                  </a:schemeClr>
                </a:solidFill>
              </a:rPr>
              <a:t>- Trimming 2 Machine</a:t>
            </a:r>
          </a:p>
          <a:p>
            <a:r>
              <a:rPr lang="en-US" sz="2700" b="1" dirty="0" smtClean="0">
                <a:solidFill>
                  <a:schemeClr val="accent6">
                    <a:lumMod val="50000"/>
                  </a:schemeClr>
                </a:solidFill>
              </a:rPr>
              <a:t>- Polishing 2 Machine</a:t>
            </a:r>
          </a:p>
          <a:p>
            <a:r>
              <a:rPr lang="en-US" sz="2700" b="1" dirty="0" smtClean="0">
                <a:solidFill>
                  <a:schemeClr val="accent6">
                    <a:lumMod val="50000"/>
                  </a:schemeClr>
                </a:solidFill>
              </a:rPr>
              <a:t>- Welding 2 Machine</a:t>
            </a:r>
          </a:p>
          <a:p>
            <a:r>
              <a:rPr lang="en-US" sz="2700" b="1" dirty="0" smtClean="0">
                <a:solidFill>
                  <a:schemeClr val="accent6">
                    <a:lumMod val="50000"/>
                  </a:schemeClr>
                </a:solidFill>
              </a:rPr>
              <a:t>- Packing 2 Machine</a:t>
            </a:r>
            <a:endParaRPr lang="th-TH" sz="27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สี่เหลี่ยมผืนผ้ามุมมน 14"/>
          <p:cNvSpPr/>
          <p:nvPr/>
        </p:nvSpPr>
        <p:spPr>
          <a:xfrm>
            <a:off x="4103779" y="6264695"/>
            <a:ext cx="5040221" cy="593305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4159237" y="6299737"/>
            <a:ext cx="4984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Total No.of machine 13 machine</a:t>
            </a:r>
            <a:endParaRPr lang="th-TH" b="1" dirty="0">
              <a:solidFill>
                <a:srgbClr val="FFFF00"/>
              </a:solidFill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9" name="ตัวแทนหมายเลขภาพนิ่ง 2"/>
          <p:cNvSpPr txBox="1">
            <a:spLocks/>
          </p:cNvSpPr>
          <p:nvPr/>
        </p:nvSpPr>
        <p:spPr>
          <a:xfrm>
            <a:off x="6876256" y="58995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26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18" descr="Image result for lathe machin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4475"/>
            <a:ext cx="2147101" cy="214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mage result for lathe machin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4" y="1916832"/>
            <a:ext cx="955598" cy="9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2" y="2806750"/>
            <a:ext cx="186640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304224" y="3337828"/>
            <a:ext cx="624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Information of Product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1" name="Picture 3" descr="Image result for produc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36" y="3068959"/>
            <a:ext cx="1348038" cy="110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8405" y="3800095"/>
            <a:ext cx="288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 Gear</a:t>
            </a:r>
            <a:endParaRPr lang="th-TH" b="1" u="sng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119902" y="432331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Divided by Diameter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- 20 cm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- 30 cm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- 50 cm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- 80 cm</a:t>
            </a:r>
            <a:endParaRPr lang="th-TH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8" t="27011" r="55834" b="21779"/>
          <a:stretch/>
        </p:blipFill>
        <p:spPr bwMode="auto">
          <a:xfrm>
            <a:off x="6516216" y="2159350"/>
            <a:ext cx="2016224" cy="4521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สี่เหลี่ยมผืนผ้า 17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9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27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Ge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995" y="4989742"/>
            <a:ext cx="3344537" cy="15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18" descr="Image result for lathe machin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4475"/>
            <a:ext cx="2147101" cy="214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mage result for lathe machin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4" y="1916832"/>
            <a:ext cx="955598" cy="9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2" y="2806750"/>
            <a:ext cx="186640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269776" y="3337828"/>
            <a:ext cx="624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Information of Product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1" name="Picture 3" descr="Image result for produc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36" y="3068959"/>
            <a:ext cx="1348038" cy="110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8405" y="3800095"/>
            <a:ext cx="288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 C-clamp</a:t>
            </a:r>
            <a:endParaRPr lang="th-TH" b="1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119902" y="432331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Divided by Length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- Length 50 cm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- Length 80 cm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- Length 100 cm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- Length 150 cm</a:t>
            </a:r>
            <a:endParaRPr lang="th-TH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4" t="34210" r="30422" b="20601"/>
          <a:stretch/>
        </p:blipFill>
        <p:spPr bwMode="auto">
          <a:xfrm>
            <a:off x="6660232" y="2678644"/>
            <a:ext cx="1944216" cy="389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สี่เหลี่ยมผืนผ้า 15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pic>
        <p:nvPicPr>
          <p:cNvPr id="2050" name="Picture 2" descr="http://zaksupplies.com/wp-content/uploads/2015/10/c-clamp-r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626" y="4682501"/>
            <a:ext cx="2424012" cy="181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28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1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2806750"/>
            <a:ext cx="186640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269776" y="3337828"/>
            <a:ext cx="624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Information of Product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1" name="Picture 3" descr="Image result for produc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36" y="3068959"/>
            <a:ext cx="1348038" cy="110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8405" y="3800095"/>
            <a:ext cx="288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 Steel desk</a:t>
            </a:r>
            <a:endParaRPr lang="th-TH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119902" y="432331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Divided by size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- 50 x 50 cm.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- 50 x 100 cm.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- 80 x 100 cm.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- 100 x 120 cm.</a:t>
            </a:r>
            <a:endParaRPr lang="th-TH" dirty="0">
              <a:solidFill>
                <a:srgbClr val="FF0000"/>
              </a:solidFill>
            </a:endParaRPr>
          </a:p>
        </p:txBody>
      </p:sp>
      <p:pic>
        <p:nvPicPr>
          <p:cNvPr id="16" name="รูปภาพ 15" descr="http://img.tarad.com/shop/k/kvbshop/img-lib/spd_20130223174958_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49" y="4635423"/>
            <a:ext cx="2277611" cy="162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25715" r="57984" b="13068"/>
          <a:stretch/>
        </p:blipFill>
        <p:spPr bwMode="auto">
          <a:xfrm>
            <a:off x="6814762" y="2276872"/>
            <a:ext cx="1595103" cy="447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สี่เหลี่ยมผืนผ้า 1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8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29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. Background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7504" y="293747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4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3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5780" y="2564904"/>
            <a:ext cx="87129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dirty="0">
                <a:solidFill>
                  <a:srgbClr val="000000"/>
                </a:solidFill>
                <a:latin typeface="Arial" charset="0"/>
              </a:rPr>
              <a:t>The drastic and rapid increase in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data volumes, computing power and connectivity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in the present are especially seen in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new wide-area networks with low power utilization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. Industries find themselves facing the prospect of having </a:t>
            </a:r>
            <a:r>
              <a:rPr lang="en-US" b="1" dirty="0">
                <a:solidFill>
                  <a:srgbClr val="FF0000"/>
                </a:solidFill>
                <a:latin typeface="Arial" charset="0"/>
              </a:rPr>
              <a:t>to use new data in their manufacturing to improve operations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2806750"/>
            <a:ext cx="186640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269776" y="3337828"/>
            <a:ext cx="624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Information of Product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1" name="Picture 3" descr="Image result for produc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36" y="3068959"/>
            <a:ext cx="1348038" cy="110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8405" y="3800095"/>
            <a:ext cx="288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2.4 Shelves</a:t>
            </a:r>
            <a:endParaRPr lang="th-TH" b="1" u="sng" dirty="0">
              <a:solidFill>
                <a:srgbClr val="0099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119902" y="432331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9999"/>
                </a:solidFill>
              </a:rPr>
              <a:t>Divided by number of layers</a:t>
            </a:r>
          </a:p>
          <a:p>
            <a:r>
              <a:rPr lang="en-US" b="1" dirty="0" smtClean="0">
                <a:solidFill>
                  <a:srgbClr val="009999"/>
                </a:solidFill>
              </a:rPr>
              <a:t>- 5th floor</a:t>
            </a:r>
          </a:p>
          <a:p>
            <a:r>
              <a:rPr lang="en-US" b="1" dirty="0" smtClean="0">
                <a:solidFill>
                  <a:srgbClr val="009999"/>
                </a:solidFill>
              </a:rPr>
              <a:t>- 10th Floor</a:t>
            </a:r>
          </a:p>
          <a:p>
            <a:r>
              <a:rPr lang="en-US" b="1" dirty="0" smtClean="0">
                <a:solidFill>
                  <a:srgbClr val="009999"/>
                </a:solidFill>
              </a:rPr>
              <a:t>- 15th Floor</a:t>
            </a:r>
          </a:p>
          <a:p>
            <a:r>
              <a:rPr lang="en-US" b="1" dirty="0" smtClean="0">
                <a:solidFill>
                  <a:srgbClr val="009999"/>
                </a:solidFill>
              </a:rPr>
              <a:t>- 20th Floor</a:t>
            </a:r>
            <a:endParaRPr lang="th-TH" dirty="0">
              <a:solidFill>
                <a:srgbClr val="009999"/>
              </a:solidFill>
            </a:endParaRPr>
          </a:p>
        </p:txBody>
      </p:sp>
      <p:pic>
        <p:nvPicPr>
          <p:cNvPr id="16" name="รูปภาพ 15" descr="http://s-yoolk-images.s3.amazonaws.com/th-th/product_catalog/product_images/large/1450864714/242644?14508647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626" y="4735591"/>
            <a:ext cx="2180951" cy="207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2" t="25196" r="32405" b="9408"/>
          <a:stretch/>
        </p:blipFill>
        <p:spPr bwMode="auto">
          <a:xfrm>
            <a:off x="6514358" y="2179345"/>
            <a:ext cx="1380353" cy="4702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สี่เหลี่ยมผืนผ้า 1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8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30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18" descr="Image result for lathe machin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4475"/>
            <a:ext cx="2147101" cy="214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2" y="2806750"/>
            <a:ext cx="186640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269776" y="3337828"/>
            <a:ext cx="624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Information of Product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1" name="Picture 3" descr="Image result for produc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36" y="3068959"/>
            <a:ext cx="1348038" cy="110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8405" y="3800095"/>
            <a:ext cx="5012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2.5 Process time of product</a:t>
            </a:r>
            <a:endParaRPr lang="th-TH" b="1" u="sng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31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pic>
        <p:nvPicPr>
          <p:cNvPr id="10" name="Picture 20" descr="Image result for lathe machin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4" y="2003484"/>
            <a:ext cx="955598" cy="9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ตาราง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48772"/>
              </p:ext>
            </p:extLst>
          </p:nvPr>
        </p:nvGraphicFramePr>
        <p:xfrm>
          <a:off x="35497" y="0"/>
          <a:ext cx="8856984" cy="685800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971518"/>
                <a:gridCol w="1370109"/>
                <a:gridCol w="1117978"/>
                <a:gridCol w="894382"/>
                <a:gridCol w="968914"/>
                <a:gridCol w="864322"/>
                <a:gridCol w="798581"/>
                <a:gridCol w="871180"/>
              </a:tblGrid>
              <a:tr h="29833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 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ชนิดสินค้า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l" fontAlgn="t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 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Tahoma"/>
                        <a:cs typeface="+mj-cs"/>
                      </a:endParaRPr>
                    </a:p>
                    <a:p>
                      <a:pPr algn="l" fontAlgn="t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 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Tahoma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 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ขนาด (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cm³)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l" fontAlgn="t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 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Tahoma"/>
                        <a:cs typeface="+mj-cs"/>
                      </a:endParaRPr>
                    </a:p>
                    <a:p>
                      <a:pPr algn="l" fontAlgn="t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 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Tahoma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 </a:t>
                      </a:r>
                      <a: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รอบเวลาของแต่ละหน่วย</a:t>
                      </a:r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การผลิต 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588797">
                <a:tc vMerge="1">
                  <a:txBody>
                    <a:bodyPr/>
                    <a:lstStyle/>
                    <a:p>
                      <a:pPr algn="ctr" fontAlgn="ctr"/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6607" marR="6607" marT="6607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หน่วยการผลิตที่1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หน่วย</a:t>
                      </a:r>
                      <a: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การ</a:t>
                      </a:r>
                      <a:b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</a:br>
                      <a: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ผลิต</a:t>
                      </a:r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ที่2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หน่วย</a:t>
                      </a:r>
                      <a: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การ</a:t>
                      </a:r>
                      <a:b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</a:br>
                      <a: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ผลิตที่</a:t>
                      </a:r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3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หน่วยการผลิตที่4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หน่วยการผลิตที่5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หน่วย</a:t>
                      </a:r>
                      <a: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การ</a:t>
                      </a:r>
                      <a:b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</a:br>
                      <a:r>
                        <a:rPr lang="th-TH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ผลิต</a:t>
                      </a:r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ที่6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1169724">
                <a:tc vMerge="1">
                  <a:txBody>
                    <a:bodyPr/>
                    <a:lstStyle/>
                    <a:p>
                      <a:pPr algn="l" fontAlgn="t"/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6607" marR="6607" marT="6607" marB="0"/>
                </a:tc>
                <a:tc vMerge="1">
                  <a:txBody>
                    <a:bodyPr/>
                    <a:lstStyle/>
                    <a:p>
                      <a:pPr algn="l" fontAlgn="t"/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Milling Machine (</a:t>
                      </a:r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วินาที/ชิ้น)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l" fontAlgn="t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 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Tahoma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Drilling  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Machine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(วินาที/ชิ้น)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Trimming Machine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(วินาที/ชิ้น)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Polishing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(วินาที/ชิ้น)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Welding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(วินาที/ชิ้น)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Packing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  <a:p>
                      <a:pPr algn="ctr" fontAlgn="ctr"/>
                      <a:r>
                        <a:rPr lang="th-TH" sz="1600" b="1" u="none" strike="noStrike" dirty="0">
                          <a:solidFill>
                            <a:schemeClr val="bg1"/>
                          </a:solidFill>
                          <a:effectLst/>
                          <a:cs typeface="+mj-cs"/>
                        </a:rPr>
                        <a:t>(วินาที/ชิ้น)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0181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j-cs"/>
                        </a:rPr>
                        <a:t>เกียร์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Diameter 20 cm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5400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900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4320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30181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Diameter 30 cm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7200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1000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4500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30181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Diameter 50 cm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9000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1200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4750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30181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Diameter  80 cm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10800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1500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4900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30181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j-cs"/>
                        </a:rPr>
                        <a:t>C-clamp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ความยาว 50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cm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5200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1800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30181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ความยาว  80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cm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6000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2000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30181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ความยาว  100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cm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7500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2500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30181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ความยาว  150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/>
                        </a:rPr>
                        <a:t>cm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10000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3000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2983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โต๊ะเหล็ก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50 </a:t>
                      </a:r>
                      <a:r>
                        <a:rPr lang="en-US" sz="1600" u="none" strike="noStrike" dirty="0">
                          <a:effectLst/>
                          <a:cs typeface="+mj-cs"/>
                        </a:rPr>
                        <a:t>x </a:t>
                      </a:r>
                      <a:r>
                        <a:rPr lang="th-TH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en-US" sz="1600" u="none" strike="noStrike" dirty="0" smtClean="0">
                          <a:effectLst/>
                          <a:cs typeface="+mj-cs"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  <a:cs typeface="+mj-cs"/>
                        </a:rPr>
                        <a:t>cm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rdi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3600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900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900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3600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29833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50 </a:t>
                      </a:r>
                      <a:r>
                        <a:rPr lang="en-US" sz="1600" u="none" strike="noStrike" dirty="0">
                          <a:effectLst/>
                          <a:cs typeface="+mj-cs"/>
                        </a:rPr>
                        <a:t>x </a:t>
                      </a:r>
                      <a:r>
                        <a:rPr lang="th-TH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en-US" sz="1600" u="none" strike="noStrike" dirty="0" smtClean="0">
                          <a:effectLst/>
                          <a:cs typeface="+mj-cs"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  <a:cs typeface="+mj-cs"/>
                        </a:rPr>
                        <a:t>cm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rdi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4000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900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1200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4200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29833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80 </a:t>
                      </a:r>
                      <a:r>
                        <a:rPr lang="en-US" sz="1600" u="none" strike="noStrike" dirty="0">
                          <a:effectLst/>
                          <a:cs typeface="+mj-cs"/>
                        </a:rPr>
                        <a:t>x </a:t>
                      </a:r>
                      <a:r>
                        <a:rPr lang="th-TH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en-US" sz="1600" u="none" strike="noStrike" dirty="0" smtClean="0">
                          <a:effectLst/>
                          <a:cs typeface="+mj-cs"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  <a:cs typeface="+mj-cs"/>
                        </a:rPr>
                        <a:t>cm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rdi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4500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900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1500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>
                          <a:effectLst/>
                          <a:cs typeface="+mj-cs"/>
                        </a:rPr>
                        <a:t>4800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29833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 smtClean="0">
                          <a:effectLst/>
                          <a:cs typeface="+mj-cs"/>
                        </a:rPr>
                        <a:t>100 </a:t>
                      </a:r>
                      <a:r>
                        <a:rPr lang="en-US" sz="1600" u="none" strike="noStrike" dirty="0">
                          <a:effectLst/>
                          <a:cs typeface="+mj-cs"/>
                        </a:rPr>
                        <a:t>x </a:t>
                      </a:r>
                      <a:r>
                        <a:rPr lang="th-TH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r>
                        <a:rPr lang="en-US" sz="1600" u="none" strike="noStrike" dirty="0" smtClean="0">
                          <a:effectLst/>
                          <a:cs typeface="+mj-cs"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  <a:cs typeface="+mj-cs"/>
                        </a:rPr>
                        <a:t>cm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rdi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>
                          <a:effectLst/>
                          <a:cs typeface="+mj-cs"/>
                        </a:rPr>
                        <a:t>6000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900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1800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5600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2983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ชั้นวางของ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  <a:cs typeface="+mj-cs"/>
                        </a:rPr>
                        <a:t>5 ชั้น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4200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900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900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1800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3800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29833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  <a:cs typeface="+mj-cs"/>
                        </a:rPr>
                        <a:t>10 ชั้น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4800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1500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1500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2000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7500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29833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  <a:cs typeface="+mj-cs"/>
                        </a:rPr>
                        <a:t>15 ชั้น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5500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2100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2100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2200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12500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</a:tr>
              <a:tr h="29833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  <a:cs typeface="+mj-cs"/>
                        </a:rPr>
                        <a:t>20 ชั้น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6500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>
                          <a:effectLst/>
                          <a:cs typeface="+mj-cs"/>
                        </a:rPr>
                        <a:t>2700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>
                          <a:effectLst/>
                          <a:cs typeface="+mj-cs"/>
                        </a:rPr>
                        <a:t>2700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>
                          <a:effectLst/>
                          <a:cs typeface="+mj-cs"/>
                        </a:rPr>
                        <a:t>2400</a:t>
                      </a:r>
                      <a:endParaRPr lang="th-TH" sz="1600" b="1" i="0" u="none" strike="noStrike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u="none" strike="noStrike" dirty="0">
                          <a:effectLst/>
                          <a:cs typeface="+mj-cs"/>
                        </a:rPr>
                        <a:t>15000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1600" u="none" strike="noStrike" dirty="0">
                          <a:effectLst/>
                          <a:cs typeface="+mj-cs"/>
                        </a:rPr>
                        <a:t>600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Angsana New"/>
                        <a:cs typeface="+mj-cs"/>
                      </a:endParaRPr>
                    </a:p>
                  </a:txBody>
                  <a:tcPr marL="6607" marR="6607" marT="6607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02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69776" y="3409836"/>
            <a:ext cx="7254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Operation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2806750"/>
            <a:ext cx="186640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626" y="3872600"/>
            <a:ext cx="77637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Normal working time is from 8:00 to 17:00 </a:t>
            </a:r>
            <a:b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(8 hours per day).</a:t>
            </a:r>
          </a:p>
          <a:p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Working overtime is the time period from </a:t>
            </a:r>
            <a:b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18:00 to 20:00 (2 hours per day).</a:t>
            </a:r>
            <a:endParaRPr lang="th-TH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32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40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69776" y="3409836"/>
            <a:ext cx="624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Performance of factory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2806750"/>
            <a:ext cx="186640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32747" y="3861048"/>
            <a:ext cx="72808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93300"/>
                </a:solidFill>
              </a:rPr>
              <a:t>- Utilization of worker 96% (% U)</a:t>
            </a:r>
          </a:p>
          <a:p>
            <a:r>
              <a:rPr lang="en-US" b="1" dirty="0" smtClean="0">
                <a:solidFill>
                  <a:srgbClr val="993300"/>
                </a:solidFill>
              </a:rPr>
              <a:t>- Availability of machines  98% (% A)</a:t>
            </a:r>
          </a:p>
          <a:p>
            <a:r>
              <a:rPr lang="en-US" b="1" dirty="0" smtClean="0">
                <a:solidFill>
                  <a:srgbClr val="993300"/>
                </a:solidFill>
              </a:rPr>
              <a:t>- Amount of waste that the plant is acceptable </a:t>
            </a:r>
            <a:br>
              <a:rPr lang="en-US" b="1" dirty="0" smtClean="0">
                <a:solidFill>
                  <a:srgbClr val="993300"/>
                </a:solidFill>
              </a:rPr>
            </a:br>
            <a:r>
              <a:rPr lang="en-US" b="1" dirty="0" smtClean="0">
                <a:solidFill>
                  <a:srgbClr val="993300"/>
                </a:solidFill>
              </a:rPr>
              <a:t>   (g = 0.02).</a:t>
            </a:r>
            <a:endParaRPr lang="th-TH" b="1" dirty="0">
              <a:solidFill>
                <a:srgbClr val="993300"/>
              </a:solidFill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33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6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34</a:t>
            </a:fld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9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1247088" y="2179345"/>
            <a:ext cx="312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Lathe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18" descr="Image result for lathe machin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4475"/>
            <a:ext cx="2147101" cy="214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mage result for lathe machin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0" y="2024711"/>
            <a:ext cx="955598" cy="95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สี่เหลี่ยมผืนผ้า 10"/>
          <p:cNvSpPr/>
          <p:nvPr/>
        </p:nvSpPr>
        <p:spPr>
          <a:xfrm>
            <a:off x="304224" y="3573016"/>
            <a:ext cx="624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Plant Layout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2988241"/>
            <a:ext cx="186640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4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35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AutoShape 2" descr="data:image/png;base64,iVBORw0KGgoAAAANSUhEUgAABNgAAAM5CAYAAADVCYzVAAATFnpUWHRteEdyYXBoTW9kZWwAAE15xZLkXNTc00yEvfAXYliKmVk7cYkZn97SzO8Id3R33bpcB/Jkqv7ATH+VdVf8gYB9LRaqKobtD8z+gSBtfOquS/5APPof8A7/r6Ae8vFc36buvv9A4O2G6bcVGAGG/O+3QU1TVwRFqtTbtwzG/4Oxb6Uiupr6B2Ledle331lCkbXjt4T5LWNffLPfU/6DCAL+j8Dfficpk6X+/3aB3s6jWNZ6HP7dD/vm/wdC/4aKvN7G5d/IeZ7/5Uty/leP/wa3eyr+DeXFUWfF1wtzf2Amr5NqSfp3ypD0/zPFTKri/4D/puA+mGaYgXAHAhbeqdDUD3mEsMc13QB9V/cNOJ5uYJDHDl5LkY6F5D7eS2NUYzmOUPMUssuIOMSb5LABSIJzmQNb6A4w9J7Av7+OX+Lg/TZkY5yPVg3/QHReeETICJy1HvI7AhbAIZMJtb6mp/X0bt/78sE05+mZlvrhs3ESF0ca/4C8l9C4Xd04XgnIrAM8LB1PC6BF597j6HWDihb9kRiMg1zV6jCKBmveYBeU5EecbHqFLQxO8j1ahsTm0eecqQ22DyWIO6gAhsdOKEb2Hi6WWKlCl4/6R8eyr3PoJS+VB9xtYh/UHbhd2Z3eXui1BY01O/1Ltf4e3jcPAoeK/26RX8umzV4qGiRwI+TXRSf2Z7sB6aDwiFlHEXHnfZ/tiBHEC2GdJTfeMOzEd1tk6w4VPgxL3TvDev+6d3c+ahzVHHkq/WGy8Z420zUXLnUT292ADUe2vJHFK0S2XcqeKSOvOqUeO8y6kgvrULisy7azRmoZRqBx9GI2Mgld7TBLpiYIAEGZ78cwLocJm+DNla2eH/0D32d9cU1F5+XQ5JdLRUeHuuYFk3yBq6o5f3bo8Qbp07f1nm8GcPB28mdHEsPe0s5h+MjRZamAlmWSYU9jntzJCjorR7RoA84vj+3cIbI3mGlCGiFCOkEk8oRDaJg2Xgr5+WxNP+Ia3j3sYjsvk78RqFeZOZShJqW1IrS1KEfBEKowQh8rB0IR/5IurMa0fF8NBH63QPd1BSDnILBYWd+U52FzJzshKYl3sI6G5tbfhisY5ZToedAdv9p3A7QoQYK0DzFEVVbW13b/vJhEMd/fj3twV+ThSXMtFYglz7t+jD9wEPspreDPv5Humb98TKlYFk6aoTKqWpzOSx9Fb8jIikJLyf/mCq3nQ1veHUmmoVqvAoingunIWMmCXH9y364/eqmH+UcD7lwS63w48UzKH4rI6e8LsbmbFqd3roz7cE3fvuh5h+kohT5rKDhM3jC0O5l6ktedkzGEzMKBt8I72rz+40fsxlXYu3M/7XZbB+23Dy9AVaJ4P08a+X/2k0rP4VYKDjBesVliit4+LmJkfLcwgpa7UNCuqVNoD42C3AcMyoeFLBHK35fucweT73zF/aKVy8LlKZDua/86snSw2ynntTPfGdUwftHvXTefzYhi3QlprP3WX0kXLVgnffcFHPYUlidf9Fy0Im012M0mWwc+c3XRXnfybdPJB5VsP4mgV4kGnklY2V7SjQDJS2hr4/UG9zcL/LihYIDlGIeu6MxqerQ2EDfETlDXbh1JDSNcaZ+T9rBl+P0NTgZgNI6gDXKscwwoImAeZqdzrD5X5JmlXaPvs4ib4MPaNAehJp0yXFoJbctX4mePdK5Bv+sJTmLrJ5lXEEvFtIRcVvV+dCem1n21QOvMDj/aLIkIC4IDKhl07XUXAVMZrHULI+kMbUSGSNuza8uxNu9dS9EiYU9t9RpkaizkjRs6o0TpHx6jVKAxcC247C3aheooYegy4ilJsaiylPigVZXJTgwgN/MlHSXlOQVAa+x1WeRtwJKpROLrrVLqv6rzc/YxXvfxlzAKtMnjqzaB8h1EvntoXjXu+AlOtRLBhkIhzmXS3OWemi6Mv+tsdEfUz7hW9VBkfrPiRdixu0kmdYDORdjer4gMdtakabTPX+r76mhhFqTMSbptT6+Ww36w2IgeM6+CHS9qvdF7/lOTL0B1QtbUmA+kYYvjzmKqU1IngWVVxnhNxDNdktTayFecc3sAxKDaRhF7JnFNQLIsOblxZkfXIef+jKkrYMqb+IUsz9i9F1CodBTbkFgp1UlkVVV3oGSIcnIRbWuMLPwmCi3HtvnKBqXaElcZlCw9/GuQlt7xti2tYTVpjzr0+4a0m+B92xYkSeA0W18zP7Ne3yRBA54tMthTequtLVejdPEOe+H3jKHeD3xRjQ4Xldo6W81Dy2sTyqIyvZTPfStUHzd8nPoQbl3uGd6PgwzKJGoRp1ywGkOYHldZuIQIT0e6F6To3b2B37clu7QPJsGcn1Cb/NZtGqRzbAUVa3iNgiHJ7RX01Fucq9NTMkj0EKecefV41PXGCBQFtZ6OPgq8Hfb3SNc5PXBOhEK18WIcvaXIoZzASNKOEjcKtQgoH3hgiB82zvHF/JvpWxQCoMwwHVmXp3Nzn9oaWMyXZhiUGyTks8jf7LRrEHycMEFxPgl103KGQZ5iGmCbd0eZCoiVwolaIPjCoT2lHUgfGFKE9Cz/0MzegbAPOrZ51gQyk9Y3NeheiCoq07bIaKDiaBSpRzWpb9ElDZEdXNxALbk8nfUOpKV1NeWBiPjQrTG2psTQhZ4YPu50Qr9kI5573EO31QWewFWt8g56kSTfebi+klHX+bm6MOVf/Q4eCV8e6y8azqliQxjOO+VgaUwKi/jwlaV/PmDS+vVhC62AAPoz43EX9pUDPw10znKmzgNrxeMFQaWBm9YeVo4nLzdQ9ECuIhlcS+iRYyqkC3VCC53Id7wpwhYAc2m0hBCpPbbN5ucFvN3qwgD20bHY0798xjd+N/kMbtXBtoHoTP9MGnPFOvkoka2CP7UNPw4TNKs20EdI28gxwJj6hZRv4LgYGl4DYtOO4AyMidqcvtYgA2LegscaM2xaEZxX0HzG59sIv0iUItIeaOXuyS+/Qc1uOv1ZAktEd752P3bmghKmULQsXy39JXM7rhg8hvzKMW+9oxFRerH90r7lL7QQa+pjHTiaI9H+JZu2Ihvps6zoZ16ly2/21y+368PGHldpHoU/XDTwUqBAtnCZ8iOlPwjEnCjenSg9FhJ18LKrFGXDq5r9+CzA+J/fR57r7UyMFCUeK3nghw2fKavsnjUNtOm7ji/0FUlbXbndr9L4cL4rTeb9OefLupdoyoZTxzMeory2dCha3c9z9iyS0alfQJ3VeyH/zYszSTXXUZPvTMqTFCoeAd5Dxk7JOrXBm8aVG2nP61a40wVSE3CQQI80gWk4RuG5FIHYaglvJVi39r3Gh/SexEhKSLsjJLprlTzHeuuh6ZPBCTN9KfLd/BjL8c5kNCzXJzTkY7OKEMZ6iUvToZpP+yv/sj/6McytMBZrBvkmzibvghNHEJltRi/6kgifUz8+NoLkBRmk0fO6AfDo4axzsjHCuFxel6SCjK+G91ZH2lygHdivXnTBjW2LggFsfpvNszXPnMzmSOwYXuXttiH2QOfp0j5pVRfPOnIlxRv1deLxt3SfhqxINK7e9OaykgNAM7Cbmodd0VItSuEwOnff9+lARAEmKCgacxK9VDswCNSXcoLA4RXbKi+5lDFo77B8pHggrljW7Uq8ogjyppvVmbWtnr6yRAC6BA9sWUjOHS8TEiCkQon3R+S0ErzlRXcIQ8I8lvfjwTUIO2QY29tilfuo6q04nBZn+vzAhNAUQp4PSdc70djuLRL33qgeDVhPNjYQf9apYpUyLbWvcvQh+w57CTlOPYn2A8MGbD9WIGhLswehj+v2eyl/CWAjCduTLooMiNwkibTHLTMa2E8dqF9JIpOlLu5OFb6Wa0Qhb6BxfmwXXipZB9DRo4KM0PVEl+phvwsMM+T0Xh4baw7ZVmMmgLaJxkj+1wMZ/OoWenpaQb4+GtfetL0EA4pLPH9aYnSNiSjiJ6TYrhvwiqhioHTY/IIqAY9aycvIQryZAeJTg1aNViYb4v41W3kABQPFrCpYybNWqO2eTyH9MdB2DE1HFBVKFT7iSzZDwgy+I7hL9biCUOkjt//MWWE+zaLq65iGCt9+Eg7WsYuv3zjSNoaHsNsNT8w486xJWlPVd81zQOPj8kmxrsG0kNwoZHNZDGMgB9r9ginzDNPW0XxfPyensY6RVzN02nas6r1YGojNJumot2+pw/39O1Flx7Ilw/Uj75+HFY4sXe4YUkNesG1NxoW8Oe1fTqVO/nia2MfiTSRvbNNQd8QxD6J+NqjylhDWx6tlL9l2H5SpoWy5S/W/as59Htjg2cg8IHjnUNlEO4aqI6XvXXIA8869Z3iOm/JpAWTOMYSjHZW/cgvOHiPuqDVQSlXR7EjbCuDHCDNA1VCB4sZ+mmf/Yj2aYU8CBOgf+UoM2msZxQOcYEQTekkQrn3tsLfBbBOg9soEpbAwdfgxabZ8kkOr3Hnmvc8Fnmf/OD+mMwxQ+zJR5edTAEPQ2EWEVpA7uir7c+y9ih2a9YR2sHL/B9QZEMeO0mt1v9r175W6AG9HY0ZxOFEw0SlWg3G8YG6G7s9VHvyy7PjybbSFmnGCLRKuOfVJv1LaFxqJGbonObK1I+arxbeQJZyxwS1qDirLXItH/DDo8wlXHcBfJ4JSWXQh8RMDzcYttP+UOh7xcdFMQ/WJYfQy/6li73hFLA8ohbQCrYGSVJa7oub4LKQ5K33+rDacg4x0MwcXj0NGNiw5B0oa2M8K3SDcOWfHX4xDkTaEeTuvMxjHItZaL6Q89fZ8YmLdWLSNp8LbYzgAL65mEVbqz7vOqBRvQholTCt7hpnntt7+OQOZu66n19Sq36XCarUeO6bw2+ohL5oR5j9BqOrLTQWMMyxMtux99sshDNh9NsoFgVxOWBl1ULcE4K239puSAeDG/4QGVaQLmSYDTtFuCdkfx/pgqJDD/Xa+nG66GMXFzrIir62/j4a2aIBXObG8nNmkk0fdFeVsl3GxuyUPrGrZgAJv/K11yYlcjernXyWpKF2b0U9AO5VOnKoqeBRrDNrkJ+TcOjkzSxvjObLNIVGGD0aR137VA4hEPhVWfZLZnskEIaSy+/2ea8RNLg7oV6uoUAjLknUpwKRLwNlbvUPF4p4bzfJ5s8w34+6zRhsSap8caF4RfaqlHm7UHw+R1Mzt2FfAutOPwCBkvoM4etx8OJ60C46rwk9KY475TGVtKgteLsJDg80sopxsZI8qqeY/N8P50TBGcC9fgLvbzdNZdhhzIu5E6sc49qe+1CDNhQbQtob+ifmxhaX+QgXzhV0r4lKUqV38vOUGYW4IgCq20RLodA2UaRhvpVKCngPQCKQqY39JsGooyfPEsOBqiEKDVh+npGnfUYWKJbn6Ifqt/i3NrVlKvwItejlNmmRCdzdSf9p93K+dVbt4qrM3J0nxy/wm9RXO3VwUZzqciDzq4NRrvkctcjy/XhhFSLSjFKY7KL3ZEGn/SeBwFA2W44+6uCpqAKdNcKnug0vPk7PF6LbBVHfvgBoD9DmhshsNfwKbUQhyAL7nT4mQzNH1wSCwc/yLgCzKmOVd9LuIOMapnXmPdBd47m5Ao31FQ0nvfqRcUA+uTHk6nYnlGTaCSauXGdtWdyL1rxWFuaXpe7tTSQ1519fqIQ5teWd65V1rv3J3jTy6R9MRCHoChGPC4pVayr+nUStx7Nl+cb1v2pgqqV86eGgjNWpUPIkI9o4cyUhOMhYXXAxe2NogY7q5VNEriTlwD99S1tGPfZpA9zdflF9GLzGDKa8Q/71S9oDl6XuW1KB66R6K1qkpEWdeOSZxjc3JjFDfU5Wq8QdJ6olU9LKX/j1rdgAvXwkFsDvLBoQ4mRak+joiS1FCVRwD8wM7PFu28auBO1xQQYGTCOcegWne2HmbZ7BMo0RKSOzzfTXqmVpB957TEmwjIjZbZW7l4qlEnv5jPzKgVMT1TMvE/M4aHGtYMz988EFVJAPS1o2T05/vsTX/NOU3n2+L15cFN0Cq7mFrWT9QvI0wW6ETOwY+AxDNFxiriRtWacBCH3mHw7xCLPc4eMksWdc+8NFCQ6UiVBKuWsfQS4dYpxeqmfiHWFhd3lH/GLK3JrwfwukjuL8s1hxyD1z6s2upEscrKkKRrf2ij452n/VnbxhnIQhUp5ClHjl4vJsqNg2JwmxOoMYozxO+MvUiNLvZKOh5wQ8oBycEiFlVK1yMJSWQPT1YoL4860/e/9DCGfulaU1kjfwVzHapuTTpAPATSaX7J0hC7CQSirLAs6+lSIqfFvjHI0JdRnuxWpEXpOFsNxtf5mau60ZxMbgb7ByDoJ2gcHHn6XwgGhsoWFgLjkkigPZIE66c9tZbkiTuFddm2QUr52BPgh1gbA50neJzfxsfunDTOGmpoVOmPlCI1RACUKiaK+2NcjhwcCxN9OL+Q4t7nINf1Uya57GLAjYY+kK0yJixez4lTpxW4iHgK7S8/auYY3+FPPTiRq2R7XG741wcZ/kH/qzy/77P+Pvlxle1/323A3P/FxjbauEAACAASURBVHhe7J0JmI3VH8e/ZoaZsY69ELJEWSJr9ooUUWgRFVmylxSRFikR2ZJ9jdJmqVSyZRdKKYSkkC277Mzyf37H/153rjtz33vv+953ud/zPJ7hznnP8vmdGXM/8zvnZEhJSUkBCwmQAAmQAAmQAAmQAAmQAAmQAAmQAAmQAAmQQFAEMlCwBcWND5EACZAACZAACZAACZAACZAACZAACZAACZCAIkDBxoVAAiRAAiRAAiRAAiRAAiRAAiRAAiRAAiRAAiEQoGALAR4fJQESIAESIAESIAESIAESIAESIAESIAESIAEKNq4BEiABEiABEiABEiABEiABErA4gVOnTkH+SClatKjFR8vhkQAJkEDkEaBgi7yYc8YkQAIkQAIkQAIkQAIkQAI2I7B3717s2bMHRYoUoWCzWew4XBIggcggQMEWGXHmLEmABEiABEiABEiABEiABGxMgILNxsHj0EmABCKCAAVbRISZkyQBEiABEiABEiABEiABErAzAQo2O0ePYycBEogEAhRskRBlzpEESIAESIAESIAESIAESMDWBCjYbB0+Dp4ESCACCFCwRUCQOUUSIAESIAESIAESIAESIAF7E6Bgs3f8OHoSIAHnE6Bgc36MOUMSIAESIAESIAESIAGNBBITEzF58mS88soreOihhzBkyBDkzZvX/fTEiRPRu3dvLFy4EDVr1tTYKquRQOgEKNhCZ8gWSIAESMBIAhRsRtJl2yRAAiRAAiRAAiRAArYisGzZMjRr1gxnzpxR43711Vfx+uuvIzo6GufOnUP37t1x+PBhzJo1C3ny5NE8N3l25syZ+OCDD7Bhwwafz3Xq1AkjR45EfHy85nbtUNGftLTDHKwwRgo2K0SBYyABEiCBtAlQsHF1kAAJkAAJkAAJkAAJkMD/Cbz55ptYvny5kmELFizAl19+iY8++gi5c+fGqlWr0LJlS0id9u3ba2Ymcq1Pnz4YN25cus84QbCJTFu5ciUk009kpZSqVaviv//+w/jx4xXXihUronXr1pr5seJVAhRsXAkkQAIkYG0CFGzWjg9HRwIkQAIkQAIkQAIkEEYCkkEmYs1bsIk4EgFWsGBBDB06FFmyZNE8qvXr1+Pee+9VWXGjRo1C586dERsbq/l5u1SU+fXv3x9jxozxOeRbb70VycnJmDp1KrfXBhFUCrYgoPEREiABEggjAQq2MMJmVyRAAiRAAiRAAiRAAtYmsH37djz++OP49ddf1UCffPJJJdaGDx+OrFmzqo+eZ7JpmY1kwD3xxBPXVa1bt67KiGvTpo3tt4UmJSVhxIgRKlOva9euePnll1GgQAGkpKRg69at6t/ffPMNZs+erfiyBE6Agi1wZnyCBEiABMJJgIItnLTZFwmQAAmQAAmQAAmQgOUJbN68GW+//Ta+++47ZMyYEffcc4+SQo0aNQoq8ywtweYCIVltzz77LDJkyGB5NmkN8ODBg2rb54oVK9KdgwjLsWPHIlu2bLadq1kDp2Azizz7JQESIAFtBCjYtHFiLRIgARIgARIgARIgARLQhYD3mWwPP/wwpkyZghw5cujSPhtxJgEKNmfGlbMiARJwDgEKNufEkjMhARIgARIgARIgAUMJ7Ny5E4899ph7++SaNWvcZ2mtXbsWtWrVUv3ffvvt+PTTT1GqVKlU45HtgnKBgGSHbdy4UW2PHDRo0HVbLj0zvho2bOi+ZEDOQZPPya2eUp577jk888wz152H5m8sFy5cwOTJk9WlAxcvXkS/fv3UpQUxMTHu8Uqd559/Xh3WL2XgwIHqRtG0isgP2R752WefqVtIX3vtNVSoUCHN+l999RUefPBB9XnPOboeuHTpkmI1ffp0deuotO+rpDcumYNkx7377rvq7DjZpikyz3Oenv3JJQ6yhfOHH36AxFpK9erVUb9+fTz99NO4+eabfWbZHTlyBN9//z0WLVqEHTt2QM6ck1KkSBFUq1ZNrZn7779f0zbYQDkauuAt1jgFm8UCwuGQAAmQgBcBCjYuCRIgARIgARIgARIgAU0EQhVsIr5kG6GnLHrhhReUZPM89D8twea6xfPQoUPu8fp6Pj3B5nlWmKsR2a44a9Yst/CS1wMRbN515Xk50P+TTz5B+fLlfbL1HKO3YJP2RIaJHPNX0hNsvramTpo0CR06dEglyv7991/06NEDn3/+eZrdCSMRo3JBg6egO378uIqpyLX0ikhHuUBCpFtaJRiO/vg46fMUbE6KJudCAiTgRAIUbE6MKudEAiRAAiRAAiRAAgYQCEWwXb58GX379lWS5cUXX8SAAQPU3yULTkRQ7ty53SNOS7ANHjwYS5YswYwZM/Dnn3+qiwPy5ct3XbZceoJNJEWrVq2wbt06fP3116hYsaLKgpNMK88MtUAEm4xFsvE6duyo2hbpJxlyIqQkO85XSU+wbdq0CU2aNIGIRBFScmaZZIBFRUVpjqpk5sk45GbP0aNHqwsG5Pyzxo0bK5mYM2dO1ZbMUzLv3n//fb9ti2QTQSdzdRWtgk3qP/XUU+qG0ezZs/vsKxiOfgftoAoUbA4KJqdCAiTgSAIUbI4MKydFAiRAAiRAAiRAAvoTCEWweQorPQWbSCjPraoy6/QEm+ccjBZscpum3DoaFxd3XTDSE2xpXYqQK1cuVKlSBQ888IC6dMFTSnp3kJZgq1SpksqsK1GihHpExiHyTkScbO0dMmQI5HbT+Ph4yJZc2fopAs51q6pkok2dOtUt6ESw9ezZE+XKlVOXQUi7ItDkwgaJjdwsKltUpYigW7hwoXtbsfeY0xJs6XHUf5Vbt0UKNuvGhiMjARIgASFAwcZ1QAIkQAIkQAIkQAIkoImAXoLNszPJGpMz1aKjo90vp5XB9tNPP6kzxLzPIwtWsLk6FPEzf/58JYhcJZAMNjkvrX///kqmeZZOnTqpLD2RVd4lGMHm2UbNmjVVJp9LlPkK4Jdffqmy1kSeuYr3+XgzZ85EmzZtUj3uXWfx4sWKu7RTsmRJzJkzJ9XW1xMnTqi5T5gwQZ31JsJNto3Ktl+RbJK5tnTpUtWH1BEuvkowHDUtXIdUomBzSCA5DRIgAccSoGBzbGg5MRIgARIgARIgARLQl4Cegk2kVtu2bdV2URFsu3fvVgfsFypUSG0Zle2fUjzPJ5NLEkQayQUCW7ZscU8uFMEmWzDfeOMNlb0l2ztla6acCXflyhWflxwcOHBASSu5gECKbAOVDC+RTLIFdtq0ae5xBSvY0oqayCo5m03EmhTJDpOLGCTTTBjKWKQ0bdpUbVGVjDf5+Morr6jxSfGWZ2+++abi6Vm866QX97SkmGTCyRZVoznqu8Kt3RoFm7Xjw9GRAAmQAAUb1wAJkAAJkAAJkAAJkIAmAnoKNtfh/LJdUc5Ak+wol5SRG0h9CTbXINMbh9TRukVU6oqcu+OOO9znkIlw++CDD1C1atU0bxH1FIDelxl4Ciu9BZuM17Nvz/a9mXheZpAeD5GWX3zxhTorTtq49957IWfdydl0ss1TSnq8Xds65dw4yW6TW1S3bt2q5Jqc/SY3paZ1G6seHDUtXIdUomBzSCA5DRIgAccSoGBzbGg5MRIgARIgARIgARLQl4C3aBEZJWKmffv22LBhA2rVquXuUM7kkmwr2Voot0762nIpn3v66afVs1Jccmv//v1BCbbk5GR1ZpjIu9WrV6s2tWRjibiQ2zFdWylFCsnWznfeeQcTJ05U7Xje1nny5Em1zdF166bnTabBCDZpX3hJH9K3S2x5Rk/GNmzYMHXhgSsbzfPCAhFl7733ntqeKUW2kH744YcoWrRousLx77//Vue5SQx8bZX1J9g85Z0rhjIPieG3336rLkWQcRnFUd8Vbu3WKNisHR+OjgRIgAQo2LgGSIAESIAESIAESIAENBHwFmzykEgZuZUyT548qQSbfO7GG29U2VGSDeYt2GR7qIgq2fIpWxsLFCiAHj164LbbblNySLY/SvHcIuoapK+MKskkk/Pcxo0bl2ouIq4kq6p06dLqde9nZfukjF+K3KQph/BLG5JBJ9sfXRLNU7BJXc9zyWSekolXp04deAo2rZccuAYsglF4VahQIdUcvOWZ65PebNLavrp+/Xp3bHxdcuASo94yMj3eEiMp3oJNXpN5SPaabE+VSxlkXPJ3KXpz1LRwHVKJgs0hgeQ0SIAEHEuAgs2xoeXESIAESIAESIAESEBfAundwHn33XcriSOySQ7Bl8Pu5awyuXVStgh6CzbXyERCDR06VB2ILwflyzlmnkWLYJsyZYqSaKdPn4a0J3KuS5cu6nB9OV9MLhlwXaSQliSUw/clk+vIkSMqO03En2fxFkPnzp1D9+7d3eehSeaZCLoxY8ao+fiSSZ7tucSUiEHJNJMxSv+9e/dWFwR4FhGRwrJ8+fLqMgXJrhOZ6IuN3PDZoUMH9bgrI/D8+fNo1KiRes37mfS2j7rGoGVrsK+4FytWDM8995y6RVXa8MUkVI76rnBrt0bBZu34cHQkQAIkQMHGNUACJEACJEACJEACJKCJgLzBl4sA1q1bh6+//lqd0yXnp1WrVk1tbZQtn2fPntUs2OQZ2TqYP39+1b/IFrkwwDMLTYtgk2clo0rkUr58+ZSMkssKXIJNLkSQ875y5859XQabPOs6+022skrZvn17qq2rvsSQvCZySmSY962mLpgizrxlmetzcmaZjDEhISFoweYrQ+7o0aNKEMqtqL6K97lwoQo2l3wTMektViVL0XMrrREcNS1ch1SiYHNIIDkNEiABxxKgYHNsaDkxEiABEiABEiABEtCXQFJSksoOEwnmKq5zuyR7TbKrJAvNVSSDSqRL5cqVr8tg874cwPWM9zZHLYJNBN/06dMhbfraTinjla2bmTJluk6wiYSTrLPs2bOnguW5BTQtMSS3d0o2mbTtOr/N1Yi3PPSOhGT0ybgk681VZPyyJbVMmTKpqgt3yYqTM+08ucvWVunHu6xatUqJT1fWmGc85AKHunXruh8JVbB532AqDXvGfd68eWjRooW7P+9MQPlEKBz1XeHWbo2Czdrx4ehIgARIgIKNa4AESIAESIAESIAESEAzARFDcp6WZJldvHjRfcmBZH+JZBo/frz6nGwLlNsoH3roIXVov/cWUbkcQcRUdHT0dX1LVptcOiBFi2DzzhSTTDjZGiqvi4AaNGgQ8ubNq9rz3u4oIq1BgwbXjUHm0q1bN/f5bL7EkDzkulhBsuCWLVuGUqVKQTK35OIHV59pwZU+REjOmDFDCT5/lxxIHyID5Yw2mZ9sy42KivLZ/J49e9TZdnPnzlWfFw6yXVO2mXpeohCqYJO2JbZymYHIRu+4Hzp0SGUSLl26VI3DCI6aF6/NK1Kw2TyAHD4JkIDjCVCwOT7EnCAJkAAJkAAJkAAJkAAJkIDdCVCw2T2CHD8JkIDTCVCwOT3CnB8JkAAJkAAJkAAJkAAJkIDtCVCw2T6EnAAJkIDDCVCwOTzAnB4JkAAJkAAJkAAJkAAJkID9CVCw2T+GnAEJkICzCVCwOTu+nB0JkAAJkAAJkAAJkAAJkIADCFCwOSCInAIJkICjCVCwOTq8nBwJkAAJkAAJkAAJkAAJkIATCFCwOSGKnAMJkICTCVCwOTm6nBsJkAAJkAAJkAAJkAAJkIAjCFCwOSKMnAQJkICDCVCwOTi4nBoJkAAJkAAJkAAJkAAJkIAzCFCwOSOOnAUJkIBzCVCwOTe2nBkJkAAJkAAJkAAJkAAJkIBDCFCwOSSQnAYJkIBjCVCwOTa0nBgJkAAJkAAJkAAJkAAJkIBTCFCwOSWSnAcJkIBTCVCwOTWynBcJkAAJkAAJkAAJkAAJkIBjCFCwOSaUnAgJkIBDCVCwOTSwnBYJkAAJkAAJkAAJkAAJkIBzCFCwOSeWnAkJkIAzCVCwOTOunBUJkAAJkAAJkIABBE6dOgX5IyVDhgzqY0pKivvfaf09vXquz/lrz1c9X8+k114obWjpy6i+vXl7jkXLuCQuwfB19esZ12BjbsByZJMRSGDPnj0oUqQIihYtGoGz55RJgARIwNoEKNisHR+OjgRIgARIgARIwEIE5M2tZJGwkAAJkIBZBCjYzCLPfkmABEggfQIUbFwhJEACJEACJEACJKCRAAWbRlCsRgIkYBgBCjbD0LJhEiABEgiJAAVbSPj4MAmQAAmQAAmQQCQREMHGQgIkQAJmE+AWUbMjwP5JgARI4HoCFGxcFSRAAiRAAiRAAiRAAiRAAiRAAiRAAiRAAiQQAgEKthDg8VESIAESIAESIAESIAESIAESIAESIAESIAESoGDjGiABEiABEiABEiABEiABEiABEiABEiABEiCBEAhQsIUAj4+SAAmQAAmQAAmQAAmQAAmQAAmQAAmQAAmQAAUb1wAJkAAJkAAJkAAJkAAJkAAJkAAJkAAJkAAJhECAgi0EeHyUBEiABEiABEiABEiABEiABEiABEiABEiABCjYuAZIgARIgARIgARIgARIgARIgARIgARIgARIIAQCFGwhwOOjJEACJEACJEACJEACJEACJEACJEACJEACJEDBxjVAAiRAAiRAAiRAAiRAAiRAAiRAAiRAAiRAAiEQoGALAR4fJQESIAESIAESIAESIAESIAESIAESIAESIAEKNq4BEiABEiABEiABEiABEiABEiABEiABEiABEgiBAAVbCPD4KAmQAAmQAAmQAAmQAAmQAAmQAAmQAAmQAAlQsHENkAAJkAAJkAAJkAAJkAAJkAAJkAAJkAAJkEAIBCjYQoDHR0mABEiABAIn8MYbbwT+EJ8gARsTeP311208eg6dBEiABEiABEiABEhACwEKNi2UWIcESIAESEA3AiLYBgwYoFt7bIgErExA1joFm5UjxLGRAAmQAAmQAAmQgD4EKNj04chWSMBUAvPnz8fSpUuxadMm7N69GydOnEBycrKpYzKz86ioKOTKlQvFixdHpUqVUL9+fTRr1szMIbFvDwIUbFwOkUSAgi2Sos25kgAJkAAJkAAJRDIBCrZIjj7nbmsC//33H4YOHYqJEyfi2LFjtp5LOAafJ08edOrUCX369EH27NnD0SX7SIMABRuXRiQRoGCLpGhzriRAAiRAAiRAApFMgIItkqPPuduWwLRp0/DSSy9RrAURQRFt77zzDtq1axfE03xEDwIUbHpQZBt2IUDBZpdIcZwkQAIkQAIkQAIkEBoBCrbQ+PFpEgg7gW7dumHcuHGp+r3lllvw8MMP46677kKZMmWQL18+REdHh31sVukwKSkJR44cwbZt27B8+XLMmTMHf/zxR6rhde3aFWPHjrXKkCNqHL4EW0pKSkQx4GSdSyBDhgypJkfB5txYc2YkQAIkQAIkQAIk4EmAgo3rgQRsRKBVq1b4+OOP3SMWsSaHZ8vrUkQsLVy4UP358ccfcfjwYfz777+4fPmyjWYZ3FAzZcqE/Pnz44YbbkCVKlVw//33qz8u0Th79myI2PEUbY8//jjkdZbwEqBgCy9v9hZeAhRs4eXN3kiABEiABEiABEjAKgQo2KwSCY6DBPwQ8M5c69ixI8aPH+8WSMOGDcPgwYNx8uRJsvw/gZw5c6Jfv37o3bu3W0B26dIFkydPdjNiJlv4lwsFW/iZs8fwEaBgCx9r9kQCJEACJEACJEACViJAwWalaHAsJJAGATlzrX379u7Pvvzyyxg0aJD6t2yBfOaZZ/Dnn3+SXxoESpQooaRavXr1VI3+/fvj7bffdteeOnUqz2QL4+qhYAsjbHYVdgIUbGFHzg5JgARIgARIgARIwBIEKNgsEQYOggTSJiC3hRYvXtx9oYFkrk2aNEk9MH369OvEkJzB1qhRI7U98uabb1bbJuPj4x2P+MKFC2pL7J49e9QW2W+//VadweZZRFQ+/fTT6iWRkq5MNrn4YPfu3bxdNEyrhIItTKDZjSkEKNhMwc5OSYAESIAESIAESMB0AhRspoeAAyCB9Am88sor7mw1OXPt999/V9tCveVarly5IIdp9+jRg0j/T2DMmDGKyYkTJ9xMXJJNzqu77bbb3GeySVbbW2+9RXZhIEDBFgbI7MI0AhRspqFnxyRAAiRAAiRAAiRgKgEKNlPxs3MS8E8gb9687uy1jz76SF1osGLFCnVjqKtUqlQJs2bNwq233uq/wQirsX37djz55JPYtGmTe+bff/+94icXHLRu3Vq9LllsR48ejTA65kyXgs0c7uw1PAQo2MLDmb2QAAmQAAmQAAmQgNUIULBZLSIcDwl4EJg/fz6aN2+uXpHstZ07d6q/lyxZ0n3mmsi1NWvWIC4ujuzSIHDx4kXUqlXLLdnkTLZdu3ap2qVKlXJnsc2bNw/NmjUjR4MJULAZDJjNm0qAgs1U/OycBEiABEiABEiABEwjQMFmGnp2TAL+CXjeHOq62EBuC+3Tp496WLaFilxj5pp/lpLJJpLNtV106NCh6nZRzwsPeKOof4561KBg04Mi27AqAQo2q0aG4yIBEiABEiABEiABYwlQsBnLl62TQEgEqlevjg0bNqg2lixZorY1ypbRkydPqtfee+89nrkWAGE5k+3ZZ59VT+TMmVNtCZVbWBs0aKBeq1atGtavXx9Ai6waDAEKtmCo8Rm7EKBgs0uk9Bund8z1a5ktkYA1CKSkpFhjIBwFCZAACVicAAWbxQPE4UU2Ac/z1w4ePKi2ODZp0kRBkdtCt27dGtmAgph92bJl3beLLliwALLFtkCBAqolnsMWBNAgHqFgCwIaH7ENAQo224RKt4FSsOmGkg1ZlAAFm0UDw2GRAAlYjgAFm+VCwgGRwDUCcltocnKyeiExMVFlX40bN079W7Y3yjZHlsAIyPZa2WYrRbaEShZgTEyM+ndUVBTkdlEWYwlQsBnLl62bS4CCzVz+ZvROwWYGdfYZTgIUbOGkzb5IgATsTICCzc7R49gdT8Dzh3b54aZq1ar48ccf1bxdN2E6HoLOE5QtoXfffbdqtUqVKti4cSO8OevcJZvzIkDBxiXhZAIUbE6Oru+5UbBFXswjbcZye72UunXrRtrUOV8SIAESCIgABVtAuFiZBMJLwFv8FC5cGP/8848axF9//YWbb745vANyQG979uxxc7vpppuwb98+CrYwx5WCLczA2V1YCVCwhRW3JTqjYLNEGDgIAwlQsBkIl02TAAk4igAFm6PCyck4jYC3YIuNjcXly5fVNM+fP4/4+HinTdnw+Vy4cAGZM2dW/WTKlAmXLl2iYDOceuoOKNjCDJzdhZUABVtYcVuiM1+CzSUkLDFADoIEAiBQr16962pTsAUAkFVJgAQimgAFW0SHn5O3OgFvwcatjPpEjFz14RhsKxRswZLjc3YgQMFmhyjpO0YKNn15sjVzCVCwmcufvZMACdibAAWbvePH0TucAEWQMQEmV2O4am2Vgk0rKdazIwEKNjtGLbQxU7CFxo9PW4sABZu14sHRkAAJ2IsABZu94sXRRhgBiiBjAk6uxnDV2ioFm1ZSrGdHAhRsdoxaaGNOT7DxUPjQ2PLp8BPgeg4/c/ZIAiTgHAIUbM6JJWfiQAIUQcYElVyN4aq1VQo2raRYz44EKNjsGLXQxmwnIfHmm2/itddeu27CFStWRMuWLdGlSxdky5ZNM5CdO3fiscceU/U//fRT5MmTB61bt8aiRYuwZs0a1KxZU1NbH330EZ544gl06tQJI0eOTPOMWdf4Bw4ciFdffVVT26wUGAE7refAZsbaJEACJGA8AQo24xmzBxIImgBFUNDo0n2QXI3hqrVVCjatpFjPjgQo2OwYtdDGbCchkZZgcxHo3r07hg4dqvkSJQq20NaOFZ+203q2Ij+OiQRIILIJULBFdvw5e4sToAgyJkDkagxXra1SsGklxXp2JEDBZseohTZmOwkJXxlgiYmJWLhwIXr06KFu154zZw7Kly+vCYq3YCtVqpSm57wrac1gC6pxPhQQATut54AmxsokQAIkEAYCFGxhgMwuSCBYAhRBwZJL/zlyNYar1lYp2LSSYj07EqBgs2PUQhuznYREWlssjx8/ft3WzpSUFPz2228YPXo0vvzySwWpRYsWePnll1G0aFH1by0ZbCLwRNqNGjUKGzZsQJEiRdR20F69eiFXrlyqHU/B9tRTT+Hdd9/F0qVLcd9996n+KlSooOp5j9+z/yFDhmDevHmYO3cuChYsqJ57+OGHERMTo57966+/IP//zJ8/H/Xr10fv3r3VvwPdzhraarH+03Zaz9anyRGSAAlEGgEKtkiLOOdrKwIUQcaEi1yN4aq1VQo2raRYz44EKNjsGLXQxmwnIeFLsF2+fBnfffcdnn32WWTOnBmff/45ypQpg5UrV6JNmzbYu3dvKkDVqlXD9OnTceutt2oSbCLnnnzySZw5cyZVOy+88AIGDRqE2NhYt2CTfmU8u3btctdt2rQpJk+ejHz58qUp2H799dfrgihnyYlMu+eee3DgwAE1huXLl7vr3X777Th16pSaXyDnxYW2Wqz/tJ3Ws/VpcoQkQAKRRoCCLdIizvnaigBFkDHhIldjuGptlYJNKynWsyMBCjY7Ri20MdtJSPg7g00uQJDLA0SGtW/fXgmqESNGoHPnzkhOTsawYcNU1lfbtm3x/vvvY//+/X4vOXD1KZcXiMTbtm2bkl1S5GIE2VbqymCT7LYpU6bgrrvuwi+//ALJZhMJtmDBAlSqVCldwfb666+rrDSp361bN5V1J2N//vnnMXXqVHTo0AENGzZU477pppvw4Ycfqs/JXCnYrn0N2Gk9h/aVy6dJgARIQH8CFGz6M2WLJKAbAYog3VCmaohcjeGqtVWrCDbPLVEydnkT2L9/f7jWh2yNku1FrkwKeTMmt+Olt0XJ9WbRu064zxcKdm5aY+ivnpab/nxtSfPXrh0+T8FmhyjpO0Y7CYm0BFvdPijPVAAAIABJREFUunXVLaKSsRYfH49NmzahSZMmkCyvWbNmqdtBpfz99994/PHHIds+P/nkEyQlJfkVbC65JdtBGzdurLZ9yu2iIrmioqJUu67vkSLBZEuqZNL5+h6R1vdfkX+fffYZSpcurdrzrCdbRUUaDh48GBMmTFA3lUo5duyYEn2SvUfBRsGm73cFtkYCJBCpBCjYIjXynLctCFAEGRMmcjWGq9ZWrSrYRKZJ5kSOHDlSveFzzcvOgk3r3LTG0F89CrZrhAYMGADJrGFxLgE7CraBAwcq6ZRWWbt2LWrVqqVklGSeiXST4pJehw8fVtlnUh577DH1Uf4tIk5+EeF5rtm5c+dU5tuYMWNw4sQJd5ft2rWDnJuWN2/eVGewufoLRLC5+nddsuD5PejFF19UmWoTJ05UWWsyPikXLlxwv07BRsHm3O9QnBkJkEA4CVCwhZM2+yKBAAlQBAUITGN1ctUIyqBqVhVsJUuWdN+eJ2cA9e3bV72xdBXPN2aeaHzdoqdFMBmEN9WbYHmTKyXYuQU7RrPnH+y49XiOGWx6ULRXG04UbHpmsLmiKd9Xd+/ejRUrVqgz3H788Ud3RpmvLF+9BNtLL73k/n7ODDb/X1t2Ws/+Z8MaJEACJBBeAhRs4eXN3kggIAIUQQHh0lyZXDWjMqSiFQWbZGBI9oVseZK/u7YOXbp0CXJQ9ldffeXOfNBji+j58+fdWR5y493PP/+s2pcimRbPPPOMO2NEsj/Gjh2LcePGIXv27JDME9m+KllRaWWheL4xDWRucmugHAL+9ttvY9myZeqGPzmzqE+fPu5b/GSMe/bsUXVk7FLkZkHJhpEtX1JcjCTWkgUjWVxy7pJnPV9vnj23icn2tPfee0+No1mzZpCzoVw3Cco45XwmyX6R7V0FChRAly5d1BlLWbJkMWTdam2Ugk0rKefUs5OQ0Cq/Dx06pM4/k5s8QzmDTb5mu3fvjhkzZiipJreHXrlyRX2/GD58uPuMNCMFm/TFM9i0f73ZaT1rnxVrkgAJkEB4CFCwhYczeyGBoAhQBAWFze9D5OoXkaEVrCjY5MwfOfhatlLKG9DNmzer84fkDaZsaZIb7PTcIuop2HzBlq2qcsC4nHMkIk1klqvIIeAJCQmQW/O0CLZA5ibbwmT7lPetgXJmkuscJjmTTs4t2rBhQ6qhiwSTLViy3cv1Jt7zlj5XZdeWM08Gru1ZrjfZvpjUr18fM2fOxI033oi0xilv5IcOHeqWk4Yu5DQap2Azg7q5fdpJSGgVbEJUbhOVyw08t3XK64HeIprWbaTyvWzOnDmoXLmyoVtERbD5ukW0du3a6pcp27dv5xlsHl9CdlrP5n7ls3cSIAESuJ4ABRtXBQlYmABFkDHBIVdjuGpt1YqCbd68eZg0aZKagogkycySN5azZ8+GvDn0PLtH7wy2jh07YtCgQYiLi4NsZRo/frzKYpPsLJFZjzzyiLoVT7Y2yQHhku3Wo0cPJbi0CDatc5MDzuWNqIhGyeYTqSbbxFq1aqUOHJfXbrnlFjVWqScZY++8845i1qtXL3V+nbeElDfiwrVMmTIq00wORy9XrpzimjVr1uvOavK8SVCy9mQMwl/OapLtZXKT4G233ab4SFahZMWIeDt9+rTKspMxLly4UB2gblahYDOLvHn92klIBCLYJFNUsmVF0suNnFIkC1UuDShatKj6t/cWeV9nsEk7q1atwqhRo1RGasaMGVVmrJyNVrFiRXWxjNEZbDLWHTt2qLFLVp58v5PvWz179kx1Xpx5q8g6PdtpPVuHGkdCAiRAAlcJULBxJZCAhQlQBBkTHHI1hqvWVq0o2ETiiAASYSOSRt7srV+/Xv1bxJaRgk36rlOnjsLn/SZTMrvuvfdelTEmwkm2q8qbVZfk0iLYApmbjEFE1pYtW7B69Wp8/fXX6g2xZKIJF9mK2a1bNyUhPcftHXvXm3jJvpM/8jWn5Y24lpsECxUqpKTfunXrfC45zzOWtK5JPetRsOlJ0x5tUUhYP06u7y2uW1HLli2r5KHcmhoTE6OOByhRooT1JxKGEXI9hwEyuyABEnAsAQo2x4aWE3MCAYogY6JIrsZw1dqqFQWbiKz9+/errAbJaNi4cSOKFy+Od999V539ZaRg87y9zluwSfaZnFnkfZOfq54WwaZ1biKtvvjiC/Tr10/JMM/iEmy+slN8xd1Xlkwggs1zvt5ntckY5Fw52SLrq/i7HVHrOg22HgVbsOTs+xyFhPVjJ2dASjawbAf1LlbYWm4lglzPVooGx0ICJGA3AhRsdosYxxtRBCiCjAk3uRrDVWurVhVskh0mZ7DJtkwpcu6ZyDbZjmiWYFuyZAkefPDBkDLYRLBpmdvdd9+tzpyTraeyVVWEm2y9bNu2reIRTAabp+zSS7C5Mtjk8gcZU6lSpbQuvbDUo2ALC2ZLdUIhYalw+ByM62IU+aWJ3K4s58rJ9w75/iaXysiFLixXCXA9cyWQAAmQQPAEKNiCZ8cnScBwAhRBxiAmV2O4am3VqoJNtgzJLZRy6LaUxYsXqxswzRRsf/31V8hnsIlg0zI3OWhcMsPk8gE5I01u/5OPkt1RrFgxn2ewuc6OGzZsmNoKKmezuS5lkMw/IwSb562EIkHlHKWjR4+qM/PkfDrJwqtatarW5ah7PQo23ZFavkEKCcuHiAMMgADXcwCwWJUESIAEvAhQsHFJkICFCVAEGRMccjWGq9ZWrSrYqlevrgTR4MGDUaNGDSWX8uXLZ6pgk8PAvW8RvfXWWyHbJOWMNK1bRLXMTW5NlUwOyQpzFcl8i4+PR/78+fHZZ5+hdOnSKsPP1y2iso1UbvksX768+xZRIwSbXGCQ1q2EL7zwgjqfLjY2Vuty1L0eBZvuSC3fIIWE5UPEAQZAgOs5AFisSgIkQAIUbFwDJGAfAhRBxsSKXI3hqrVVqwo2ETdyM6VsyZRMNrk5T9aKmRlsIrfOnDkDyRCTSw7kNs6hQ4dCto56Z4h58vc+t0zr3ESeyfbQ+fPno1mzZqoPuZVTbt6Tm1WbN2+uutmzZ4/aQiuvSZEbAeUWT8kuk2LkGWwyF+9bCWV7V9euXdXNpiIFzSwUbGbSN6dvCglzuLNXYwhwPRvDla2SAAlEBgFmsEVGnDlLmxKgCDImcORqDFetrVpFsGkdr5n1XOeWyYH+cqOpZI7JuWgis6ZMmaJuvpNtnSzWIUDBZp1YhGskFBLhIs1+wkGA6zkclNkHCZCAUwlQsDk1spyXIwhQBBkTRnI1hqvWVinYtJIC5CB/OQNN5Jp3qVatGmbNmoWSJUtqb5A1DSdAwWY4Yst1YDch4ZnhKjAl47R///7uw+1/++23VBe+fPjhh2jdurUu3H1l1/pqWGs9XQbFRlIRsNt6ZvhIgARIwEoEKNisFA2OxfIERAx4FzkfyahCEWQMWXI1hqvWVinYtJK6Wk8O8B8zZow6A00y2mQ7pGxjla2r5cqVC6wx1jacAAWb4Ygt14HdhIS3YJPbkyUjNkeOHIrtRx99hCeeeMLNmYLNckvO0AHZbT0bCoONkwAJkECABCjYAgTG6pFNwFsMDBgwQB1AblShCDKGLLkaw1VrqxRsWkmxnh0JULDZMWqhjdluQsJbsEkWrNyeLBeUXL58GX379sXIkSNNFWyhRYRPh0LAbus5lLnyWRIgARLQmwAFm95E2Z6jCVCwOSO8FGzmxpGCzVz+7N1YAhRsxvK1Yut2ExKegk3OcJSbg13nOR47dkyd9Xjp0iV1YYhc/OLKYJPLRZYvX64uOFm2bJnKpvW+4ETi430JSosWLdQNzTfddBM8+5bLWrZt26ZkXlxcnLqopGPHjurmYl9bRF2Xp/Tr109l78pFNL///rvazir/r0j7UmTs8+bNU5/fsGED7rnnHiUN7777bkRFRVlxCVlqTHZbz5aCx8GQAAlEPAEKtohfAgQQCAEKtkBoWbcuBZu5saFgM5c/ezeWAAWbsXyt2LrdhISnvBIJ9f777ytJJQJr8+bNaNKkCZ566imcOHECkydPdgu2tWvXqrPY9u7dmyoM9913nzoPMk+ePJCbiEXQidjyLHIr8cSJE5XgkjYWLVqEGjVqYN26danquWReeoLN1xpo27atmoeIuhEjRqiLYDyLyMJJkyahZcuWVlxClhqT3dazpeBxMCRAAhFPgIIt4pcAAQRCgIItEFrWrUvBZm5sKNjM5c/ejSVAwWYsXyu2bjch4SmvJNNLxJMUkWRz585F586dMXv2bKxcuVJJMZFeIqYkC00klmS8iVTbtGkTWrVqhcyZM6vXbrnlFgwaNEjV69KlC9555x3Vbq9evdQZb9KOPOcSbFJH6osUGzhwIIYMGaLOlpSPZ86ccddbs2YNatasqQTga6+9BrngRc6lvOOOO/Dxxx+rzDfJaJMxX7x4Ud2sXKhQIYwdOxaFCxeGXNrQpk0b3HjjjW4RaMV1ZJUx2W09W4Ubx0ECJEACQoCCjeuABAIgQMEWACwLV6VgMzc4FGzm8mfvxhKgYDOWrxVbt5uQ8BRsItG+++47dVOxSDK54GD9+vXq3xMmTHALNtctonJG25YtW7B69Wp8/fXXaqvo7bffrp4tUKAAunXrpiSWtFunTp3rwuXdt6uO62KFTp06qS2j58+fT1Owydm38ke4y8UvItSkyBjk33IJjK/iedacFdeRVcZkt/VsFW4cBwmQAAlQsHENkECABCjYAgRm0eoUbOYGhoLNXP7s3VgCFGzG8rVi63YTEt7bL/fv368y1Hr27ImNGzeiePHiePfdd1W2mCuDTTLVvvjiC8j5ZyKxPItLsMkWUVd2mivrzDtevrZ+Sp1ABJtku0mWnBRvwfbTTz+lugHVu/+0xmXFdWXWmOy2ns3ixH5JgARIwBcBZrBxXZBAAAQo2AKAZeGqFGzmBoeCzVz+7N1YAhRsxvK1Yut2ExLekkvOJ5Mz2OT8NClyiYHINtmu6RJsckGAnMsmZ6u99NJLamvo6dOnIWefSQkmg81Tdukl2FwZbK5MOLkwgSUwAnZbz4HNjrVJgARIwFgCFGzG8mXrDiNAweaMgFKwmRtHCjZz+bN3YwlQsBnL14qt201IeAu2smXLokOHDpgzZ47Cu3jxYtSqVSuVYKtcubLaiilbN+WsswoVKqiP3bt3R7FixXyeweY6X23YsGFqS6dknUl9EXVyyYERgi0xMRGPPPKIGue0adNQr149fP/996rP6tWrY+rUqciZM6cVl5FlxmS39WwZcBwICZAACfAMNq4BEgiMAAVbYLysWpuCzdzIULCZy5+9G0uAgs1YvlZs3W5CwluwiXgS+TV48GB1s6eIs3z58qUSbHKz6DPPPKNEmqtI5ptkiOXPnx+fffYZSpcuneYtorKNdObMmShYsKDPbaR6ZbDJ9tbhw4ejb9++qZaKjFXOhkvrfDYrriuzxmS39WwWJ/ZLAiRAAr4IMION64IEAiBAwRYALAtXpWAzNzgUbObyZ+/GEqBgM5avFVu3m5DwdQ7aV199peSTZLKNHj1aXSDguUVUzlaTLaSyPXT+/Plo1qyZOqNt4cKFePnll9Xto82bN1fh2bNnj9pmKq9JadiwIfr06aOy3ow+g61UqVK4cOECPvjgA3VRg2xprV27Nnr37o3GjRsjKirKikvIUmOy23q2FDwOhgRIIOIJULBF/BIggEAIULAFQsu6dSnYzI0NBZu5/Nm7sQQo2Izla8XWKSSsGBWOKVgCXM/BkuNzJEACJABQsHEVkEAABCjYAoBl4aoUbOYGh4LNXP7s3VgCFGzG8rVi6xQSVowKxxQsAa7nYMnxORIgARKgYOMaIIGACFCwBYTLspUp2MwNDQWbufzZu7EEKNiM5WvF1ikkrBgVjilYAlzPwZLjcyRAAiRAwcY1QAIBEaBgCwiXZStTsJkbGgo2c/mzd2MJULAZy9eKrVNIWDEqHFOwBLiegyXH50iABEiAgo1rgAQCIkDBFhAuy1amYDM3NBRs5vJn78YSoGAzlq8VW6eQsGJUOKZgCXA9B0uOz5EACZAABRvXAAkERICCLSBclq1MwWZuaCjYzOXP3o0lQMFmLF8rtk4hYcWocEzBEuB6DpYcnyMBEiABCjauARIIiAAFW0C4LFuZgs3c0FCwmcufvRtLgILNWL5WbJ1CwopR4ZiCJcD1HCw5PkcCJEACFGxcAyQQEAEKtoBwWbYyBZu5oTFasP3www+YMPUDLFm6HP/u/wvJSYnmTjjMvUdFxyB/oWJoUP8udG7fBnfeeWeYRxDZ3VGwRV78KSQiL+ZOnjHXs5Ojy7mRAAkYTSBDSkpKitGdsH0ScAoBCjZnRJKCzdw4GinY2nTojHlfLcTZ27sBJRsBeUoBURnNnXC4e0++AhzbCez6Fll/HYvmTe/HB1MmhHsUEdsfBVvkhZ5CIvJi7uQZcz07ObqcGwmQgNEEKNiMJsz2HUWAgs0Z4aRgMzeORgm26vXuw9ZLN+Fcg3GRJ9XSCmnyFWRZ0hVlY//B+hXfaQr8vHnzMH76bGxYtxrnTp/Q9IydK2XJkQvVatRGl6dboXnz5iFPhYItZIS2a4BCwnYh44DTIcD1zOVBAiRAAsEToGALnh2fjEACFGzOCDoFm7lxNEKwSeba3G1JONdwsrmTs2jvWRZ1RIsy0elmsu3btw8t23bG9v2nceq2jkDxe4FsBSw6Ix2HdeYgsHsxEn6fjFsL5cAnMyagcOHCQXdAwRY0Ots+SCFh29Bx4D4IcD1zWZAACZBA8AQo2IJnxycjkAAFmzOCTsFmbhz1Fmxy5tq9D7bE2c5/MnMtrdAmX0HWCSWw+MtPfJ7JJnKtWp36OFy8DVC7v7kLxMzeVw/CDbs/wIZVS4OWbBRsZgbQnL4pJMzhzl6NIcD1bAxXtkoCJBAZBCjYIiPOnKVOBCjYdAJpcjMUbOYGQG/BJtlrM/cWA2r2MXdiVu997VA8VeQvn1lsNe5uhB8y1IxsueaK3+pBuDNlLdZ9/21QEaVgCwqbrR+ikLB1+Dh4LwJcz1wSJEACJBA8AQq24NnxyQgkQMHmjKBTsJkbR70FW4GipXCo0VwgX1lzJ2b13o9sxY3ftsDBPTtTjVTOXGvfdzhOtVpr9RmEbXwJs2ti6pAXgjqTjYItbGGyTEcUEpYJBQeiAwGuZx0gsgkSIIGIJUDBFrGh58SDIUDBFgw16z1DwWZuTPQWbNExGZH88nluD/UX1uQriHo7M5ISr6Sq2aDJw1ga/QBQoa2/FiLn85tnoH7S11iyYE7Ac6ZgCxiZ7R+gkLB9CDkBDwJcz1wOJEACJBA8AQq24NnxyQgkQMHmjKBTsJkbR70Fm4rn6ynmTsouvb+RASkpqVllz50fZ9r+EhkXGmiN05mDyDajIv47/q/WJ9z1KNgCRmb7BygkbB9CToCCjWuABEiABHQhQMGmC0Y2EikEKNicEWkKNnPjSMFmIn8vwZaUlIRMsXFIfiV1VpuJI7RM11FvZbwu20/L4CjYtFByVh0KNmfFM9Jnw/Uc6SuA8ycBEgiFAAVbKPT4bMQRoGBzRsgp2MyNIwWbify9BFtiYiJi4+Ip2HyEhILNxHVqs64pJGwWMA43XQJcz1wgJEACJBA8AQq24NnxyQgkQMHmjKBTsJkbRwo2E/lTsGmGT8GmGVXEV6SQiPgl4CgAXM+OCicnQwIkEGYCFGxhBs7u7E2Ags3e8XONnoLN3DhSsJnIn4JNM3wKNs2oIr6iEULi6NGjmDp1Kj6d9yF2bN2FK5cTHcs5Y6YYlC5bEo81fwLt27dH3rx5HTtXO0zMiPVsh3lzjCRAAiSgBwEKNj0oso2IIUDB5oxQU7CZG0cKNhP5U7Bphk/BphlVxFfUW0iMHTsWz/fqiaI1MyJPhQtIKArExDkXc+JF4NQe4NjmeOxZewUjR4xCt27dnDthi89M7/Vs8elyeCRAAiSgKwEKNl1xsjGnE6Bgc0aEKdjMjSMFm4n8Kdg0w6dg04wq4ivqKSRe6N0Lny2YjuKPnkL2QpGH9r/9wO7PEvBok6cxfNiIoAHMmzcPU2aMxw/rNuC/U+cgl007tcjF0NkTsuDOGtXQoW0XNG/ePKSp6rmeQxoIHyYBEiABGxKgYLNh0Dhk8whQsJnHXs+eKdj0pBl4WxRsgTPT7QkKNs0oKdg0o4r4inoJCclcGzLmFZTvcQrRGSMXa9IV4LcxCejb462AM9n27duHJ9u1xN8HtyN31VPIexsQl+B8lhdPAUd/B45vTMDNBW7FrGmfoHDhwkFNXK/1HFTnfIgESIAEbE6Ags3mAeTww0uAgi28vI3qjYLNKLLa2qVg08bJkFoUbJqxUrBpRhXxFfUQEnLmWsFCBVDjpcSIzFzzXkSSybbunRgc2H9Q85lsItdq1q2GrLcfRslGkbssd30LnP31BqxduSEoyabHeo5c+pw5CZBApBOgYIv0FcD5B0SAgi0gXJatTMFmbmgo2EzkT8GmGT4Fm2ZUEV9RDyExZMgQTFs8EKVbXoh4ni4AOz6JR7t7X0Pfvn01MalbvwaOZP0houWaC5RItnxn78TKpes0sfOspMd6DrhTPkACJEACDiFAweaQQHIa4SFAwRYezkb3QsFmNOH026dgM5E/BZtm+BRsmlFFfEU9hETFqmURX2sb8pSOeJxuAMd2ABfWlMEvG7f6hSJnrvV8pT0q9Dzlt26kVNg8KgGj3poa8JlseqznSGHMeZIACZCANwEKNq4JEgiAAAVbALAsXJWCzdzg+BNsp7d8jfhCFZApp7YTvlU8X08xd1KevR/fCXz+GFCoOnDfSCAm3jpjo2DTHAsKNs2oHFvx4r9/IDZPUWSIzpTuHPUQEvGZY3HXkMuOvi000IUit4su75sJF85f8vtoo6YNcCjXUtxUw2/ViKnwzzrgxhP18e1XSwKasx7rOaAOWZkESIAEHESAgs1BweRUjCdAwWY843D0QMEWDspp9+FPsJ39cw32fdwduSo/hrx1OyM6c07/b26tItgunACW9gV+ngxU6kTBpmWpndoDrH4b2D73au1SDwK1+wG5Smp52rA6FGyGobVNw5eO/oX9c15AzkqPIKHCg4jKlMXn2EMVEomJiYiLi0Wjccm2YROugX7bNQqJiUl+u8uZJzuq9DkTERca+IXx/wpy8cGPQ7Ph5LH/tD6i6oW6ngPqjJVJgARIwGEEKNgcFlBOx1gCFGzG8g1X6xRs4SLtux9/gg0pydj7UWccWz0Z8YVuR+5qrZFQsTli8xZP+82t2YItJRk49DPwfX9g9+Kr46Rg87/QRK7NewL4Z23qugWrAc1nmSrZKNj8hy8Sahxe9A4OzO+HrMXuRK7qTyJPzfbI4HXFZ6hCgoIt7ZWkRbAlJSUhU2wmNKagvA7kN12jkKRBUHo+GOp6joTvC5wjCZAACaRFgIKNa4MEAiBAwRYALAtXpWAzNzh+BRuAc39vxM5htZCSdEUNNlOuwsh3T0/krd0RUbFZU03AEltERRBNqwXkKAKUaAhsmkTBpmWZbZoIfN0ZuKMD0HAEkJwILOkD/Dzl6r+rP6+lFUPqULAZgtV2jV4+sQ9/DK+HS8f+VmPPUuxOJFR4CHlqdUBMllzqtVCFBAVbaIJN8YuPRaOxzAD0JvlttygkXvGfAUjBZrtvTRwwCZCARQlQsFk0MByWNQlQsFkzLoGOioItUGL61tci2KTHPdOfwvH1s1J17soiyX7bve6MNksItv3rga2fANV7AmcOXJVtzGBLf+EkXQJWDwZ2fgXUeAEo1/pq/V+mAV+1B+4aCNR5Vd/FF0BrFGwBwHJ41WOrJ2Hvh51SzVKya3NVfRzyvShL4TuuI7BixQr1Wt26df3SoWCjYPO7SIKsQMEWJDg+RgIkQAJBEqBgCxIcH4tMAhRs1+J+4sQJfP7554iPj0eLFi2QJUsWLF68GJ9++inee+899W+rFgo2fSNz5o8VOPvHSs2NyhtP15vPg2cA+eP6t2cj5/dtwoG5fZCSLFkJqS8xkIy2G+57CblrtEN0pnhrXXLgymajYNO8JtwVRbpJBtuG94AHJlyVlCaVHEMz4p/NSzX1Hpu7CDLlLqrqemczDRgwAK+//rqmdljJmgSu/HcYO4fVwaUju64bYEyW3Bi36jjm/g4cv3Dt0xRs+sRSyxZRZrClIyiZwabPQmQrJEACJKCRAAWbRlCsRgJCgILt2joYPHgwChcujH/++QcFChRAzpw5MXz4cCXXypcvb+kFQ8Gmb3gOLhiAQ1+/oW+jGlvLWrwmekxciyVPWugWUQo2jdHzqpaSAmz9+OqW0fzlgeYfAglXpZUZpcrUGIxvFNjWKjPGGZ05AZkLVTCja9VntlL1TOvb1fGZnVezxQItSRdO4fw/mwN9zGf9P08AP+wHRq+/+mkKNl2wgoItNI7MYAuNH58mARIggUAJULAFSoz1I5oABdu18G/duhWvvfYa5s+fjyJFiqB58+Z49tlnUbSoeW+ItS5OCjatpLTVcwm2bLfURdZb/L/ZXrlypfvNZ4FsgPzxtY0q+cpF9eY3JfHStYFkyACIiAGQufAdyFOrI25t1AXHe1OwaYrWGxmQ8n9+Ul8yP2Lj4pH8ytWz7kwrMqYd84FFvQC5iVWy18o+Lulgpg2p9PgYfNmnlqb+Lx3fg8vH92qqy0oOIpAhCnIpy5VkYNGfwHd/Auv3X50fBZs+caZgC40jBVto/Pg0CZAACQRKgIItUGKsH9EEKNicEX4KNn3j6BJsOeu/hOiqXfw2PmrUKMgfz3L48GHExsameu3E4kE4uezd/78mokUkWgZkLX4nctd4GrmqtkZUpvirW/LMvkXUc+TMYPO7BlJV8JZr97wNVO4MRMUE1o7OtV1nsImEPHv2rKbW4+Li1LZ5zxKOLaKyTduscuGfzUg8f8qs7lXzPMnsAAAgAElEQVS/wWbRRccnIPNN/rP/ki7+py46OL/vl6vz/L9YyxAVo85ge/jtb/Hr4dQIKNj0WRIUbKFxpGALjR+fJgESIIFACVCwBUqM9SOaQKQLNsl8Wb58OYYNG4a1a9fizJkz7vVw++23q/PX9u7dqzLZ8uXLh6FDh6J69eruOm+++abKehs4cCBefdW8w8sp2PT9MnYJtvhaz+Fo4WZ+G58xYwbkj2fxPoMtw7l/kXlZT2Q4e8hdLebGcih0X2/kvKM5ojJdO+OPgs0v8msVrJjBtnclML/N1cy1+0YCt7cxXa4JMJdgO3XqFH799VfNkOvVS53F2bZtW8gfo0tMTAyyZk19w67RfXq2n5CQEM7ufPYlsQqm+JOoMX8vQtwPg681nSEaOco0RN67uiP7rQ0QFZPxum4p2IKJxPXPULCFxpGCLTR+fJoESIAEAiVAwRYoMdaPaAKRLti2bduGRx55BJkyZcKsWbNQrly5VOvhwoUL6N27Nx5//HHs3LkTCxcuxJQpU5AjRw5Vj4LNmV8+3oJN3mi7Yu5rxqNHj74ug2379u24dOnaVtDkjWOR/NNklbGWoWAVRJV6APnvbIUbCxe/rkkKtgDWldUE24ldwLwngQMbgPpDgDtfsIRc8xRskr22e/duTZAvXryY6pcK8lC4BJumAbJSwAQynD+K+JX9EHXyT/VsUr7bcblMa9Rq2dvdlvfFFvIJCraAUft8gIItNI4UbKHx49MkQAIkECgBCrZAibF+RBOIdMEmWWu1al07kyhbtmyoWbMmunbtisaNGyMqKgqrV69Gt27dsGXLFriy2kqVKkXB5uCvHG/BJmfypXcWn/fXkaDxPBfs4qHt+GPEXciYUBA3NHwJCRUeRIaY1NtHPXFSsAWwuKwk2FKSgBVvAKve9D2BuwYCdczLdHVlsAVAV1U18xbRYDO4Ap2jr/oiIiUTzMwSbBZdetl/p36Zh90TWiDuhtIo0HQgcpRvgqiMcammScFmXNQp2EJjS8EWGj8+TQIkQAKBEqBgC5QY60c0gUgXbN7BF4n25JNPQt7UzZkzB5UrV1ZVJHvtscceU3+XbaMUbM7+stFbsB3+bggy5S6KHGXug9yQ6K9YTrD5G7CZn7eSYLt48mr22q5vKNjMXBPsO00CKclJ2DOjDbLdUg85yjVGxhw3+qxLwWbcIqJgC40tBVto/Pg0CZAACQRKgIItUGKsH9EEKNhSh1+2hD7//POYOHEiPvzwQ7Ru3ZqCLQK/QvQWbPKmNkNUtGaSFGyaUQFWEmwBDNuMqnbMYDODk7P7TEFKUiIyRF9/xprnvJ0k2M7+C2yaBOQsBpR5FPAzdcPDbxfBdv44sGshcOjnq0huuB0oeT+QJZ/hiNLtgILNXP7snQRIIPIIULBFXsw54xAIULBdD891rtqIESOUbJPCDLYQFpkNH9VbsAWKgIItAGIUbJphUbBpRhXxFZ0i2K6cA36fD+xbDRSpQ8GmdWGLXPtlKnDC66jGnDcDFduZK9ko2LRGkfVIgARIQB8CFGz6cGQrEUKAgu1aoI8ePYq+ffti2rRp6kUKtgj5IvAxTQo2G8Wegk1zsCjYNKOK+Ip2F2wpKcDpfcCOL4Cjv18NJwWb9mW9dxXw20dA4VpAmUeAlGTg97nAvjVX/12svva29K5JwaY3UbZHAiRAAukToGDjCiGBAAhQsF2DtWzZMnVL2hNPPKFuDR0wYACaNm2qKjCDLYBF5YCqFGxBBPHwZuDPhchxZB2SjvyOiycPIvHyRcRkikNczgKIzncbTuerAZS4H7ihQhAdpPGIHQWbSawo2PRbdk5vye6CTTKv1g4F4nMD+W4D9jKDTfOSTU68ujX031+B4g2AgtWuPrpvLfDrTKBUU+CWxpqb070iBZvuSNkgCZAACaRLgIKNC4QEAiBAwXYNliuD7YsvvkCPHj3Qu3dvZMmSBcePH1dnsS1atChNsgMHDsSrr5p3O6DnmyG5vdL73wEsCVYFQMEWwDLY+jESfhuLTBcO4eFmTVH/rjooV64cChYsiPj4eMi5hgcOHFC38C5dvgpz5n+Fy/E34lT5bkDZxwPoyAGCzWRWFGyhL7dIacHugu3kX8DBn4Cb7wEunroq25jBFvzqFekmGWx/fw+Ub32VpVmFgs0s8uyXBEggUglQsEVq5DnvoAhQsAWFzXIPUbDpGxIKNg08D29GwuoXUSjzJQx8uReaNWum4aGrVebPn4/X3h6B/edjcar2u6FltNkhg80irOLeisOvy9bhwqkz+GfzTs3xkmxez1Kv3l2oV6+uz+dvqVsJt9SrpLltVrQmAbsLNk+qrmw2CrYg11oKcODHq1tGsxcEKrYHMucOsi0dHlvVNQ4bl63V3NIfK35SOxK8S9u2T6uXihYtorktVrQHAf4/ZI84cZT2IUDBZp9YcaQWIEDBZoEg6DAECjYdIHo0QcHmh+fm6cCX7TBmzBh0797dXXnbtm0q0/Onn37Cnj17sGPHDpQuXRpFixZF5cqV0bBhQ5QpU8Zd//3331fZonhwGlDh6pudgIvVBZuFWBV8MycaJxcPGHEgDzzw+jNoMuCZQB5hXQsSoGAzLih2uUVUEUgBDm0Gtn0OyIURkr1WsAqADMbx8dfy4S4FUTH5Bn/V+PkIJsD/hyI4+Jy6IQQo2AzBykadSoCCLe3Iym2ixYoVU9tDQymbN29W57q1a9cO3bp1w7BhwxAbG4tevXohOjo6lKbdz1Kw6YLR3QgFWzo8149Evm3vY8Hcj1G1alVVceHChepSEDmrsEmTJqhevTqKFy+OmjVrYu3atdi9ezfWr1+PBQsWoFSpUmrt33///erZjRs3okmLx3GkTHeg+tVbewMqVhZsFmOV983seKl2S8QnZMNNFUppxiz/T3gWyV6rW7deqtckS+SPlT+Db2w0Y7V0RQo248JjG8HmJddKPwQUrQtkiDKOjZaWd3XJgw61tWdMy/e6oaNHXNd027Zt1GtFihTV0i3r2IAA/x+yQZA4RFsSoGCzZdg4aLMIULClTV5PwdayZUvcddddyJw5M5KTk/HWW2+p8930KhRsepG82g4FWxo8N09Hvk1vYe3yRShRogSSkpLQqVMnfPTRR0ogjx07NtWDTz75pFrzEydOdL8ukllu6hVxLa+LZP7zzz9R866GOFLplcAz2awq2CzIynUGW2JiIs6ePQv5eO7cOb9fPJKB6Fl69uwJ+eNZVo/6FKtHfYbaPR9F7Z6PIUeOHEhISPDbNitYkwAFm3FxsYtgO/4H8MuMq5lrZR4FbrrTfLkmUXGdwXbx4kXIHy0lZ86c11X75JNP1GvyCyEWZxDg/0POiCNnYT0CFGzWiwlHZGECFGzGB0fkw+DBgxETE4NMmTLhm2++Qd68eXXtmIJNV5wUbL5wys2XEytiw4YNKnPt33//VeeuVaxYEY0bN8YLL7yA7du3p3py6NChOHbsGOSjq9x6660YPny4+jr45Zdf1Hls+fPnV5ls1apVAzr9EtiZbFYUbBZl5RJsp06dwq+//qr5i6ZevdTZam3btoX88SxbZizClhmLUa7tvSjXtiGKFCmitgaz2JMABZtxcbODYDt3BPhlGnDyb+DW5ldvEzU7c80VEZdgk2MI9u7dqylQ3t/D5KHRo0erZ2+//XZNbbCS9Qnw/yHrx4gjtCcBCjZ7xo2jNokABds18HL75po1a5RAaNCgAcqXL48zZ87gueeeU1s877nnnoCiJFtD3377bXz33XcoVKgQqlSpoqSECLfcufU9IZiCLaDQ+K3MDLbrESV8Xh9vdnlInbkmmWu1a9dWZ6q9/vrrafLs37+/ymCTj76KfP+RM9tWr16tMtnkTLZXx3+BU48s9RsjdwULCjarsnIJNslek227Iv21ZNLefPPNqeIh2WvyfdGzSPbamtGfoUrnpijZsi4Fm/YVbMmaFGzGhcXqgi0lGfjja+CPb3wzKNUUuKWxcXz8tewSbIcPH1Y/U2kpFSpUuK6aK4NN/WKHxREE+P+QI8LISViQAAWbBYPCIVmXAAXbtdjINjXZutmxY0eMHz8eL730EiZMmKCya+Tvcm6a1iKHvMubUMnUkWwfOfy9Q4cOassUBZtWiubVM1uwRcdkRPLL54GojOZB8Ox568cou3cctvy4Wr3avn17xMXFXbcl1HuwIuMkY022haZV5HOyzWfq1KmqSrkqtbG1SFeg7OP+5558BVFvZ0ZS4hV3XZF/mWLjkPzKtdf8N6RjDauyAuASbIHO1lu2yI183mJ1wYBJ+PqNSaj13KMo3KwaBVugkC1Wn4LNuIBYXbBdOX81e+3fLb4ZWEWwBRKhUNdzIH2xrnkE+P+QeezZs7MJULA5O76cnc4EnCLYLl26hFWrVuH48ePq8HQ5/yfQIm3ImVByWLtsO5CMtS5duuCBBx4ISK7JG3zhKme4eRfJ+KFgCzQy4a9vtmArULQUDjWaC+QrG/7J++gxYXYtTHvnBbUlVC40ePDBB/Hhhx/i0UcfTXd8cgabrHnJAE2rfPbZZ+rzX375pfralS2j7V4ajlOt1vif+5GtuPHbFji4Z2equtlz58eZtr8A2Qr4b0PnGpZldeYgss2oiP+Oa8v48MRCwabzIrFBc6EKCTnfLy4uFo3GJdtgtuEdotUFW3hpBN6bK4MtkCdDXc+B9MW65hGgYDOPPXt2NgEKNmfHl7PTmYBTBNvcuXOxa9cutQ1z06ZN6NOnj86krN0ct4jqGx+zBVubDp0xc28xoKYF1vHhzcj3TQv8+89uBVm2T8t2m2XLluHnn39OF7zcKPrMM8+om0XTKnfccYeS2bKlesmSJapa/puK40jjuf7PYls7FE8V+QsfTJmQqvkGTR7G0ugHgAqpzwnTd5X4aM3KrDbPQP2kr7FkwZyAMVCwBYzM9g+EKiQo2NJeAhRsoX15ULCFxs/JT1OwOTm6nJuZBCjYzKTPvm1HwCmCTY8MNlfwTp48qbbA7dixA59//jnKlCkTclzlfDdhLX/kXLZ+/fqF3KZnAxRsuuIM+yUHSSdP4vK+fYj//2HLP/zwA+59sCXOdv7T/G2iawaj621HMPa9kWqrs2SZ7du3TxPwOnXqqG3X8tFfKVy4sMqOk6+3bs8+j3G/5wNqpfN1knwFWSeUwOIvP8Gdd96Zqvl58+ahfV/Jglvrr1t9P29VVgASZtfE1CEvoHnz5gHPmYItYGS2f4CCzbgQUrCFxpaCLTR+Tn6ags3J0eXczCRAwWYmffZtOwJ2FGxHjx5V5zXJ1jK5hTBXrlzu7Zx169ZFVFQUkpOT1WUFkydPVlvPrly5ourIuWjyZt/15kG2lEr2m2xLW7t2rbrUwFVmzJiBp556yl1XXpffyr/33nsYNGgQHnroIQwZMkTdCCqvf/XVVxg3bpzaRnfo0CGIVJObFeV6eDmTrUePHpBDeWWLaM2aNZWkkEN2v/32W6xcuRLZsmVTr8szd999t5qH1kLBppWUtnphz2BLTsafDz2ELJUqIU+nTsh4ww2QLLa525JwruFkbYM2qFaOeU0w/Y12al3L9mk5HH/s2LGaepPb2WbNmqUuDPFX5Cy24sWLo1evXurr8enXp+F08wVpPpZlUUe0KBN9Xfaa64EadzfCDxlqArV9X7DgbzzBfN6qrLB6EO5MWYt1338bzLRSfQ+UBngGW1AYbfUQBZtx4XKKYDv9D3BkK3B5fw6cPpCE/05cxJVLicgYG4PsueKQo2A0MhU6rU46yHGTfjwp2PRj6bSWKNicFlHOxyoEKNisEgmOwxYE7CbY5Gy0tm3b4sKFCxg1apS6QEBukZIDt0VWyaUEjz/+OOTCAhFkLVu2VIesS3154y5b0ObMmYPKlSur+Mg17S5BJ4Krb9++SpJJ6dSpE0aOHIn4+Hh3LHfu3Knk2sCBA9UfuR1U+pa+5BKDkiVLqral30mTJkFu35NsOBmzSDe5JfHhhx9Wh7q/++676np4kWoyBrnZTy5TkLOtpN927dpd98Y2rUVFwabvl1vYBRuAs6tWYdd99yFTkSLI9fjjyNWqFep26I6tl27CuQbjTMtkyzqhOH5ZswglSpRAq1atVAabnK2mpRQtWlTJ4yJFivitLiJOMthmz56tvn4r1mqIs52vbktNVZKvIMuSrigb+w/Wr/guzXZFYFerUx+Hi7cJm2SzHCuhs3oQbtj9ATasWgrJEgymMIMtGGr2foaCzbj42V2wHfgROLouAYlnMqF5s4dxT736KFeuHAoWLKh+XpKftw4cOIAtW7Zg2YqlmDd/DmKyXUbeGqdQsEroXCnYQmfo1Bb+WLEJw+/qhJINqqBK/5a8bMepgea8wk6Agi3syNmhnQnYTbCJeBJRJiJNBJir/P3330qsiSSbOXMmbrzxxuvCIq+3adNGXT7Qv3//6+SVnOEmAqx+/fqq7VKlSqlsswIFrh2U7pnBduLECbeEE9knMk2KjEUy5Z5//nmsX78en376qbqAQc6iEtEmfWTJksXnsvntt9+UgJOsOBENWsSENETBpu9XoRmCDcnJ2P3IIzg1b56ajGSx5e3cGW9v/wMzvl+Ds7d3A0o2AvKUCqtsixkcj/9OnVBvnGrUqKHEsHzUUuTW3D179qjbc/2VdevW4cUXX4R8lDdo2RNyIbHfhauPJV8Bju0Edn2LrL+ORfOm96eZuebZj0i2lm07Y/v+0zh1W0eg+L2GXnxgCVYC4MxBYPdiJPw+GbcWyoFPZkwIWq55f3+RfzODzd9qtv/nKdiMi6FdBZtkrO1dkIBcsYXwat+BKqtZa5Gs5DeHvIYTl/ajSJNTIWW0UbBppR559VyCrXC121DrnfYUbJG3BDhjgwhQsBkEls06k4CdBJu86RZpJTd9SrZLpkyZ1GUGIsTk47PPPqvenC9evBjVq1e/LmAiy+S2Qs/MNJFqIuzkN62SPSZZYyIEHnvsMfW8yLHTp0+r7aDFihVT2WWSlePdloxNzmuT8sgjj0C2sXq2cezYMdSqVUvdqOi6RdSVhSfCQrKChg8fjpiYGLRu3Roi2hYsWIBKlSppWngUbJowaa5kimAD8N/SpfjzvvuQkpTkHmumokVx4Z578MH5S5i/biP+3f8XkpMSNc1lEoA7JBsTwCZNT/iuJNudpUimpZxRKF+DIoz9FV9v0l3PfPzxxyrTU4pke8rXpWynFnEtxfPZqOgY5C9UDA3q34XO7dtcd+aav3HImWzjp8/GhnWrce701faNKBIXs1gJI1fJkiMXqtWojS5PtwrqzDVvNsxgM2K1WLvNSBBspm1x7BqFxMRr3+N9rQR1SUR8LBqNtcYtrP+sAzZ/AIwZMwbdu3d3D1nO5Vy0aJE6BkN+dpKza0uXLq1+TpJsfvmZx/McW/kFoxyXUaENcJO239Nch4eCzdrfO8wcHQWbmfTZt5MJULA5Obqcm+4E7CTYLl++rLZwShabZKtJkQsDJJtNDjkfP368+kFvzZo1atuld/GWYiLoZP6S0SbbQiX7TYrcROopx+QHRRF4cvaaZKqJyJPsMm9Z5+ovKSkJQ4cOxcsvv+zOWJMbEr0Fm9zCKMJQxiXnycnNjPXq1VOCLb15+FoEFGz6fmmYJdhkFrtbtHBnsXnOSkRb7jZtkKtlS8SVLq1pwn/Uq4czK1filuXLka1ePU3PeFeSzDWRXsFksAXSoXcGm8g8kdB6F/n6dEkwvduW7yFmsXKdHynfC6Kjo3WdGgWbrjht0ZiTBZvpWxxtJtj+WgqcWJ8PX8xZoI7lkCLb+eVMTjk2Q26Jll9qyhma8rOXnGcrZ3VKBr/8olB2A8gvMuUXiVI2btyIhx5uglzVj6BY/cC/HCjYAmcWKU+4BFuxmuVRfVAb5MmTR5eLyiKFH+dJAmkRoGDj2iCBAAjYSbDJtCRzpnPnzqlmKGecuTLYAhFs0ogrI04y0+R2PTlPTX5AlI9SJINNfjhUPxB6ZLHJD5BpCbaDBw8qSbZp0yZ13tu9996rfuD0Fmwu4Sf9SH3PDDYKtgAWsQFV9RZsLtEV0FAzZAD+nznm+VzGAgWQp2NH3NCnD6IyZ063ST0Em7xpkvUYzBlsgczX+ww2yXyQN2l2Kk5lRcFmp1Woz1idKNgss8XRRoJNMtf+/T4fVn2/Vv0fIL+gkGxj+flFMv69L7yR8zkzZ86sflZzFbnAZtq0aernHHldfgEg52zWubsm8t99JOBMNgo2fb7GndiKt2CT4ynkrGMWEiCB0AhQsIXGj09HGAG7CTaRVvLbUrkwwPMcNrkN1F/ml3cGm6dgk7PO+vXrp247lMsL5I29/JDoEmyXLl1yZ7FNmTIFcXFxaQo2+Y2uZwacCLr0BJvnllUt8/C1RJnBpu8XruUEm4dsy1y5MvL37Imcjz6KDBkzahJs0VOm4HSJEuoHTS3noXk2Kl9v8kYqmFtEA4mK9y2i8oZMsh/sUK5cuITPeo3AJ/vXOZIVBZsdVqG+Y3SaYLPUFkebCDYRkqvegrqR3XWhlPw/ULFiRTRu3FjdeL59+/ZUC0+y9+VIDPnoKnLRlPwC8ZtvvlE3v8t5bPnz51e/uKxWrRrqvBLYLaMUbPp+rTupNQo2J0WTc7ESAQo2K0WDY7E8AbsJNld22IoVK1JtBdUiptLaIrp//3688sor6uKD1157TYk72Q4qMsIl2CSQcsaIXEBw3333qc917dr1uvNIpB4Fm+WXvd8BGiXY/G3VTLl0CX/ce6+6UVQVEWtSUlKQpWpV5O3aFQkPPohoDZcGyGOuDLZQBNvgwYNx5MgRtTVbztuRbT5yeYDeRW64lG1Hcl6PZJbmy5dPSW87lFUT5uKL/mOR/bFKOB2b6DhWFGx2WIX6jtFJgs1yWxxtIth+G5eAFzu8qc5ck8y12rVrqzPVXBn+vlac/Bwlv5yUj76K/MwpGdGrV69WmWxyJtu7U15F+a6nNC9gCjbNqCKuIgVbxIWcEw4TAQq2MIFmN84gYDfBlpZIC0awyZlS//77r/otrLyxlx8I5Xy1lStXqmwdudTAU7DJuU3Lly9X58BJhptk3PTu3dt9dpunXPv11199LhDPSw48t4j6qpzWWXK+6jKDTd+vR6MEm0t0pTXamO+/R9zAgak+nbVWLeTp0AE5H34YUWncPptWe3oINjk/sEWLFu7tmg0aNFDnBcoZgj///HPI4O+44w7cc889kH6WLFmi2pOtlnPnzlX9WL2c3H8EI+7qhCN//oMSDatiwq5FjmNFwWb1Vaj/+Jwi2Cy5xVGDYBOhlSk2ExqPM+eSAzmnLuW3svh5wxa1uOQoDsnc994S6r3yRMZJxpr8fJRWkc9dvHgRU6dOVVXuqFYOGcpvRcEq2tbxN12jkOTnkgjvlkJdz9pGxlpmE6BgMzsC7N+pBCjYnBpZzssQAnYTbIZAcECjFGz6BtEUwZacjLj+/RHzww9qMsnFi+Nyy5a4s1+/gMWai4Yegk3akvMDRUSLeBYZ/eCDD6obdR999NGQwcsFH3Ke4Zdffqmy42T7kGwnEsFsh7J8zKf45NlhaqiZMsdhZ/FkdHmjt6NYUbDZYSXqO8ZQhYS6BTMuFo1MEkRCw7JbHDUINhl/zjzZUaXPGcQl6BtbLa1tHp2A0W9NC/j7mJzBJr9IlO/paRVf3/Ofe6UdKjznP4vt4ingx6HZcPLYf1qm4a4T6noOqDNWNo0ABZtp6NmxwwlQsDk8wJyevgQo2PTlaVZrFGz6kjdasPk6C+30woX469FH1VbQXK1aIWeLFpq3gqY1e70E28cff6xu2pVtPVK0ZjNoiYp3NoNsQ5Lt166bgrW0YVadS2fPY3i9Ttj3yw6kJKeoYeS7sxRWRO9zFCsKNrNWmHn9hiokrCDYLLvFUaNga9S0AQ7lWhrwJQChrhoRk7s+yIeD+/5VTQWStSxndj7zzDPqrNy0iq+s5QKF86NkmyPIcVP6o5eMxBtP1Me3X13NdtZaQl3PWvthPXMJULCZy5+9O5cABZtzY8uZGUCAgs0AqCY0ScGmL/RwC7bk8+ex6/77kfeZZ9RW0AyxsbpMSC/BJoOpX7++ukk3kPN4/E3C13k8X3zxBZYuXervUUt8Xs5e+6jLYPdY5OswKiYa/5SLQ8OnH3YMKwo2Syy3sA5CDyERnzkWdw25jJi4sA5ddWbVLY6JF4HlfTPhwvlLfqHMmzcPPV9pjwo9/Wd2+W0sgAq7FgL3FO6K90ePDfjczTp16uCtt96CfPRXPM/d7P5cNyzbNw4l70//qc2jEjDqranq1vdAih7rOZD+WNccAhRs5nBnr84nQMHm/BhzhjoSoGDTEaaJTVGw6Qs/3IIt5coVJJ06hZi8eXWdiJ6CTc5Ik9vjArlRztdk/N0oJ7fM2eHstTNHT2Lk3Z1xYOvu66Z5S+M78eI37zuGFQWbrl+WtmhMDyFRsWpZxNfahjylwz9lq25xPLYDuLCmDH7ZuFUTlLr1a+BI1h9QspGm6rpU2jY5B959eXpQN0dLdvasWbPUjez+ivfN0S++/TTKdDyd5mO7vgXynb0TK5eu89f0dZ/XYz0H3CkfCDsBCrawI2eHEUKAgi1CAs1p6kOAgk0fjma3QsGmbwTCLdj0Hf211vQUbNLq9OnTVXaC3AJXokQJdbNcp06dIBd2tGvX7roDsCdNmqS2C3kWeVM1bdo0tG7dGhMnTlQ3yf3555/q3B65zffpp582Coeu7a4c9zlmd3vHZ5vx2bOgRM9GGPnhJEewomDTdenYojE9hMSQIUMwbfFAlG55IaxztvIWxx2fxKPdva+py5K0FLmxuWbdash6++GwSbZ1A7Ji/apf1Pf4Vq1aqbMx5Ww1LaVo0aLqoqgiRYr4rS4iTs70nD17tvo/oHqdiqgx4KzP50Sunf31BqxduQGS+RZo0WM9B9on64efAAVb+Jmzx+MYSN8AACAASURBVMggQMEWGXHmLHUiQMGmE0iTm6Fg0zcAFGxp8xw5ciTef/99yLlsVatWVRXlTdKIESOwc+dOdfZO9erV1U2gNWvWxNq1a9WtmuvXr8eCBQtQqlQp9OrVS71pk7Jx40Z13ppsPX3++ef1DaRBrZ07fhrv1u2Ig9v+SrOHSo/Ux7k78zuCFQWbQQvJws3qISSOHj2KgoUKoMZLicheKHyTteoWx//2A+veicGB/QeRN4BsZZFsT7Zrib8PbkfuqqeQ9zYYevHBd8/G4PTJ/yA3rdeoUQPvvvuu+qilJCQkYM+ePZCP/sq6devw4osvQj5euHABOXJmx33vJbofkwsNjv4OHN+YgJsL3IpZ0z4JSq5Jg3qsZ3/z4efNJ0DBZn4MOAJnEqBgc2ZcOSuDCFCwGQQ2zM1SsOkLnIItfZ6SySYZa2PGjFFizFW2bdumMrZ++ukn9SZrx44dKF26NCSroXLlyipLrUyZMu76Iup69OihMtrskrkmg185YS5m///sNfnai0/IhvMn/0OBMsXc0i0qKgrdvxmNjYd22J4VBZu+31/s0JpeQmLs2LEYMuYVlO9xCtEZwzNzK25xTLoC/DYmAX17vAXJ4g2myJlsU2aMxw/rNuC/U+eQIYP/VmIRjUtI8l/Ro0ZSYjJSUq5e2pIrVy6cPHlSZRt7ZyP7atTXunHVk1/KtGzZUv1Tspsl+zlnzpw4ceKEek2ejY6JUn+X7rMnZMGdNaqhQ9suAZ+55j02vdZzQCBZOewEKNjCjpwdRggBCrYICTSnqQ8BCjZ9OJrdCgWbvhGgYPPPU85kk+yDS5cuqYy0Zs2a+X/o/zXmz5+vMt5iY2NVdoQdzlxzTe7C6bMYfW93dXNohYfqodoT92PJ8A+xa9Uv6PHtezh34jSWjfoYe3/6HXe2eQBtZwyA3VlRsGle2o6pqKeQeKF3L3y2YDqKP3oqLJlsVtviKJlruz9LwKNNnsbwYSN0WSOyPd8lwdJqUG42/qDtADR9qwtyFb5Bc7/ZsmVT0iuYDDbNnQAqc80zg01k3pkzZ67JtujoQJpLt66e61m3QbEh3QlQsOmOlA2SwNXvySn+/schKBIgATcBCjZnLAYKNn3jSMGWPk85O2fmZ1/h5x834OSRA0hJSdY3ABZoLUOGKOTMVxB3VKmGpx5t6j6DaOW4Odj85Qrc3+9p3FKvkhrp8HrP4I+VP6Plh68hV9kiKJS/AHZ+tx7rpi/AoyN7ofAdV095lwwOyeg5dOgQmjZtqm7aK1euHAoWLKjezMo2qQMHDmDLli1YtWoVvvrqK9x4440q40W20ZpVKNjMIm9ev3oLCVn3z/fqiaI1MyJPhQtIKArDbhe1whZHuS301B7g2OZ47Fl7BSNHjAo6cy3YVbBr1c8Y3bA7mrzRGQ37PKW5Gdne7zpnM9Az2DR3AqjLEDzPYJMMZzlOwIii93o2YoxsM3QCFGyhM2QLJOCLAAUb1wUJBECAgi0AWBauSsGmb3CcItgODhiAQ2+8gajOnfFfy5aQG960nI2TFs0lS5aga6/+OJqYDadvaw8UbwBk1vfmU30jGWJr548Cu5cgx/ZpyBt9GuNGvI0CyVlR+q7KiM50bb+bS7A9OKUPspTI7+Z85cIl/LFyE8rcl/r8IslokzeWksHx+++/4+DBg7h48SLi4uJQoEAB3HbbberMIzmnzgrZfRRsIa4jGz5uhJCQM9mmTp2KT+d9iB1bd+HK5WvnbemJKCnJxC2O0Ve3OGbMFIPSZUviseZPoH379gGduaYXi5nt38TaaV/i5mpl8cLyicgYH6upaTlHU44AkKxkyTQW6SWCVO/ifYuoHBUg53QaUYxYz0aMk22GRoCCLTR+fJoE0iJAwca1QQIBEKBgCwCWhatSsOkbHAq263nOnDkT7Tp0RNKDM4Eyj+kL3A6tbfsU0V+2wdTJE9GmTZtUI05LsNlhWlrGSMGmhZKz6oRDSCQm6i/YDg0ciFsGD8aJ/4I7pD+QKKa3xTEmJiaQpnSvK1vYh9ZsD5H8Upq+2RmNX+nwP/bOAzqKqovj/5AQktBCKIEQakIIvUPooQmKCBFBmkpRQjVIU1AkFEGEUKQJSlEQBATkQ1CUEkAUxABKbwLShNAhNCH5zn1xY/rM7LzdnZ3cd84eNHvfnTf/e2d257f3vafqOBMnTsTVq1dBG9rQupoE+mmjBdmNdgOlHxpoXU7a4KZQoUIYMWKE7MMIf/bIZ5sMnJ1qUoABmya52JgVUK0AAzbVUrEhKwAwYDNHFjBgkxtHBmwp9aTKtWdbt8HT7rsAv8RpkVmyXd4H10X18N2G9WjRokWSBAzYgPWR8/HtmPloENERxcPqoESJEmJzC27OqYAjgET8w4eInTMHvoMHWy0aVe3WjYrClv37ERgYCLNMcdQiCK2Us3JQFLZ+/FVSt7x+BfD2roXIX9JP0RVV2LZv3z5puibd66iSdsuWLdi3b59ifyWD6tWro1mzZmJtSvpsoUbTUlevXm2zil1H5LOSDvy+bRQId6kpHHeJjhIV+1S5z40VYAX0KcCATZ9+3DuLKcCAzRwBZ8AmN45mA2yeERGIDQuzGnqUqVQbp4KHZM3KtdSpdXglAo9NxsmDexmwJdOGAZvce5CjvTkCSNz65hv8PWECAv73P2QvrH5R/uRaEWDrOn063ly0yFRTHLXkw5k9hzCtWV88inuQolvrUa/jhbF9VLlq0KABhgwZIjSkKrO2bdti6dKl6Nixo6r+mRmtXLkS3bp1w7p160R1HG16ExUVhZ9++km374wcOCKfbXYy7DhTBRiwcYKwAvIVYMAmX1P2aGIFGLCZI7gM2OTGkQHbf3rSQtQDJyzG7Ze3yBXZib3lXdkcM0e8lrTxwZx2Q/D7uu14dtoA5KtWSvdad0aThqeIGi0ith+PvYFEwj//4GSrVri7dSuKjB4Nv8hIq06SANuEMWPgNmAAps+caZopjlrE+OrNydg2c0XKLi4u8PLOhYjvZ6Fk7QqK7mhDljlz5mDnzp3CltaRozUiZazFRmuv0ZqTtB4ftYYNG6Jfv3423cjF3vmsKLABDeh5wAztUmTiOn6Pu1cSOVvYSlhvBi34HNJXYPTo0SyNRgUYsGkUjM2ztgIM2MwRfwZscuPIgO0/PVu06YDN7mFApS5yRXZmbweXofnjtfhx/SpxFpbqrVp9XkCZTo0ZsPEUUWfObjF2ewOJm6tW4c9/q6Pc8udHmc2b4VW1qmYdCbBtHzMGI4sWxZkLF0R/M0xxVCvE3dibonrt4sFT6XZ5ZugraD85QpW75s2bo127dhgwYACePn0qQBjt9Knn4ZS+c9IOpQTuXF1dMWvWLHzzzTfYvHmzqjFZa2TvfLZ2nI7sl/p5wJFj0XPs3khcxmI+YvS44b4mVSAyMlLXPcyksiieFgM2RYnYgBX4TwEGbObIBgZscuPIgO0/PfMXLo4br8aYe7dQrelzPxY+X9TA9b8TF/5mwMZrsGlNIaPb2xNIJDx5gtMvvIDb332XJIu1VWyWnZP7BARg5OTJppniqDZf1o2ai43jEyvD0mu5CubD27sWoFCZ4oouaY20atWqYc+ePahduzauXLki9KS/tW7dWkwhPXr0qKKfcuXKiSmgGzZswP79+8WUUF9fX/z666+oU6eO+Jutd0u2Zz4rCmJQAwZsBg0MD0uqAgzYrJOTAZt1unGvLKoAAzZzBJ4Bm9w4MmBL1DMuLg658+RBwqincgU2gTeXca6If5qoiwWw1enXDgEdG4pd8QoUKGCCs0w8BZ4iappQqj4RewKJ2xs3CsCWEB8PJCSIMXpWqoSgLVvgVrCg6jGToQWwbWvVCqtv3cIvv/wi+jv7FEc1Ilw6dBpRTcJx79otYV4wsBhiT51HHl8fxF2/g6f/7traZODL6PTxMDUusWjRIowfP15UndGmEVTJFh4eji+//BI9e/ZMM2V0/vz56N27dwrfNCV04cKF6Nq1K+bNmycq106dOiWq4d577z306NFD1Vj0GNkzn/WM05F9GbA5Un0+tr0UGDRoECIiEqt4eSMm9aozYFOvFVuyAryLqElygAGb3EAyYPtPT5FboxMferklU2CMC2i3PmpmX+CfAVvWy3x7AQnaOfTkM8/g3r9rfSVX2poqNgtgo41deu7eLRbTN8MURzUZ+M27s/HdhEXIXcgHLYZ0ReGyJUHrQwY1ro624/th14J12LdmK7Jly4aIH2ajZK3yatxi2rRpYionrctGlWzUaOODqVOn4vjx42jTpg1CQkLETqD169fHrl27xA6ku3fvxvr161G2bFkMHjxYbGhAjSrXOnfuLOLy1ltvqRqDXiN75bPecTqyPwM2R6rPx7aXAt27dwe9eKdzbYozYNOmF1tncQW4gs0cCcCATW4cGbAxYFPMKAZsKSQyO2RUzAeTGdgLSNz46iuc6dyZyiSTqtcsUroVKoSgrVvhWUF5UX5Ln+SA7ZdKlfD666+bYoqjUnrF3biDGS37o3aXVghuWhv+VcrgRHSMqGgLaFAFLWe9iZw5c8L1xkP88vkGPHn0GK9+NkrJbdL7VMlGFWszZ84UYMzSDh8+LKrbfvvtN5w9exbHjh1DcHCwqAypWbOmqFKjil5LI1A3cOBAUdFmj8o1y3Htlc+qBTWgIQM2AwaFhyRdAQZs1knKgM063bhXFlWAAZs5As+ATW4cGbAxYFPMKAZsDNgUk8R5DewCJOLjcapdO9xen7jrXxJkSwbbiowaBb+xY1ULmRywxYaFiWqpTz75xOmnOCoJcGzLr/CvEoRcBbyTTC2ArXT9ygj54DV4e3uLDVio3boUC28/bdNvaU22oUOH4tGjR6IijdZjU9to3TWqeMuRIwemTJli8zXXUo/LLvmsVgyD2mUE2GjNKmdqyXcRpXHzNEBnip7csaaXuwzYrNOYAZt1unGvLKoAAzZzBJ4Bm9w4MmBjwKaYUQzYGLApJonzGtgDSNDaa6fatAFo7TXia+7uSHj8GC45ciDh0SPxtxylS6Pszp3I7uenSszUgI2mARHccfYpjqpOPpVRZoDNGn+WPjRVdPbs2bh8+TJeeOEFNGrUCJUqVULRokXh6emJBw8e4OLFizh48CB27NiB//3vfyhSpAhoLTaaGuqIZo98dsR5yTxmZoBNz86xMseoxle4S01h1iU6SvzbuHFjNd3YxmQKZJTPDNisCzQDNut0415ZVAEGbOYIPAM2uXFkwPafnrwGWwa5xYAthTA8RVTuPcjR3mwNJOLj4hLXXvv5Z3iWL498L7+M2xs2IO7XX1FsxgzcP3AAN1euBNlpWYstPcBGFSzOPsXRmnywFWCzjIUq2mgttp9//hlHjhzBpUuX0L/6QwQXyIbl5/zgVawq6tWrJ9Zes/UuoUr62DqflY7vDO8zYHOGKPEY1SrAgE2tUursGLCp04mtWAGhAAM2cyQCAza5cWTAxoBNMaMYsDFgU0wS5zWwNZC4uWIF/howAIUGDECBPn2Q3dcXJ0JDcXf7dhRYvRqoUQN5Ll7E7fnzBXQLXL8eOQICFAXNCLBRR2ee4qh44ukY2BqwpTemE1GhuHtiO4KGbEPuoFBrhm2TPrbOZ5sM2s5OGbDZWXA+nE0VYMAmV14GbHL1ZG8mV4ABmzkCzIBNbhwZsDFgU8woBmwM2BSTxHkNbA0krkybhtxNmsCratUkkSyAzfWzz3A7MFCsF0brhsXt3Yu4PXsEjFNqmQE2S19nnOKodN7pwq5/NzlIbw02a/yp6cOATY1KxrRhwGbMuPCorFOAAZt1umXUiwGbXD3Zm8kVYMBmjgAzYJMbRwZsDNgUM4oBGwM2xSRxXgNbA7Z0gdC/FWypAZsWFdUANou/9KY4Pnz4EB4eHvDz80P58uUNM8VRiwYWW0dWsOXstBSPfCoiICAAuXLlsmb4Uvs4Ip+lnoAdnDFgs4PIfAi7KcCATa7UDNjk6sneTK4AAzZzBJgBm9w4MmBjwKaYUQzYGLApJonzGjgCSGRUwaZFRS2ATYtfZ7R1JGBzbfsZbuf8rwrR0fo5Ip8dfc5aj8+ATatibG9kBRiwyY0OAza5erI3kyvAgM0cAWbAJjeODNgYsClmFAM2BmyKSeK8Bo4AEgzY5OYLA7ZUn2Op5I2OjhZ/4V0mE4VhwCb3+mNvjlWAAZtc/RmwydWTvZlcAQZs5ggwAza5cWTAxoBNMaMYsDFgU0wS5zVgwOa8sbOMnAEbAzYtWcyATYtabGt0BRiwyY0QAza5erI3kyvAgM0cAWbAJjeODNgYsClmFAM2BmyKSeK8BgzYnDd2DNjSxs4R+exsGcSAzdkixuPNTAEGbHLzgwGbXD3Zm8kVYMBmjgAzYJMbRwZsDNgUM4oBGwM2xSRxXgNHAAmeIio/X8JdagqnXaKjxI6stDOrLZtlF1Feg82WKtvGt1kA2yDvUDy4fU/kPDWeAmybfDG6VwZsciPEgE2unuzN5AowYDNHgBmwyY0jAzYDAba/DwA7JwCnvgc8fYDK3YC6gxP/25GNARsDNkfmn42PzYDNxgLbyb29AdvBkaXw+PpZuL2yEbeeegmgR2DP0c0R+ezoc9Z6fLMAtqjQ3jixfR+aTe8H36oBDNi0JoJJ7BmwyQ0kAza5erI3kyvAgM0cAWbAJjeODNgMAthunATWvAJc3JMywLUHAC0+Atw85QZeizcGbAzYtOSLk9k6AkhwBZv8JLE3YIsJdxEn4dbvAG7dusWATX5IbeaRAZvNpGXHDlCAAZtc0RmwydWTvZlcAQZs5ggwAza5cWTAZhDAdugrYM8MoFBFoOVU4DoBt26AqzvQYQWQv6zcwGvxxoCNAZuWfHEyWwZsThawDIabHLCRia2nyzFgc968MRtge2bmQBSoVNLmOe+8ETf3yBmwyY0vAza5erI3kyvAgM0cAWbAJjeODNgMAtiShzUhATi/C1jfG8hTFAj7AshVRG7gtXhjwMaATUu+OJktAzYnC5jBANuTnrvx8OFD1KlTBx4eHg4X0xH57PCT1jgAswG2tp8NR85AX8NUUWoMB5vrVIABm04BU3VnwCZXT/ZmcgUYsJkjwAzY5MaRAZsBAduOccC29wG/WsCzHwP+IXKDrtUbAzYGbFpzxonsHQEkeIqo/ARxVAXbvS7R4mRsXTGnVjFH5LPasRnFjgGbUSLB45ChAAM2GSomexZISKCfubmxAqyAGgUYsKlRyfg2DNjkxogBm8EA29PHwOZ3gN3TgLwlgIYjgGq9gGxucgOvxRsDNgZsWvLFyWwdASQYsMlPEgZsiZo6Ip/lR9O2Hhmw2VZf9m5fBRiwydWbK9jk6sneTK4AAzZzBJgBm9w4MmAzGGATv5slAPcuAxv6A2e2Ap3WAqWayQ28Fm8M2BiwackXJ7N1BJBgwCY/SRiwMWBTm1UM2NQqxXbOoAADNrlRYsAmV0/2ZnIFGLCZI8AM2OTGkQGbwQBb8vBSFdumwUCTsUCjUXIDr8UbAzYGbFryxcls0wNstj6F+QCqAwgHEGPlwXoDoBf5oldWb71RQ0gw32pFtSn4G4kPoKYTiB8dbaxprNqUlm/NgE2+puzRcQowYJOrPQM2uXqyN5MrwIDNHAFmwCY3jgzYDADYnjwEdn4A/LkZaDACKPtC4qAYsMlNdhXeUsOWyMhIjB49mgGbCu2c1YQBm7NGLuW4GbBlHEcGbCm1YcBmjmuezyJRAQZscjOBAZtcPdmbyRVgwGaOADNgkxtHBmwGAGzJYVrFTokbGzx5BHzbBzi3A3hpOVCmtdzAa/HGFWwM2LTki5PZMmBzsoBlMFwGbAzY1GYyAza1SrGdMyjAgE1ulBiwydWTvZlcAQZs5ggwAza5cWTAZhDAdusssKYbcH5XygDX6ge0+AjInlNu4LV4Y8DGgE1LvjiZLQM2JwsYAzbNAeMKtpSSMWDTnELcwcAKMGCTGxwGbHL1ZG8mV4ABmzkCzIBNbhwZsBkEsNEw7pwHto8Djq4G3HMDBNdq9U38b0c2BmwM2ByZfzY+NgM2GwtsJ/dcwZax0AzYGLDZ6TLkwzhAAQZsckVnwCZXT/ZmcgUYsJkjwAzY5MaRAZuBAJvc0MrzxoCNAZu8bDKsp+3bt9ttbJ4REXD9/XecGjYMV/z9ERAQgFy5cmk6vvvixaDXjZdewtGGDeHr64vChQtr8mEm42WhQ8TpVJjxqvi3SpUqNj29XMtChf9dFWbY5XgyTqZx48Yy3Di9D65gSxvCcePG4f3330/zRrVq1dCpUyf07dsXuXPL+7Hv+PHjePnll8XxVqxYgbJly6Y5thobp09GCSfAgE2CiMlcMGCTqyd7M7kCDNjMEWAGbHLjyIDtPz1Fbo1OkCuwGbwxYEsRxfWR8/HtmPloENERxcPqoESJEihZsqQZIp2lz4EBm3OHnwGbcvwYsCVqxIBNPWCzWA4YMAAfffQRPD09lRNNhYUaeKbGRsWhTG/CgE1uiBmwydWTvZlcAQZs5ggwAza5cWTAxoBNMaMYsDFgU0wS5zdgwObcMWTAphw/BmwM2DLKEksF29ixYzFq1Chh9uTJE3z33XcYOHAg3N3d8fXXX6Ny5crKiabCguGZCpFUmjBgUymUSjMGbCqFYjNWgBRgwGaOPGDAJjeODNgYsClmFAM2BmyKScIGWhQ4ERqKu9u3w/Wzz3A7MFBMZ/T29tbiApciI3F5zBjQdNPYsLAsX0kZ7lJT6NclOkr8a2uYFBPuIo5zr0u0XY6nKTnYOFMFuIItrTzpATayun79Orp27YpNmzbhp59+Qv369fHgwQN8+umnmDNnDgiU0fTOjh07YtCgQfDx8RHO4+PjsXXrVnz44YfYsmWLsOnXrx/eeOMNUQWXGrCVKVMGy5YtEzZNmzbFvHnzcOvWrTTTSC3jHDFiBCpVqoQZM2bgyJEjeOmll8RzXrFixcTxCQ4uWbIE06ZNw507d0D2Hh4e6N69O8LDw8XfZVXjOfpyY8AmNwIM2OTqyd5MrgADNnMEmAGb3DgyYGPApphRDNgYsCkmCRtoUYABmxa11NkyYFOnE1vxFNH0ciA9wPb48WN8//33ePPNN+Hl5YVVq1YhODgYU6dOxfDhw9O4IR/vvvsu6Hv6V199hd69e+Pu3bsp7Gia6eDBg3Hq1KkU8CwmJgZ9+vRB+fLlsWjRIpQrVy4NhCNIl9FacXQQgmezZs0SY/3ss8/E8S2N1o+rUKECdu/ezYCNbwKZKsCAjROEFdCgAAM2DWIZ2JQBm9zgMGBjwKaYUQzYGLApJgkbaFGAAZsWtdTZMmBTpxNbMWDLDLBllB+0AQJNHb169aqoaKPv4osXL4a/v7+oZKNppJbKsLi4OLzyyivYtWuXeK9Lly44fPiw+Bs12tSAmmWTA6pqmzx5sqgwmz9/Pho1aiTeT28aqQWw1alTBzNnzkT16tWxfPlyUflGFW1UBUfTWV999VVs3rxZVMK99tpruHjxogCFGzZsYMDGNwEGbJwDrIAsBRiwyVLSsX4YsMnVnwEbAzbFjJrvgujoxGlQB2duwsFZP6DUa/Xg1TwQvkV9Ubho5jsXVvGvAm8vbdPfFMdkI4Pk9xc6RGRkJEaPHs2AzUZ6Z1W3DNjkR54Bm3xNzerRLFNE57Qbgt/Xbcez0wYgX7VSVk01t8Q4o8owmmpNu4gSpEo+pfLmzZvYu3ev+G6wZs0aAcMsgO3kyZNiyiZtAETAq2DBgmlSyQLPfv/996T3aP23kSNHwtXVVRGw0ecyvegzOzWIe/TokTh+0aJF8eWXX8LPz0/4o//u1q0bAzazXtiSzosr2CQJyW6yhgIM2MwRZwZscuPIgM2JANvfB4BT3yHv1Z/x9OoRPLx5CU8eP4Sbuwc88vnBtVB53C5UDwh8FihcVV6iXE5ca4hajRg/1IgpgpiKlxFT6hKQC0BueYcymiePbB4ICQxJMaz8PzxC/h8e40rDbDhX8R94+JD+HkYbuhhPaNlQm46rcVBjhAbZ9hg2PQEHOWfAJl94BmzyNTWrR7MANsuO1rX6vIAynRpLAWzJNzlIL/5UnUbrqtHaZ6mnf1oA2759+9CgQQO0bNlSQK38+fOncZUeYKNpoTQNlaZyUsusgi35OFPbXbt2Ld3jU0UdjYvXYDPrlS3nvBiwydGRvWQRBRiwmSPQDNjkxpEBmxMAtkPL4f3HbLg/uIyXwl5A8yaNxFQI+nWWflGmBYdp+sPBgwexedsOfL32f3jsWQS3KvcHKnbWnzD7XJIWDC/ww+MkuHS24mNVcOns9bM4d/2c/nEYxENWg4yZyT76+dGIbBNpkMg4zzAYsMmPFQM2+Zqa1SMDtrSRzWiTg9SWtGFBWFgYSpcuDZo2Spse0DptyTcP0FrBNmHCBOTJkwcDBgwQFWwUHzc3N6sB271799CmTRuxsQJXsHXP8hvgaL2PMWDTqhjbZ2kFGLCZI/wM2OTGkQGbgQHb3wfgvXMo/L0eYezIweJLrdq2du1avD9hKi7cz4FbDafoq2j7dw022tHrxw+/wOZJX6BWn7Yo8nx1sWNX8eLFVQ0rV65c4kuzkVt6U0Qbd26cYsgHZ/6AQ7N+QEkxTTZA1TRZR53z2WtnQYBTdos+EY3tJ7aDAZt1yjJgs063zHoxYJOvqVk9mg2w1enXDgEdG4rKrwIFClgVNrWAzTLNsnPnzpg9e7Y4Fm1sMHfu3HTXYKNNB2gNNvoRsH///tixYwfo+wmt3WZZg43WZMuXL5/YYZSmjH799deoWbOm1YCNYB2vwZa46QO9aKpuyZIlrcqLrNiJAVtWjDqfs9UKMGCzWjpDdWTAJjccDNgMCtgOLALW9RSL+NKvupZGCwVv2rQJv/32G86ePYtjx46JXb3oyxN9IaUpGZbpFdSHvtzS4sNouxCo2sO65PkXsG3fvh0HF2/Cy0XQrAAAIABJREFUwcU/oNRL9eDVMBC+vr4oXDjzNdisO6hjeoWGppzuaPmCSmCQACG1vZ+sw95P/ofgrk2Qt2k5FClSJGmNF8eMWvmo3t5y18CbvnM66DWo4SDxyps3L2QfQ/msnNeCAZv82I2r2gUXfj+BZz8bjHyBRZOqbuUfKdFjTHji1Pl7XRLXp6S1qrg5hwJmA2wNIjqieFgdXSBFLWA7cOAA2rVrh3Pn/qtKL1SokKikJ2BGU0dpF8+MdhHt1auX2IX08uXLKQAbVZutW7dObITQo0cP0G6j9B0nOYRLvotoZlNEg4KC0t1FtGHDhti4cSNPEXWOy9Rho2TA5jDp+cDOqAADNmeMWtoxM2CTG0cGbP/pKXJrdIJcga3xtnsaCh2ehfWrl6N27drCw3fffSe+lNJaIzT1ISQkBAEBAWJ6Bq0rcvr0abH9/Pr168W0iMGDB+PZZ58VfX/99Ve0ad8ZVysMAELe0j6ifwEb/bKsBy49fPgQ9DJyywiwJR+z2SGjmvgsPrgY9Opeqbt48S/kalT7z4YBmza91FhHhfbGie370Gx6P/hWDbA58GLApiYqxrRhwJY2LmoBW0JCggBhND2UqtL69OkjqqTeeust0NpntKNnqVKlEB8fj61bt4r12mhaKX0v6dixIwYNGgQfH590q9Pu3LkjfhD88ccfBaCjH/CsAWx0LNroYOHChZg0aZKYfkpAjqaOEsDjNdiMeV0aZVQM2IwSCR6HUyjAgM0pwqQ4SAZsihJpMmDAZjDAdmARCsWMx65tmxAYGIinT5+KL4M0LaNnz55JUzIso6Yvi/RrMW1Fb2k0DYO+WHbt2lX8nXbkOnXqFOo3aYmrNd7TXsn2L2Aj/5ZFlWX8Yq4pUe1knNkuojRFlpqeabJ2Oo00h5ENN6l6bcZPM9CnVh90KtOJAZvGwDJg0yiYCnMGbCpEYhOhAAM2cyfC9evXxfcfqvYnsDZ8+HAB/CZPnix2HqU130aMGGEaETLKZ54ial2IGbBZpxv3yqIKMGAzR+AZsMmNIwM2AwE22iV0XjXs2bNHVK5duXJFrLtWrVo1tG7dGkOGDMHRo0dTJABNo6BfjelfS6OduKKiorBhwwbs379frHdCvwRTJVudOnWA8P3a1mRjwJZCc7NDRjV3mMj1kRjz7RhENIhAWPEwBmxqREtmw4BNo2AqzC2A7fl5Q5CnrB9q1KiRNK1bRXfNJlzBplkyw3RwRsCWEB8Pl2zZVH8WPX38BK7uxl7z1FYJQT9MUoypKi91o2pr+sGSqv/N0hiwyY0kAza5erI3kyvAgM0cAWbAJjeODNgS9aSpA3ny5EXC+0/lCqzBm/eq5hjXt51Yc42+INJ6IbSmGv3imlGjxYWpgo3+Ta/RfY9+xd25c6eoZKM12UbN/Qa3OmxWPTKXca6If5qoi9nhUmYVbBbBzK6BmsRgwKZGpYxtGLDp0y+93hbA1vaz4cgZ6IsqVarYdF1ABmzyY2gvj84I2DZ+sBB5i+RH7c6tkN0zR4afxzkeJODnRetRMKAoGoW3t5ekhjtOXFycWIft888/Fz805s6dG82aNRNTVBs1aoTUn/WGOwENA2LApkEsFaYM2FSIxCasgEUBBmzmyAUGbHLjyIDtPz3zFy6OG6/GAF4F5Yqsxtuh5ah4bg4O7t0prGkhYA8PjzRTQlO7IhhHFWs0LTSjRu/RFMEFCxYIk0q1GuJQiX5Axc7KI7sfC58lNXH9cuKCxmaHSwzYlFOCLBiwqdMpIysGbPr0S683Azb5mprVozMCtkf3HuDjZwfCJZsLKrSsi4bhL2LbzJX4dsx80JIN+WqWxtWdR3B4zQ74lCiMIVvnwSNPTrOGkM8rmQIM2OSmAwM2uXqyN5MrwIDNHAFmwCY3jgzY/tPzmTYd8KN7GFCpi1yRVXjzXtYACycNEVNCaUODtm3bYunSpWJR4MwarcFGVW7dunXL0GzlypXifVqYmDY+oCmjPd+Owq0uPymP7OCXaPH4G/ywfhUDtn/VMjtkVE4KBmxqNMrMhgGbXgXT9mfAJl9Ts3p0RsBGsfj+w8VYO2KWCItvUHH4FC+Co5v3oFid8rh28jwe3Lgr3us8azhC+2f+3cGssc2K58WATW7UGbDJ1ZO9mVwBBmzmCDADNrlxZMD2n54EtAZMWIzbHdVPn5QSjb8PoNCG9rhy/rRw16JFC1StWlXsvLVv375MD0E7ivbu3VvsLJpRq169upgaceDAAbE7l/hyXiwAV1uvVlyLLc+KZpj9bo8kgGd2uMQVbOoymivY1OmUkRUDNn36pdfbnoDt8fWzODiyFDz9qyC20QwxnMaNG8s/KfZoEwWcFbDdPH8FlOexf17MUJd8/r4YvO0TFAosZhPt2KnxFGDAJjcmDNjk6sneTK4AAzZzBJgBm9w4MmBLqWeZSrVwKngoUOFluUJn5u2niehX/ipmfzwNhw8fFlVmf/31l6rj01oi48ePF2uKKLXixYuL6rgKFSqg/5tvYc6RQkCDTHbSOrwCgceicPLgr0muGbCZf5qsUh7R+wzY1KiUsQ0DNn36ORqw3T0RjRNRTZA7qDEu1xzDgE1+OG3q0VkBG4my45PV+LLvxCR96DtxQkJC0v93iHoLzQd3tal+7NxYCjBgkxsPBmxy9WRvJleAAZs5AsyATW4cGbCl1JMqvJ5t3QZPe+wCitSQK3YG3vKuaYNFY3qK6aFTp07F6dOnFddes7iihbyXLFmCypUrK46V1mILCAjA4MGDxTTRHqMX4vaL69PvdzkGrovq47sN60VFnaUxYGPAxoBN8VJTNGDApiiRZgN7VrAxYNMcHkN1cGbA9s+DR5jRcgBO7tyfQlNam61I5UC8vWMBPHJ7GUpvHoxtFWDAJldfBmxy9WRvJleAAZs5AsyATW4cGbCl1ZN2ner1Rjietv3cLpVsuT4JwP6fNiEwMBBdunQRFWy0tpqaVrJkSWzfvh209bxSIxBHFWzLli3DqVOnUK1BS9zrkzgtNUU7vAKu617Fgk/n47XXXkvxFgM2BmwM2JSuNOX3GbApa6TVwhGALWdgQ1ypPQ65cuVCjRr2+UFGqy5sn1YBIwO2vydORHZ/f/i8/DJc3N3TDd+2mSvw1ZuT07zXaEhndJ0yhEOexRRgwCY34AzY5OrJ3kyuAAM2cwSYAZvcODJgS19PqmTrN/hdxD7JjdvlewEBLWy2u6jbRE/cuXUDnp6eqFevHqZMmSL+VdO8vb1x9uxZ0L9K7eeff8bQoUNB/z548AB5vH3wZMSDxG73Y4HTPyDv0UUo6Hobc6ZOSFG5ZvHNgI0BGwM2pStN+X0GbMoaabVwBGDzLF0fsSEfiPsvVRNzcw4FjAzY7h84gBONGsGzalUUHjYMeVq2TAPabl64gqlN+uDqqfNJguctUgBDd3zKa69JTMHHjx/DPQPIKfEwul0xYNMtYQoHDNjk6sneTK4AAzZzBJgBm9w4MmBLX89/nv6DSd9PQokbJfDFyv9h3949uHn1IhIS4uUG4F9vljVUfHx8cPPmTcybN09sXqDUUi/Kn9x++fLl6NSpk/jT/PnzER4ejnz58uHGjRvib5a+Li7ZkM+3KGrUrINXX26b6Y6kDNgYsDFgU7oqld9nwKaskVYLBmxaFcu69kYGbBSVv/r1Q+zcuXBxdUXupk1RsF8/5G3TRvy/pf28aD0+75m4/h+1dh/0x7Mje2TdoEo+8ytXrqBDhw5YtWoVfH19JXuX644Bm1w9GbDJ1ZO9mVwBBmzmCDADNrlxZMCWvp5r9q/BqHWj8E2/b1CmUBlhdO/ePTEVSHajyjWCXtZUsGkZS+oKNoJ5VMmm5bwYsDFgY8Cm5apL31YmYMseEoK44GBRRaWmkjX1iFy9vUW1jBFajhIl4F6ypFVDYcBmlWxZspPRAVvcr7/iZPPmeHr3bmJ8XFyQp0ULFOjdG3mffRbZvLzwOO4BZraOwInt+5AjlxcmnvsWOX3yZMl4yj7p48eP46WXXsKhQ4dQsWJFfP311yhbtqzsw0jzx4BNmpSJl1tC8m1D5Ppmb6yA6RRgwGaOkDJgkxtHBmxp9Yx7FIdGUxph31/7EN4oHJ90/USu6Km80cYDmzZZtwabloGlXoOtZcuWYkMFLY0BGwM2BmxarhjbAzb9ozGHh/UIwmXkRlWcgBvugn4Wya3j1HKHhmbY+6nXLdz3PwDcz4ujh0ohj5sbgm3w4wsNgACol0EAKIFYGo8RWu7Gja0ehtEBG53Yuddfx7UFCxLP0cUFoJ1CXVyQu1EjFBk1CrmbNUPMqs2Y3/EdPDP0FbSfHGG1HtzxPwV2794tKtcuXLiQ9Ed/f39RyRYSEmJIqRiwyQ0LAza5erI3kyvAgM0cAWbAJjeODNjS6rlg1wK8/sXr4g0vdy/8EPED6gfWlyt8Mm9t2rRBz57W7SKqZVCpdxFduHAh1q/PYBfRDBwzYGPARqkRuT4SY74dg4gGEQgrHiY22aANN7ipU0BGBdvd6GjQ69atW7h9+zby5s1rVQUbjfhedLS6gdvY6tHZs3h87pxVR5EN2DIdhB+A54Gnl4Hf1wNU1xxk1ai5k7MrQBWXOWxw74u/dw/39+9HQnx8IlyjZgFt2bIhX1gYduXKh0Mx19Bv0QSUqFnO2aV0+Pi///57UbkWFxeXZiw5c+YUlWytWrVy+DhTD4ABm9yQMGCTqyd7M7kCDNjMEWAGbHLjyIAtpZ5P45+i1cetsPno5qQ3BjUbhGkdp8kVPpm3iRMn4urVq5g2bRoOHz4sdhH966+/pB+vePHiYhfRChUq4K233kKhQoUwYsQITcdhwMaAjQGbpksmXWMZgM3imDY5OXfunNVTRC1+3NzcQA+RRmgeHh6gl5Yme4ooLTb/9NatdIdw/+oBXNjyFtzzV8QF39eRN2dOVAoM1DJc1bY0BhqLEdqDTDSx9/jubt9u70Ma7niHAayFG0pE9Mf06dMNNz5nGtBXX32Fzp07Kw45+dq2isZ2MmDAJldoBmxy9WRvJleAAZs5AsyATW4cGbCl1HP1vtXoML+D+COtwuACF3h7eWPX27tQrrBtfiE+cOAA2rdvnzRds0WLFqhatSq2bNmCffv26Q549erV0axZM9BxaHdUajQtdfXq1eI4WhoDNgZslC9cwablqklrawvApm9Ezt97c8QcXP39NIKHtYWrf15xj5OxZmZ669olXPwNT9e9jnjfqjhYcqA4jq3XaCIAKuN8ZESaQCyNxwjNmnUHZU4RfXz2LKjyUna7s2kT/v7wwxTTQ//9YoKruXJh/r17oE9zS60VVVYtWrQIhQsXlj0U0/ubO3cu+vXrp/o858yZg759+6q2t7UhAza5CjNgk6snezO5Ao4GbDly5ABt+Uzt/v37YkFzbtoUoAXZvby8RCfaOvvRo0dJOyHS33hZSm16kjUDtv80u/PgDppMbSLWXkvdutftjkXdF2kXWGWPBg0aYMiQIQgLCxNVZm3btsXSpUvRsWNHlR4yNlu5cqXYGXTdunWiOm7t2rWIiorCTz/9pNk3AzYGbJQ0DNg0XzopOsgEbDRFlF4yGk01NUJ7+PAh6KWl2QqwpTcG1ysH4LllEB7nr4i9hd8QlX+BNqpg06IB26pTYPHixaBXms/57t3RvXt3dU5SWVlTdZnhgf75B0/79EFCTEwKk6dVqmDRhQtYev06CpQsKYAatR49eoAqWWmaPv0tNJP1A606ORN3ohkEI0eO1HyGEyZM0DwDQPNBVHZgwKZSKJVmDNhUCsVmrAAp4GjARtOzzp8/L4Jx5swZXq/GirQk3UqXLi16FitWTEyjS13RZoXbLN2FAdt/4V/+63J0WdBFVK0l4N81T/59O7dHbvw46EfUKVXHJvlC0w7oV9GdO3cK/7169RJTpGbPnq37eLT2Gj2sLvh3weSGDRuKX2vVTIdIfXAGbAzYKCcYsOm7LGUCNn0jMU9v2VNELcrQLstPnjxJIdSDP3/CpXltkL14HZyvOkqsf0e7Ddqy0RhoLEZotEZVak0cNS5r4LItAJvM83fbvBke48cnuYwvVQqHatRA36+/xiNArAOWvFrt77//FpCN1hCjRhVZffr0kTkkU/oaPnw4Jk+ebPW5DRs2DB999JHV/WV1ZMAmS8lEPwzY5OrJ3kyugKMBW+3atbF3716h8tatW9GkSROTKy7/9LZt24amTZsKx7Vq1cKvv/7KgE2nzAzYEgWktddaz2qNTYc3Zahoj3o9sPC1hToVz7h78+bN0a5dOwwYMABPnz4FgTDa6XP06NFWH5Pue7RDKYE7V1dXzJo1C9988w02b/5vjTktzhmwMWCjfGHApuWqSWvLgE2ffun1thVgS+9Yd09E40RUE3iWro/YkA/E+ndVqlSRf1Ls0SYKyJwiahmgNVWX6Z1c/J07uBQWhkf79sGzUSPkat8eU/fvx4x/K+4iIiIyXG9t0KBBmDFjhnCbmZ1NRHUyp71798ann36qe9RvvPEG5s+fr9uPHgcM2PSol7YvAza5erI3kytgb8BGD7PxtPsPIH7pe/PNN0WFCjWj/OrhbCFP/msTVeB8/PHHSeuAZMuWTUAJbtoUYMCWqNfa/Wvx4icvJomXP2d+XI+7jjweeXDn4R3x95zuORE9NBo1S9TUJrJKa1ojrVq1atizZw8IyF+5ckVMGaW/tW7dWkwhPXr0qKK3cuXKiSmgGzZswP79+8WUUF9fXwGk69SpI/6mde01y0EZsDFgo1xgwKZ4GWZqwIBNn37p9WbAJl9Ts3q0BWCTpdX1xYtxZcoUFHn/fTysWxc9e/fWVJn2ySefJK0PxuuypR+VDh06iB1BZTXaeXTVqlWy3Gn2w4BNs2SZdmDAJldP9mZyBewN2AoWLIhr164JVS9duoSYmBi0adNG/D/t4nfo0CGTKy7/9GgKBu2ySG39+vWoUaMG/Pz8xP8XKFAAsbGx8g9qco8yAFtyieh3vOoAwgGkXD3EtkL2BkAvOr7m3xJprebnANDawJcBnAaQB0BlAHSZ0lJAZQHkBkB8K3EWp80a7e65a9cusaYPQePw8HB8+eWX6NmzZ5opo/TLKf0Sm7zRlNCFCxeia9eumDdvnqhcO3XqFOrXry92K9XTasAPNVAEMbiMGFzS48op+kZGRqapIDQ7ZFQTGAZsalTK2IYBmz790uvNgE2+pmb1aGTAdnfbNniUL49dR49avbZadHS01X3NGnM6L5pOTHDN2gr+zLShGQgE2azZdEOv5gzY9CqYsj8DNrl6sjeTK2BvwBYSEiIqUajRzn00JZSg282bN8XfqPpq4MCBJldd3unNnDlTVAFSy5cvn4BpNGWUdlykRpU5u3fvlnfALOKJARsAWtaPitL+AHCS5osCqPHviyghvWhvjQAAZQBEA7hh2wQhyEYQmSrZqNHGB1OnTsXx48cFqKf7C+2SR9CMYNzp06dF/lMf2s1u8ODBYkMDalS5Rn30wjXyxYCNK9goDxiw6bv+GbDp0y+93isHRWHLjOWoP6wTSrSuJaZs2uphl6eIyo+fPT0aGbCRDjKq0HhdtpQZRZtAUKUZFTvYqtGP/lQZR5tN2LMxYJOrNgM2uXqyN5MrYG/ARlUklimhtEPNBx98IBbTpGmO1Hx8fMQufjSdi1vmCtC0ONpl8caNRKpBi4rSNNt3330XtJMPNZoyKmNB+KwWCwZsAIIAXKDtfZNFPzVgs7xFoM3nX3s7JAuBZVqTzdKogpPWVPvtt9/ErmHHjh1DcHCw+EJXs2ZNsWYbVchaGq25JhPkM2BjwEa5xYBN38XPgE2ffun1tlSW1urzAsp0asyATb7EpvFoZMAmex012f6cMQlo+Q2Ca/RDpK0b/fBJkM3aZTisGR8DNmtUy7gPAza5erI3kytgb8BG6x69+GLimk5BQUGi8oRamTJlxHQtavRrB0E22i2QW/oK0MKxBNcsvzrRtLmTJ6nMCKJS58SJE+K/16xZI9ar4qZNAQZsGeiVEWDTJq9ua6rA8Pf3x9ixYzXlN91/3n//fVy4cEFMi5DVGLAxYKNcYsCm74piwKZPv/R6M2CTr6lZPRoRsNmy4kxGRZyz5gLNdCG4ZvmB3h7nQQUUBNnstZkdAza5UWXAJldP9mZyBewN2EjO5Ouw0RpKXbp0EdMaLTthWiDbkiVLuJItnfyjyrVXXnklRUk36RcaGoply5aJNaao8fpr1l+81gC2zI5Wd/Fi5D97FhteeAFnfHxQuHBhuwDkoOho0OuPkBDsCA4WU4P0TA+KvhsNeoVkD0FwnH5/1kcIYr3GP/74A/fv3xeQjb60VapUCUWLFoWnpycePHiAixcv4uDBg+L+QnDNy8sLlStXBq1bKLPdjT6Ou9EnkD2kOOKC8+rWWebYbOUr9S6uvAYbAza9ucaATa+Caftbrst6A19CyfZ1xRR6+nHCFo2niNpCVfv5NBpgs8eaafY4hv0iqO5I9F2I4Jplwzl1veRY0cZrBNns8cM/AzY5MbN4YcAmV0/2ZnIFHAHY3nvvPTE1lBpVsR05ckQsOL5o0SKxYLml0a8dtJi2zKlczh5OmhpHmiT/1YkWbu/Ro4dY+L18+fJJ1Ws0VXT8+PHOfsoOGb9WwKY0SEc9OF6KjMTlMWPgGRGB2LAwlChRQtc6GEas0KFpDrQW288//yzuJbR5ClV4UgUsbfZB10S9evXE2mu2mp7AcIkr2OgeYMTrQ+neZKT3HXWfNJIGssdiz3sTAzbZ0bOvPyMBNntWl9mySs6+EVQ+Gj0v9OrVS9nQxhYLFixI8bxni8MxYJOrKgM2uXqyN5Mr4AjAdufOHfErqmU30TfeeAO06x+11JCN/kZrJz333HPiAZnWVKLqH6pQMXujCpwrV67gzJkzAiBs3LgxabdQy7lb4Br9P+2a+Omnn4q3qHqN1lXIk4e2feSmVQEGbOkrxgAhfV3s+RCrNZftZc8aMGDTm2sM2PQqmLa/Pa9LBmzy42dPj0YBbI5aH81Rx7VXjGlDqCFDhtjrcIrHiYqKEhtP2aoxYJOrLAM2uXqyN5Mr4AjARpKm/hXFsuEBvUcl2wTdLGuymTwEVp0erblGUNKylkHyjQ3IoT1+HbJq4E7SiQEbAzYtqWrPh1gt47KnLWvAgE1vvjFg06sgAzb5CmYdj44GbEaoJLNn5Zw9M2vUqFGGnNFCM5rGjRtnEykYsMmVlQGbXD3Zm8kVcBRgI1mT7yhK/09Qbe7cuWK6KDXaXXTixIm4efOmyaOg/vTy5cuHESNGiN1CqdG00L59+yZVrtHfeOdQ9XpmZMmAjQGblixiuMRTRClfuMJTy1WT1pYBmz790uttz3sTV7DJj589PToSsBlpLTQjjUVG/GmZHdo53aiNdoSn5W9kNwZschVlwCZXT/ZmcgUcCdhIWtrgYPny5Ukq05pstHg2/d0CkGh6JL327t0L+oWLpk0+fvzY5JEB3N3d4evrK6bE1qpVS0yRpZcFQNKGBhQ/y46hJEjnzp3FRgfc9CnAgI0Bm5YMsudDrJZx2dOWNWDApjffGLDpVTBtf3telwzY5MfPnh4dBdiMWDVmhGo6GbHv1q0baDM5ozfanG3p0qVSh8mATaqcYMAmV0/2ZnIFHA3YSN7UlWz0NwJttMsNTYGkNdgKFSqUBJacLSTjN47H0/inSEhIQGSbSKuGT5VqV69eFWuw0Y6ItAtPcrBGTrlyzSpp0+3EgI0Bm5ZssudDrJZx2dOWNWDApjffGLDpVZABm3wFs45HRwA2o697ZvTxZZSdtNETPUNt2LDBaRK4devW4tmGNqiS0RiwyVDxPx8M2OTqyd5MroARABtJTGuyvf3220kbH5hK9uoAagLYB+A3+WdGGxpMmjTJ5jvyyB+5cT0yYGPApiU7GS7xFFHKF54iquWqSWvLgE2ffun1tue9iSvY5MfPnh7tCdicqULMiBV2meXF5cuXBVyjndWdrdGO7wTZihQponvoDNh0S5jCAQM2uXqyN5MrYBTARjLT7qIfffQR5s2bJx209f43jhcBWPN7Ti53wC0b8CQeuKd1dmpVALUBHADwq7yEIrAWHh6O4cOH826h8mQVnhiwMWDTklL2fIjVMi572rIGDNj05hsDNr0Kpu1vz+uSAZv8+NnTo70AmzOuceYsYz569KiAa0eOHLFn6kg9Vvny5QVkK1eunC6/DNh0yZemMwM2uXqyN5MrYCTAllzqtWvXYvPmzYiJicHp06dx48YNxMfHWx0NS+HYKADfWeFl86uAtwfQ/Avg1kONDqoAqAPgdwB7NPb91zxbtmzw8fFBQEAAatSogebNmyMsLMw6Z9xLUQEGbAzYFJMkmYE9H2K1jMuetqwBAza9+caATa+CDNjkK5h1PNoDsDlbNVjy6Bu96o4q1giuUQWbszeqYCPIRhVt1jYGbNYql34/Bmxy9WRvJlfAqIBNtuwxLi7CZaklS+DTrZtm938M98M/ty+j8keXkD2vttLlqB+jMPTroXijzhvoGtAVJUqUQMmSJRXHsGHsZ0hIiEdCAtAm0lKDp9iNDSQowICNAZuWNGK4xFNEKV94iqiWqyatLQM2ffql19ue96brPy/G2c97IG+DPrhYvBO8vb1RpQr9wsjNGRSwNWBz1vXMUsfOiOexceNGAdcePHjgDKmmaoyenp4Csj333HOq7FMbMWCzSrYMOzFgk6snezO5AlkNsOWaNg052rUD3bhph0617eCIEnh84y+UG3ca2fMVg4uLC9zc3FR1n7FlBgatHISetXvi1cBXUbx4cZQqVUqx74Zxn+F/73+C1qNexwtj+yjas4E8BRiwMWDTkk32fIjVMi572rIGDNj05hsDNr0Kpu1vz+vS8rmZr/nbOF/oWQZs8sNpU4+2AmxGr/yyRlQjVeLRLqG0W6hZG+0uSruMam0M2LTzSGcjAAAgAElEQVQqlrk9Aza5erI3kyuQ1QDbw3ffxZMWLRAcHKwJsB16LxCPYk/j8Ysr8dijkChbzp49u6rsmLVtFgZ+NRDda3ZH96DuKFasGEqXLq3Yd+MHC7Duvbl47t1eaDu+r6I9G8hTgAEbAzYt2WTPh1gt47KnLWvAgE1vvjFg06sgAzb5CmYdj7YAbM6ydpk1UTbCuc2ePRsDBgywZvhO1WfWrFno37+/pjErATaaSUQziripU4ABmzqd2IoVEApkFcB25pVXcGPpUlgL2A6PLoeHfx/DP2HL8cizCOrWrQt3d3dVWTR3+1z0W9YPr9R4Bb3K9oK/v79YS02pfTdxEb4ZORv1+r+IxkO7CHM1U0uV/PL7ygowYGPAppwl/1kwXOIpopQNPEVUy1WT1pYBmz790uttz3uT5XMzd+gQXPZrg6JFiyIwMFD+SbFHmyggG7AZqcrLJoIBcGR13vjx4zFqFK0snTXauHHj8N5776k+WQZsqqVSZciATZVMbMQKJCrAgE1dJhwZWxkPLh7Ek3ZL8dDLHyEhIciRI4eqzvN3zkf40nB0qd4FvYN7q/7S+f2kxVj7zizU7RuGUi83UL12m6pBsVGmCjBgY8Cm5RKx50OslnHZ05Y1YMCmN98YsOlVMG1/e16Xsj835avBHjNTQCZgM+I6ZbaMvr3Pd+jQoYiKirLlKRnS95AhQzBlyhRVY2PApkom1UYM2FRLxYasAAM2tTlw9IMauP/XPsS3+wL3vYqjdu3aYh03NW3hroXo9UUvdKraCX3K91EN2H6Y/AVWD/8YIeHtULpzQ9Vrt6kZE9tkroDsBwVHPTheiozE5TFj4BkRgdiwMN2Qlit00s8bez7EGvXaZQ0YsOnNTUfdJ/WO28j97Xldyv7cNLKuZhybDMDmyIouR8fEXhV7vXr1wsKFCx19ug47fs+ePbFgwQLF4zNgU5RIkwEDNk1ysXFWVyCrVbDl+OgjXK9dW/MabMc+DEHcmT2Ib7sI93OWQq1ateDl5aUqfT7/5XN0X9wdHap0QP8K/eHn54cyZcoo9v0xaim+HjodIb3bonSXRgzYFBWTZyD7QcFRD44M2OTlRGae7PkQa58z0n4U1oABm/asSdnDUfdJveM2cn97XpeyPzeNrKsZx6YXsBlhTTJHx8WWGiQkJIidQtesWePo03T48V988UWxwyhtOJdRUwJstP4aL7ujPpQM2NRrxZasQJabImotYDs+uSHunfoJCW0+Q1zuQNSsWRM5c+ZUlUFL9yzFKwtfQfvK7TGw4kAUKVIEQUFBin03T/sSqwZPQ53X2yCgW6jqzREUHbOBogKyHxQc9eDIgE0x1FIM7PkQK2XANnDCGjBg05tWjrpP6h23kfvb87qU/blpZF3NODY9gM1e1VtqdLfsqtmyZUvQf+fPn19NN2k2tqjiu3HjhoBr27ZtkzZOtY6aNm2KL774Qsy+Sd7u3r0rNh5YsmSJWldS7Zo0aSIgm4+PT7p+GbBJlRsM2OTqyd5MrgBXsKkL8ImpTXH3+Dbg+U9wL08watSogVy5cqnqvHzvcnT5rAvaVWqHQZUGoXDhwihbtqxi3y0zlmPloCjU7vU8Al9pwoBNUTF5BrIfFBz14MiATV5OZObJng+x9jkj7UdhDRiwac+alD0cdZ/UO24j97fndSn7c9PIujrr2O6d2oVcAfWAdCp/rAVs9l5/LD3tLVAt+XuOAmyWMcjS5c8//xRwbf/+/Q5JOwtgo4O/+uqrYgwW4OZoyFatWjUB2UqXLp1GGyXAxruIaksnBmza9GLrLK4AAzZ1CXByRkvcOfIDXJ6fg7t5yoNu6nny5FHVeVXMKnSc3xFtKrTBkCpD4OvrK6aoKrWtM1dgxZuTUatHa5R5ranq3UeV/PL7ygrIflBw1IMjAzblWMuwsOdDrIzx2sIHa8CATW9eOeo+qXfcRu5vz+tS9uemkXV11rHdPbYFV6Nnw6dWZ3hXC4NLNrekU9EK2GxRqSVDV0dXsCU/B72VfTExMQKunT17VoY00nx89tlnoLXgqNF6aK+//ro031odESgjyEaFD8kbAzatSmZuz4BNrp7szeQKMGBTF+BTs57H7YMbkO25mbjjXQlVq1ZF3rx5VXVes38N2n/SHs+Vfw7Dqw5XDdiiZ6/E8gEfodZrz6FMj2YM2FSpLcdI9oOCox4cGbDJyQclL/Z8iFUai6PeZw0YsOnNPUfdJ/WO28j97Xldyv7cNLKuzjy2Pz/thJu/rUCuwAYo1HQg8pR/Bq6e3mmWjLGcY2RkJEaPHp3ilG251phebY0E2OhcrNVqy5YtAq7dunVLryTS+48dOxZvv/023N3dQeNs3ry59GNocejt7S0gW7NmzZK6MWDToqCyLQM2ZY3YghXI8AaU3gepGeQ688oruLF0Kaxdg+303Ha4dWAdXJ+dhtv5qqFKlSqgG7qatu73dWg3px1aBbfCO9XfQaFChVCuXDnFrtvnfo1l/T5EzVefRVDP5qp3H1V0zAaKCsh+UHDUgyMDNsVQSzGw50OslAHbwAlrwIBNb1o56j6pd9xG7m/P61L256aRdXXmsd3+Yz1OzWkHJMSL0/D0r4KCjcKxcMtpvDMuKs2ppX4u0FuVZWvtjAbY6Hy1VvsRLOrQoYOtpbLav6WC7fHjx5g0aRLef/99q33J7Lhq1SoBJakxYJOpLHgNNrlysjezK8AVbOoi/Of8DrgZ8zVcW03BbZ+aqFy5MvLly6eq87cHv0WbWW3QomwLvFvjXRQsWBDly5dX7Ltj3mp82WcianRrhbKvt2DApqiYPAPZDwqOenBkwCYvJzLzZM+HWPuckfajsAYM2LRnTcoejrpP6h23kfvb87qU/blpZF2deWwJTx7hzKJXcfO3lSlOI84tPz7ZeR3rjwP3Hv/3VnLAJmtdMVvqZ0TAZjlfNfoRvHrjjTdsKZEu38k3PThy5AgqVKigy5/szp9++qmYssqATa6yXMEmV0/2ZnIFGLCpC/CZBV1w49flcHtmEm4VqINKlSpluHNNao/fHfoOz818Dk2DmuL9mu+jQIECqj6Qdn66Fkt7f4DqXZ5BcO+W8PPzQ5kyZdQNmK10KSD7QcFRD44M2HSlgerO9nyIVT0oOxuyBgzY9Kaco+6Tesdt5P72vC5lf24aWVdnH9vNfV/j7KLXEP/4fppTOXkd2PEXsO4YcOkuQIAtPDwcPXr0wPfffy/s586diz59+hhSBiMDNhIsswrAKVOmYNiwYYbU1TKozZs3i6mYFy9eFJsebN261XDjnTx5MuLi4kTupm7du3cHvXiTA21hY8CmTS+2zuIKMGBTlwBnF7+G6798gezPTMDNAvUEICNQpqb9eORHPDPjGTQObIwxtceILcMrVqyo2PWnBeuw5PVxqNa5BcqFt2LApqiYPAPZDwqOenBkwCYvJzLzZM+HWPuckfajsAYM2LRnTcoejrpP6h23kfvb87q0fG5mLx6CuLzBYhkNtUtpGFlDR47t7vFo1Ye/f+EAnt6Xt17XxTvA+hPAk8rdxTpitNA+QYlFixYhNDRU9bjsbWh0wEZ6kJ6LRnZE7LVYnEdxzJz/udDU6IDN6HDNHa7IDy/0f2sgnuR1Z8Am8eJjwCZRTHZlfgUYsKmL8bklr+PaTwvg3nwcbhRqKKZ40lRPNW3rsa1oNq0ZGpZuiHEh41QDtp8X/Q+f9xyLqi83R/m+z6JIkSIICgpSc0i20akAA7b0BYxcH4kx345BRIMIhBUPQ4kSJcQX7qze7PkQa1StWQMGbHpzkwGbXgXT9rfndWn53JR/FuxRtgLu+Usg/tF9PLkXm67rP28Cyw8BO88BA4ZzBZtM/S0VbFtfA/LkAIq8cxR+pYKTDmHUKaIWuHb37l30798fS5YskSmLFF9+yI3nEYSgxtVxr0nRTAEbf3/VJjkDNm16sXUWV4ABm7oE+OvLvojd8Qncm47GjcJNxCYFtFmBmrb9xHaERoWiXql6mFB3gphaSlNMldovn3+Lxd0jUbVjM5Tv9xwDNiXBJL7PgI0Bm5Z0sudDrJZx2dOWNWDApjffGLDpVdCxgO3uiWhQxRXtenj79m2x0zpXsOmLae6y6ivFvPyrwtVL3eZbFKuT05ojIf6pGKBLNjckxD/B9fvAskPAhhPAtX9nj/IabPpimLx38jXYdoV7IEfCQ1SZeh1uOX1SHMRomxxYNjWgQS5YsECscWbENj8yCr9FLlMF2HiKqLYIMmDTphdbZ3EFGLCpS4DzX72Jq9tmwr3Ju7hRpAWCg4Ph6+urqvNPp35Cw8kNUadEHUyqP0lsjkCbJCi13Us2YtGr76PKS01QYcDzKFy4MMqWLavUjd/PRIHoE9Eg4KnUgo5HI+hENP4oGoId7sHwLuQtXta2uiMWI/+hs9gw8AWc8fNB4VKF4ZHTw1p3qvsFLYtG0PJo/PFCCHbU1X8e0cejQRpyBVvKEDBcAlgDBmyqb0wZGDJg06ugYwGb5eg0lfDcuXM8RVRiOAlaqm337t3DkydPMjZ/8hAev0yA2/kdSTYu+Urj2JMSGLlgG86lOhTvIqpW+Yzt0ttFtO6Jd/Ek7gb8RhxDNk9vMbvFzc0tycmWLVvEjphaYq9/pGk9JN/UwKjrrhHIJyhZzNUbUU3CUaZRNVyvVwAffvhhmhPiNdisyxIGbNbpxr2yqAIM2NQF/sKqIbiyeSpyhL6D636tBOgi4KWm7f5zN+pOqouaxWtiSoMp4ktnlSpVFLvu+fI7LOw2CpXbh6LiwDYM2BQVUzawTHFUsuwNgF7zHwPzrwPIBSC3Uq+M35+/Hqh+GQhvBMTkBZAfgLv1/tT27B0D0Gt+RWB+Kf3nYTkuA7aUEWC4xICNMoKnUKu9M6Vvx4BNn37p9XbEvckC2OSfDXuUoUC2myfh9R19w0kA3HMhW4WXkKtuOJZ9syndKXWpARuNgdYQo00PjLIum2XdtYz0oe/cK1ascMiP1Blp9fvg/AKwPXp5I/5x9UL9+vVTADY6l5iYGAHZSGdHtbFjx+Ltt9+Gu3v6X1odXdFGlWgE12rUqIET0TECsJWuXxnHyiRg8eLFDNgkJQ4DNklCspusoQADNnVxvrjmHfy9aRJyNBqG6/6txW6etKunmrb37F7Unlgb1fyrYVqjaWLaRNWqVRW77l2+CZ91eReVwhqjUsQLomKOKue4Wa+A5QG4cVBjhAZlPPWi7AmqYNuOP4rWwY7s5ZC3UF5dFWz1RlIF2zl8O7ANzhbJD99SvnapYCu7nCrYtuOPF+pgR4j+87AoH5w3GEUSivAabP8K4oiHWOuvAtv0ZA0YsOnNLAZsehVM298R1yVV3Di66ka+ko71qGWqba5cudKAmuSjF2sK71oEn1qdUahZBHKWrCXeTv08YOmTHmCj99KryjLqzqKOil5mO4aqAWw07j///FNAtv379zvqNAx73GrVqgm4Vrp0aTFGBmy2CxUDNttpy55NqAADNnVBvbRuFC5vHA+PBm/hWvG2CAwMRNGiRVV13vfXPtT4oAYqF62Mjxt/rBqw/bbiB3zaaSQqtm2Eym+1ZcCmSu3MjSyA7e3mb6Nv7b4ZGt/fOR30elKlJ84VaCli7e/vb/UIbr/8Mv7Zswe3PvwQ10uVEmv45cmTx2p/ajvenz4d9HrSsyfOtdR/HpbjWh6geJHYREUc8RCrNgfsZccaMGDTm2sM2PQqmLY/X5fyNXVmj3Fn9iA2ejZ8Ql5FnuBmgItL0uloBWyWjsnXFYuIiMD06dOdWSJpY1fSRS1gowHduHFDQLZt27ZJG5+zO2rSpImAa7SutaUxYLNdVBmw2U5b9mxCBRiwqQvq5W/H4tL60fCoPxDXSrRHQECAauDyx4U/UGVcFVQoUgGzm8wWYIV+dVFqMas2Y37Hd1ChTQNUGRImNlUgMMPNegVST+HKyJP7wcWg141SL+GoV0MBN9VOCU7Pp2dEBFx//x2nhg3DFX9/kT/0K7Otm/vixaDXjZdewtGG+s8j9XgZsCUqwg+xrAHlAU8R1XdHY8CmT7/0evO9Sb6mzuyRNjKgDQ3Sa9YCNvKVWaWWM+tlzdjVVvZpAWw0joSEBAHZ1qxZY82wTNXnxRdfFHDNJRkgphNkwGa7MDNgs5227NmECjBgUxfUv7+biIvfjIRH3X64VqqjKEcuVqyYqs6HLx1GxTEVUc63HOY2m4vcuXOjevXqin33rd6KeS8NR4Xn66PK0BcZsCkqpmyQ+gGYpl3QlN3UjarXHvw0A08q98BZCRVsdzp1Sqpgu1aypF0r2B7MmIEntFaKxAo2i16kn5apK8oRck4LfohlwMaATf+1y4BNv4apPfC9Sb6mZvWoB7CRJkZbl80RcdKigVbAZjmfXr16YeHChY44PUMcs2fPnmIn0/SaFsDGPxBrCycDNm16sXUWV4ABm7oEuPLDFFxYPQyeIb0RW7oLSpUqheLFi6vqfOzvYyg3uhyCCgVhfvP5onKJFuNUavvXbsMnLw5D+efqoerw9ihYsCDKly+v1I3fz0QBtRUml9ZH4vK3Y+DZIAKxxcN0rzXmqAfHS5GRuDxmDKiCLjZM/3lwcqWvAD/EMmBjwKb/7uCo+6T+kRvXA9+bjBsbo41ML2Cj81FbvWW0c5cxHq1VfNYCNhrr0KFDERUVJWPYTuVjyJAhmDJlSoZjZsBmu3AyYLOdtuzZhAowYFMX1KtbZuD8ykHwrN0TsYGvagIuJ6+eRNCoIAQUCMCCZxYgZ86cqFmzpuKBf1+3HXPaDUG5VnVR7Z2XGLApKqZswICtBGjHJW5yFeCHWAZsDNj0X1MM2PRrmNoD35vka2pWjzIAm0UbpfXHzKahNeerB7CRfuPHj8eoUaPMJmWG5zNu3Di89957mZ4vAzbbpQMDNttpy55NqAADNnVBjY2eg7+W94dnzdcQG9RDVK9RFZuadubaGZR+tzRK+pTE4laLVQO2P9bvwOwXBiO4ZR1UH9GRAZsasRVsGLAxYJOQRmlc8EMsAzYGbPqvLAZs+jVkwCZfw6ziUSZgI820VnQ5o856Kvb0AjbSa/bs2RgwYIAzSqdpzLNmzUL//v0V+2gBbPRjM00T5aZOAQZs6nRiK1ZAKMCATV0iXNs5H+eWhsOzelfEBr8h1l+zbAut5OGvG3+hxIgSKJavGJY8uwReXl6oVStxW/TM2sENP2HW84NQtkVt1Hj3ZRQoUAAVKlRQ6sbvZ6IAAzYGbLa4QBiwMWBjwKb/ymLApl9DBmzyNcwqHmUDNtJNy5pkzqaz3nOTAdhIsy+//BLdunVzNvlUj3fp0qXo2rWrKnsGbKpkssqIAZtVsnGnrKoAAzZ1kb/+8yKc/bwnPKu+jNjyfcUOorQTpJp28dZF+L/tD7+8fljWehk8PT1Ru3Ztxa6HvvsZM597E0HNaqHmqE7Inz8/KlasqNiPDTJWgAEbAzZbXB8M2BiwMWDTf2UxYNOvIQM2+RpmFY+2AGyknZ4qL6NqL6M6TxZgI402btwodhh98OCBUSXTPC56VqKdQp977jnVfRmwqZZKsyEDNs2ScYesrAADNnXRv7FnKc4sfAWeldsjtuJA+Pn5oUyZMqo6X7lzBYWHFYZvbl+saLMCHh4eqFOnjmLfw5t+wcetBqJM0xqo9X4XBmyKiikbMGBjwKacJdotGLAxYGPApv26Sd2DAZt+DRmwydcwq3i0FWCz6GfNOmVG1F7WecgEbKTTzz//LCDb5cuXjSibpjEVKVJEwLV69epp6seATZNcmowZsGmSi42zugIM2NRlwM3fVuDPTzvBs2JbxFZ+C3TzDwoKUtX52r1rKDikIPLnzI/VbVcjR44cCAkJUex79Mc9mP5MfwSGVkftyK4M2BQVUzZgwMaATTlLtFswYGPAxoBN+3XDgE2/Zkoe+N6kpBC/b1HA1oCNjiOj8stREZNdiScbsJEuR48eFZDtyJEjjpJJ93HLly8v4Fq5cuU0+2LAplky1R0YsKmWig1ZAV6DTW0O3Nq/Bqc/aQ/P8q0RW3UYChcujLJly6rqfvP+Tfi85QNvL2980+4b1YDt2Ja9mNa8LwIaVUOdsd3g4+ODSpUqqTomG6WvAAM2Bmy2uDb4IZYBGwM2/VcWV7Dp1zC1B743ydfUrB7tAdhIO71rlzlCf1uM2RaAjbShCjaCbFTR5myNKtYIrlERgzWNAZs1qqnrw4BNnU5sxQoIBbiCTV0i3P5jPU7NfgGewS0RW30EfH19ERwcrKrznYd3kDciL3J75Mb6F9fD3d0ddevWVex7fNtvmNq0D0o3qIKQ8a8iX758qFy5smI/NshYAQZsDNhscX3wQywDNgZs+q8sBmz6NWTAJl/DrOLRXoCN9JRdDWbLGNmq6s5WgI20ePjwoYBsGzZssKU0Un23bt1awDVaRsfapgWw0Q6itJMoN3UKMGBTpxNbsQIM2Hx9VWfBncPf4+THz8IzqBlia45CoUKFVJcv3398HzkH5oSXuxc2vrQR2bNnV7WuwInt+xAV2hul6ldG3Q9eY8CmOloM2CwKXIqMxOUxY+AZEYHYsDCxJTl/oZCQSKlcMGBjwMaATf91xYBNv4YM2ORrmFU82hOwWTSVtZ6ZrWJky/HZErBZ9KDdRWmXUaM32iWUdgvV2xiw6VUw4/4M2GynLXs2oQJcwaYuqHePbcGJac3hEdAI1+qMRYECBVChQgVVnR89eQSP/h7I4ZYDmzpugpubG+rXr6/Y99TO/Zjc6A2UrFsJ9SZ2h7e3N6pUqaLYjw0YsDFgs+9VwICNARsDNv3XHAM2/RoyYJOvYVbx6AjARtraqkJMT9zsUWFnD8BGGgwcOBCzZs3SI4dN+w4YMAAzZ86UcgwtgI1+bKYfnbmpU4ABmzqd2IoVEAowYFOXCPdO7sDxKY3hUaoertWdoGnDgSfxT5C9b3a4ZXPD5k6b4erqigYNGige+PSu3/FRg14oWacC6k3qyYBNUTFlA54iyhVsylmi3YIBGwM2Bmzar5vUPRiw6deQAZt8DbOKR0cBNtLXFmucWRs3e43FXoCNdBg1ahTGjx9vrSQ26/fee+9h3Lhx0vwzYJMmZRpHDNhspy17NqECDNjUBfXen7/g+KR6yFGiNq7X/0jThgMJSEC28GxwgQu2ddmmGrD9+ctBTKrXA8VrlUeDyb2QN29eVK1aVd2A2SpdBRiwMWCzxaXBgI0BGwM2/VcWAzb9GjJgk69hVvHoSMBGGtujakwplvasprMnYKPznjp1KoYMGaIkgd3ej4qKwuDBg6UejwGbVDlTOGPAZjtt2bMJFWDApi6ocWf34tjE2sjhXw3XG03TvB6aW183PI1/iq2dt8LN1Q0NGzZUPPCZPYfwYUh3FK9RDg2iXmfApqiYsgEDNgZsylmi3YIBGwM2Bmzar5vUPRiw6deQAZt8DbOKR0cDNovOtlz3LLNY2vu49gZsdO4LFy5Er169HJ7SCxYsQM+ePaWPgwGbdEmTHDJgs5227NmECjBgUxfU++cP4Oj4asjhVwnXQ2dqnq6Zo38OPH7yWEwRze6aHY0aNVI88Nm9RzCx9qvwr14Wjab2Rp48eVCtWjXFfmyQsQJZFbBlDwlBXHCwyFt6mbHlatwYuUNDHXJqDNgYsDFg03/pMWDTryEDNvkaZhWPRgFspLc9K8kcVTnnCMBG2q5du1bsMBofH2/31M6WLZvYKTQsLMwmx2bAZhNZhVMGbLbTlj2bUAEGbOqC+uDSYRwZUxHuhcvhRtO5mmGX1wAvPPjnATa9vAk5XHOgcePGigf+K+YYPqjZDf5Vg9BoerjmYyoeIAsaZFXAlhVCXWT0aPhFRjrkVBmwMWBjwKb/0mPApl9DBmzyNcwqHo0E2Ehze6yFZo9jZJQ/jgJsNJ5t27YJyHbjxg27pbePj4+Aa02aNLHZMbUANtrggDY64KZOAQZs6nRiK1ZAKMCATV0iPLxyAoffLwv3goG40eIz5M6dG9WrV1fXGUDuN3Pj3qN7+P7l7+Hh6iEq2FxcXDLtf37/cYyv3hV+lQMR+nFfzcdUPbgsZJjVANvd6GjQ69atW7h9+7aYZmy2CrZ7dI7bt4MBm2MvZIaMgNr7i2MjZdyjM2CTHxu+LuVralaPRgNspLMtq8vsWSWXXs44ErDReA4cOCAg2+nTp22e0gEBAQKu2XodaS2AjXcR1RZ2Bmza9GLrLK4AAzZ1CfDo2hkcerc0svuUxM1Wi5ErVy7UqFFDXWcA+Qblw60Ht7Ch4wbkdMupCrBd+P0kxlXtDL+KAQid1Y8Bm2q1MzZU+wB8aX0kLn87Bp4NIhBbPExs5a3nly5HPziePXsW586dM+UU0fvTp4NeXoMGiZcjICI/xHIFG9111N5fJNzKTOnC0fdJM4rK9yYzRtU252REwGY5U9nro8n2Z01EHAXY/rjwBx49eYRaJWuBvhsSZIuJibHmFFT1oWclgmt6vkOrOhAABmxqldJux4BNu2bcIwsrwIBNXfAf37yAg+8Ug5t3Udx67kvkzJkTNWvWVNcZQIHBBXA97jq+7fAtcmXPJTY5oLUIMmsXD57C2MqdULh8KTSdM0Az1FM9uCxkqPYB2KyAzYyhdl+8GPR63L27eOmFodZoxA+xDNgYsFlz5aTsw4BNv4apPfC9Sb6mZvVoZMBGmsuoOLNlRZzWvHAUYBu/cTyO/X0MS3suFUOmGQ4dOnTA5s2btZ6Con3z5s2xatUqu82cYMCmGBKrDRiwWS0dd8yKCjBgUxf1f+5cwR/DCsMtty9utVkBT09P1K5dW11nAL5DfXH17lX8r8P/kCd7HjRo0ACurq6Z9r90+E+MqdgRvsEl0eyTgQzYVKudsWFWBWz0BYpeZmxUvfZgxgxk69MHdzp1YsDmoCDzgzxXsOlNPQZsehVM25+vS/mamtWj0QEb6a5nzTQ9fcF+sewAACAASURBVG0Rc0cAtrPXz6Lh5IbwcPPA1iFbUSxfsaRTI8hGlWayGlXGEVyzZ2PAZju1GbDZTlv2bEIFGLCpC+qTuBugD0PXnD643XYNPDw8UKdOHXWdAfgN98Pl25exrsM65M2eF/Xr14ebm1um/f8+ehajy7+EQmWLo/m8CM1Vc6oHl4UMsypgM3OIL0VG4vKYMfCMiEBsmP7pvNZoxQ+xXMFGeaP2/mJNjmWFPgzY5EeZ703yNTWrR2cAbKS9NVVoMqrfZMfdEYDtzRVvYubWmeJU+of2x6zOs1KcVu/evfHpp5/qPtU33ngD8+fP1+1HqwMGbFoVU2/PgE29VmzJCvAmBypz4OnDuzgQkQfZPHLjzovrkSNHDoSEhKjsDRR/pzjO3zyPtS+tRT73fKhXrx6yZ8+eaf8rJ87h/bLtUbBMMbT4dBADNtVqZ2yo9gHYbFNEJUhnWBcM2IwRGn6QZ8CmNxMZsOlVMG1/vi7la2pWj84C2Cz6q11HTa2dveNqb8C269QuPDPjGdx/fB8ucEHOHDnxw6AfULd03RSnPnz4cEyePNlqOYYNG4aPPvrI6v56OjJg06Ne5n0ZsNlOW/ZsQgW4gk1dUOP/eYj9AzyRLbsH7nT4Hu7u7qhbN+WHUmaeSo0sBSrNXt1+NfLnyK8KsF09dR6jyoShQIA/nlnwFry8vFCrVi11A2ardBVgwGa+xGDAZoyY8oM8Aza9mciATa+CDNjkK5h1PDobYKPIZFaZZk2lmz2jbW/ANvTroYj6MSrFKfZp1Adzu85Nc9oTJ07EyJEjNcsxYcIEjBgxQnM/WR20ADZHrNcr6zwd4YcBmyNU52M6rQIM2NSFLiH+Cfb1zQ6XbG6422mzqD6jKjS1LfC9QJyOPY1V7VehYI6CAs4RpMusxf55Ae8FtEP+Un5ouWgIAza1Ymdix4BNgogGc8GAzRgBYcDGgE1vJjJg06sgAzb5CmYdj84I2Cg66a2tRn/v0aOH2CWTdq9ctGgRQkNDDRVMewK2k1dPovGUxmKpGktzc3WDv7c/tg/djuI+xdNoM3fuXPTr10+1ZnPmzEHfvn1V29vCkAGbLVRN9MmAzXbasmcTKsCATX1QY/pkAxIScK9LtNiggDYqUNvKvl8WJ66cwIoXV8DXw1dML6Vpppm162cvYWSpF+BToghafT5U88YKaseWlewYsJkv2gzYjBFTBmwM2PRmIgM2vQoyYJOvYNbx6KyAjSKUulrNErVWrVoJuFa4cGHDBdKegK3Pl30wb8e8dDUY3HwwojqkrGyzGH711Vfo3LmzonbLly9Hp06dFO1sbaAFsBF4pSo2buoUYMCmTie2YgWEAgzY1CfCvv45kPDkMe512oxsbu5o2LCh6s7lI8vj6OWj+OrFr1DYo7DYIIE2Ssis3fjrb4wo8TzyFfPFs0uGM2BTrXbGhgzYJIhoMBcM2IwREAZsDNj0ZiIDNr0KMmCTr2DW8ejMgM0SJVpvbeGMGXAB0Kd3b0yalz5UMkJU7QXYfvnzFzwz/Rnce3Qv3dPO55UPm9/ajOrFq6f7/vfffw/aETQuLi7N+zlz5hQ7jxLINEJjwGa7KDBgs5227NmECjBgUx/U/W/mQvyjOMR1/B7I7olGjRqp7lx5bGUcvHgQy15cBj8PP9SuXVsAs8zazQtX8E6x1vAuWgjPffm25p1LVQ8uCxkyYDNfsBmwGSOmDNgYsOnNRAZsehVkwCZfwazj0QyAjaK1qmdPlF60CD5du6LU0qWGDaC9AFv/Zf0xZ/ucTHUY9swwfNQ+440Jdu/ejQ4dOuDChQtJfvz9/bFq1SpNG77ZOhgM2GynMAM222nLnk2oAAM29UE98FY+PL1/C3EdvkVC9lxo3Lix6s7VxlfDgfMHsKTdEhTzKqYKsN26FIu3iz6LvEUKoPXyEQzYVKudsSEDNgkiGswFAzZjBIQBGwM2vZnIgE2vggzY5CuYdTyaBbDdWL4cZ7p0gU/nzii1bJlhA2gPwHbo0iE0jWqK2HuxYp21fqH98M6ad4QmY9qMwfQt03Hz/k0U9S6KXcN3oUT+jKdMHj9+HK27t8Zpr9PwzuuN3RN3o2zZsobSlwGb7cLBgM122rJnEyrAgE19UH8fWghP7sbiQYf1eJo9t6hgc3GhQnTlVnNCTcSci8Hn7T5HCa8SYjdQ2hU0s3b77+sYXqQl8hTOj+e/Gvl/9s4DLKrja+MvVbAAomJBsSMq2FAsWGLvGrvGbqIxUWONJdHYY0lsUWPvvfeuscZ/NDF2jb0klogiqKgg5XvOhOVbYIG7e+9l7+6eeR4elJ05M/eduXdnf3vmHBGzjWK3cTFdAQZspmun1ZYM2LQxMwzYGLDJXYkM2OQqyIBNeQVtx6K1ALaXGzbgbvv28GjTBvnXrkVcXJxITKa1kh6ArfuK7rj8z2X0rtEb1YtWh29OX9h9/t/nlvvf3MeVp1dw5t8z2HFxB5oENMHEjyemKtPu33ej6eKmqOBTAWe/Pas1ScGATb0pYcCmnrZs2QoVYMAmfVIvDfXGh/DHeN96O6KdPUSSA0p2IKVUnFwRZ++dxfLmy1EgUwGUL18eFLsgtfL6WSiG5KyHLF5Z0XTjSAZsUoROow4DNgVE1JgJBmzamBAGbAzY5K5EBmxyFWTApryCtmPRagDbpk2427YtMjZtimeDB8PLywvFixfX3ESqDdjC34Vj9ZnV+CToE1CcNV3RAbZjnxwTf6LTOM9eP8OsI7PQvkJ7BHgHpKjViVsnRDZSgnWUfVRrhQGbejPCgE09bdmyFSrAgE36pF4eUQBRoQ8Q2WoLPmTIhuDgYDg6OkoyEDw1GKfvnMbS5ktRKFMhBAYGInPmzKm2ffM8DINz1EHm7B5otnkUnJ2dUblyZUn9cSXDCjBgs76VwYBNG3PKgI0Bm9yVyIBNroIM2JRX0HYsWg1g27IFd1u3hmuTJggZMsRmAVtKK9cQYJO6yn/56xfUnlEbNYrUwLwm88QpHj8/P6nNVa9nDGCjDKKUSZSLNAUYsEnTiWuxAkIBBmzSF8KVkUURGXIbUS03IsrFC1WqVJHsdl79x+o4eeskFjdbjCKZi6BcuXLIkiVLqp1HhIZjULbayOTphuZbRzNgkz5VKdZkwKaAiBozwYBNGxPCgI0Bm9yVyIBNroIM2JRX0HYsWgtgC9u2DXdatkTGRo3wbOhQ5MiRAyVKlNDcRKrtwaYGYDt47SDqz6qPWr618F357+Dm5oayZctqRlsGbOpNBQM29bRly1aoAAM26ZN6dXQJvH96HR9arEOka27hTUZeZVJKzek1cezGMSxougDFshSTBNjehr3GwKw14eqRBS22jxEwj6AeF9MVYMBmunZabcmATRszw4CNAZvclciATa6CDNiUV9B2LFoNYNuxA3c+/hiuDRogZPhwBmxJlrAcD7a9V/ai8ezGqOtXF9+W+xbu7u4oU6aMZm4SYwAbea+RFxsXaQowYJOmE9diBYQCDNikL4Rr40rj3aNLiGmxBu9cvUXCAUo8IKXUnVkXh68fxvym8+GXxU9840Pf/KRW3r2KwAD3GnBxy4SWO8cxYJMidBp1GLApIKLGTDBg08aEMGBjwCZ3JTJgk6sgAzblFbQdi9YC2MJ37cLtZs3gWr8+QkaMQPbs2VGyZEnNTaQlerDtvLgTzX9ujoYlGmJYmWHw8PBA6dKlNaMtAzb1poIBm3rasmUrVIABm/RJvT4xEG8f/onYj1fibUYfBAUFwdXVVZKBBrMa4MC1A/i5yc8o4VZCfOND3/ykViLfvMVXWaojQ2ZXtNo9QcR7o7hvXExXQOuAjTYHN4+fM/0CbbDl62PHQD9OlSohwq84PDzcxaYvPcsNmrdj51C1f1v4tKgovhW1tdgeDNgYsMm95xiwyVWQAZvyCtqORasBbHv24HaTJnCtWxch337LgC3JEpbjwbb1/Fa0mt8KTfybYEipIciaNStKlSqlmZuEAZt6U8GATT1t2bIVKsCATfqk/jW5EiLunUFs82V4m6kgKlSogIwZM0oyQC7V5Fo9p/Ec+Lv7i2980oIAUW/fo1+mqnDO6ILWeycyYJOkdOqVtA7YdJBCgUtlE2ZQwJYB2+nlu7Ci+1gEtPoIAf2a2iRklPp8McPStIguGbApP00MvpXX1FotWg1g27cPtxs1gmvt2ggZNQrZsmWDv7+/5qbNEj3YNp7biHYL26F5QHMMDBgIT09PBASknHU0vUVnwKae4gzY1NOWLVuhAtYI2OJiYmDn4JBotu517ozQ1auRYepUvAgKEllvcubMKeoYqm9oqm/8UA1vbp9CXNPFiMhSBOXLl0emTJkkrYpmc5th16Vd+KnxTyjlXkp840Pf/KRWPryPRF/XYDi5OKPN/klwcHBA1apVJfXHlQwrIPUD8ONdY/Bk91i4Vu2PEJ8WsmGB1A+Oug9DvjXKwfej8jyNEhQg77U3x4/DsWJFvC3uB3d3jzThtQSzJlVx9/NGXO7MsteLSZ2buZFuY+tTsQSqTvnUJjWQ+nwx81Rptnupz0nNXoAGB8aATYOTotEhWQtge3XgAG41aADXWrUQ8t13DNj01lvY2zBkHZgV7q7u2NFih3ilRo0aklfk2rNr0XFJR7Qq3Qr9SvbTnLYM2CRPpdEVGbAZLRk3sGUFrBGw/TN4MDJVrAiPFi1g5+QkpvecnZ34rQ/Ysr5/j5dbt8Ixe3Zk69w50TKIi46CnWPiBAY3p9fC6xtHgSbz8cbND4GBgcicOTPiYj4gOuIFnNxypbiUWs5riW0XtmFGwxkom7WsQcAWFxcnUl7rSnTUB/TJUBmOzk5oe3ByIsAW8yEaDk6Otrx0Tbp2qR+AzQ3Y6gzrgqAvmpt0jbbW6N8ZM/Bs1iy4dO+OF/XrI2/evOLHHCUsLAz0Y4tHRBmw8RFRufccAza5CiZvz4BNeU2t1aLVALZDh3CrXj24fvQRQsaM0RwE0q0fc3iwHbt5DDWn1UQN3xoYW36s0YBt1W+r0GVZF7Qt2xZfFv9Sc8dvGbCp93RiwKaetmzZChWwRsAW8b//4WbdusgUFASv/v3h3qAB/nRxSQBsoaVKwfvcObxbsgT2mTPD9+hROHp6JsxuXGw0/tk4EM6e+ZE1sDWcsxUQr92aVR+vrh2EXZOf8dqtBEqX9EXM7cMIPbsG+drOhEsuvxRXSJsFbbD5z82Y1nAaArMGCpdqcq3WldiYGCz5ZCQCmlSFf8NgZM7ugdjoGHzhVBH2jg5of3gq7O3tUaaYP/7YcBA3jv6B3lt/sMIVqe4lWQpg0x01VFcN67D+fPlyhC5fDufWrRFerZrwTM2VK2XYnR5XbcuArUBlf1SZ1F3MA3kK21KR+nyxJU2MuVYGbMaoJa0uAzZpOnGt5EnPdJqMGTMGo0ePthiJXh85gpt16sC1enWEjBunuWOMlgzYlp1ehh4reqBDuQ743O9zzWVoNQaw2eI+Tc5NzIBNjnrc1uYUsEbARpN4v0sXvFi1CrC3R5aaNUFvuFQcmzZF5L17cLhyRfy/4OrV8OzYMdm8v7lzGrdm1IGTey5kr9YLOWp8gXtLOiL88h7YN5iBt+/ewePeVrx/+Ae8an2FfO1mJdgYuHEgulbuijL5/j91dftF7bHhjw34ocEPqOBZQcSDePL+CShgaDmfcmhSqglOLtqG1b0mwjugCOoM/ARlPv4IAz1rwc7eHq12jsODQ3/i8S+X8OjybfRc/z3Kt6tnc+tV7gVL/QBsbg82HWCjOH1pJcOQq4mlt382c2YiDzZvb2+zebDptKR5SyvGoqXrnnT8+hvbShO7ai67WHroLfX5kh5jscQ+GLApP2sM2JTX1FotWosH2+ujR3GzVi24VKuG5+PHM2DTW7A6D7bqRatjXIVxRsd2XnRyEXqt7oVO5TvhM9/P4OXlheLFi2vmlmDApt5UMGBTT1u2bIUKWCtgE15s9eoh9s2bFGctc/XqKLpvH+xTSFTw94YBePbLf+DMNW9pxEZFIPLZbdhlK4q40NsAHem0d0TR/vuRxa92Qj/nHp7D56s+h28uX3QM6ojGAY1FzAKKXTCl/hSUyFICZ16dwaLfFsHbwxtHBh2Bh6sH3r2KwIzaX+DBH9eErbylffHPxZvi3x6FciPs7pP/oGBFfww4OBcubtLiv1nhsjX5kqR+ANYKYONv2NKe6sdjxuDJ2LFw7d8fIS3kx8tLu0euYUgBBmx8RFTuncGATa6CydszYFNeU2u1aDWA7fhx0LPEJTgYzydO1FymS936MecR0eBCwZhYaaLRX4TNOz4PX679Et2CuqFbkW6a81Q3BrBRpnfaY3ORpgADNmk6cS1WQChgrYCNri3Bi43+Q7HN4uISzXqBpUuRrXv3FFfC+yfX8NfUqoh5+zLFOlkD26BQzw3/2dcrrRe0xpY/t8DB3gG1/WojJjYGR/46gmZ+zfDXs79wM/Q/cLbm0zX4JOiThJZn1uzD0k6jUl2dPVaPR8WODXkFm6AAAzYTRNN4EwZs2pggBmwM2OSuRAZschVkwKa8grZj0VoA25uTJ3GjenW4VK6M55MmMWDTW8I6DzZTAdvso7Px1fqv8GnFT9G5cGcRjqNYsWKauUkYsKk3FQzY1NOWLVuhAtYM2N6eP4+bNWoghrzYksA159KlUfLUKRGDLbXyz5ah+PegfqwzAmn/gTr7DFlQbMgxZPQpl8zE6TunUW9WPURERqRovmLBijg44CDcXNwS6kRHRmF67S9w59eLBtsVDi6NQUfmwTFD4gQMVrg0VbkkBmyqyGpWowzYzCp/QucM2BiwyV2JDNjkKsiATXkFbcdiaoDNklTwfPgQVZYuxfO8ebG+Th24uLiYPS6rIf3qP50Cp9h3WBrTCW9jHOHj4yNiLatZ7kfex/IXy+Hj6INab2sZrc3/3vwPB14dQKBzIALeBCBLliwiiYRWSuT9F3ix/DQcfbLiba28WL58ebKhdevWDfTDHmzGzRoDNuP04to2roA1Azaa2geffYbnS5Ykm2XPn35CwX790pz99//exM1pNfEh/HGyupnKtIbfF5tStEGBQCkgaEpladel6F4luQfdr0t3YOWn4w0267JkFIJ7cHbJNCcuhQoM2ExTjp4TWi2+x46Bfi5VqoQTfn7iyIOtxT/Twtwk3dhq9UNNWlrJCeYt9fmS1hhs9XUGbMrPPB8RVV5Ta7WYEmCztOstBWApgEsAemh48L90BdwyALVWAK8i02mgeQA0AUARZ3aZ0GdpABUBkA/AGRPaq9wkD7KgCXzxBK+xC/+dFEpaGLCZNgkM2EzTjVvZqALWDtheHzuGWw0aIC4qKsGLLUNgIPJu3w6PvHklzbouHldCZXHcFMjRaSV8qnVK0cbVx1dR/cfqeBnxEnHxXm+6yqXzlMap4aeQOUNyD7o3z8NELLZ/Lt1KZNujcB6M/G0FsmTPKmncXCm5AlI/AHMMtsTaaXnj3QsA/SyM/+F1bx4FpGxszTMy6b3KzZYn9fkifUS2VZMBm/LzzYBNeU2t1aKW3+eN0TwAAH21TanMuhnTMJ3rWiRgo9xtQQAuADibzoJJ6E7KPoQBmwQhDVRhwGaabtzKRhWwdsBG03qvc2eErl6dMMMpZQ5NaQlEvbiPv6YG40PY/3uxuZWsj6Jf7aPgbqmunN5remPBiQXJ6kxqPAnDmw1Pse3ZtfuxpOPIePP/xY/rsWo8Knbi2GtyblWpH4AZsDFgk7PObLGtlI2t1nVhwGbeGWLAprz+DNiU19RaLVoLYCsJYAWAqwC6aniyLBKwUUSc8gD+BPCH9sSVsg9hwGbavDFgM003bmWjCtgCYHt35YqIxRYdGorM1arB99Ah2GXIYNSM/3toGv7ZPCShTZG+u+Ee0DhNG6dunxKx2N5HvU/wYiuRqwR2fb4LhfIUSrF9bEwM5jQegKsH/ifq+NYohwGHfoaDk2OafXKFlBVgwGba6tDyxps92EybU6VbSdnYKt2n0vYGDBiA/v37C7MUn8XYIvX5YqxdW6nPgE35mWbAprym1mpRy+/zxmheHMAqANcBdDamYTrXtUjAFgiAfs7F/6SzZml1J2UfwoAtLRUNv86AzTTduJWNKmBNgI2CWXZPISvoSAAfA6DIZjtMmOuCHsCkOkART+D8U6DfXuB9tERD1QDQO76unIx/50+jeRF4ohYKilqn8Teu4JnEDrlaigoY2Bw8evQIefJQYIr/L+zBllhBLW+8GbBp436XsrHVxkhTHoVu450/f34GbGaYLAZsyovOgE15Ta3Vopbf543R3A8AnVn5C0DKQVyMsahOXYsEbBUAlAXwO4Dz6ugix6qUfYjc93k547PktgzYLHn2eOzproA1AbaqVavi119/NaghhQzoA2AAgJcmqty8GDCqBjDqKLAvcXi01C26A2gGwBXAOwDrAEiAcy5wFME67WGHnbiB91IamXhtNtMsCWBr2bIltmzZkuzyGbAxYLOZe0KhC5WysVWoK9XMyN14swebvKlhwCZPP0OtGbApr6m1WtQlMwoLCwP9WGrJHhqK9jt3IiRrVsyqWBFOTk6aynSp0/Uz53VwQSQmPa6LiGgHeHl5qZ5F9Kn9U+x33A+vGC+Ue1QOzs7O8PT0lDzV5xzO4bLDZQS8DYD3c29kzpxZ/Gil2D+NgOP+u4jxyohH5TKleH2cRdT4GWPAZrxm3MKGFbAWwHby5ElUr1491Zmkb7XoGy1TSyYnYEYDYPAB4HWUkVYoZgHFLqCYBRS7QGIphKxwgj1u4IXEFlwtVQWSALaNGzeiTZs2yZowYEssSUrfbFPMKnMXziJq7hn4r39LyyJqaO0yYDPvWmLAprz+DNiU19TaLd6/fx8PHjyw2Mu0v3MHGT/9FNEFC+LMgAFwdXWFr6+v5q4n0+ZmsIt6hT9KTkUkMsDf3x8ODg6qjvPCvxcw4MgA+GfzR89cPZEpUyYUKVJEcp8/n/8ZG69vRKcinVAhQwXkzJkTuXLlktxe7Yr/XriDIwN+Rjb/AsjVs3qq10dhIMhbnYs0BRiwSdOJa7ECQgFrAWxdu3bFypUrVZ/VYtmBG89N6CYngMoADgGIMKE9N1FGAT3A5h/pj127dhk8CsaATTpgGz16tDJzY6KVx2PG4MnYsXDt3x8hLVqIDZMp8bNM7J6bxStw89g5TKv5OQoFl0KliV3h4eGB0qVLa1KflIAxAzbzThcDNuX1Z8CmvKbWbtHiAdu9e8jYvTuiCxTAmYEDGbDpLVi5gG32udnYcmMLuhTtgkDnQAHXCLJppTBgU28mGLCppy1btkIFrAGwPX78GN7e3tqfHXoP+lf7w7TqEeoBtuF1h+Pzzz9nwCZhwlPzYGPAJkFAG6jCgA3gI6LyFjoDNnn6GWrNgE15Ta3dIgE2Sy4xt24hrF492BUujFsTJyJjxowICAjQ3CWFziyLuHdheFhzOaLsXBAYGAhHR3UTmf328Dd0WNMB5fOUxxC/IXBzc0Px4vpBolOXafTB0Vh5biUGVhiIilkqIl++fMliGJtT6Ie/XcWaDqORp3wx+A1plur12dnZsQebEZPFgM0IsbgqK2ANgG38+PH47rvvEk0mfavy5MkTnmBWAOPGjUMCBIoHbBn/yoi94/am6O3EHmyJFw4DNr6R0lKAARsDtrTWSFqvM2BLSyHjX2fAZrxm3MKyFXj/11+4Wrw4nH19EbpwoTgmWL48xWnRVrk4KBuiI0IR2W4vPjhkRHBwsOqA7djNY6g5rSaCCwVjYqWJRnua917TGwtOLMD4euNRLXs1FC5cGHnz5tWMsJa0D9GMaBIHwoBNolBcjRUgBawBsNGRsIcPHyaa0JEjR4LAGxdWINH6iAdsQQ5BmNpuKgM2icuDAZtEoWy4miVtbPmIqDYXKgM25eeFAZvymrJFbSvw/uZNXC1WDM5FiyJ00SIGbHrTJRewfbbyMyz5dQm+r/89qmSrIuK3aekEkSXtQ7R9FyUfHQM2S5sxHq9ZFbB0wLZ27Vp07NgxmYb37t3jOExmXVna6DzZ+ogHbN1LdUdX/64M2CROEwM2iULZcDVL2tgyYNPmQmXApvy8MGBTXlO2qG0FIm/fxpWiReFcuDBClywRR0QrVKiguUFbogdbt+XdsOJ/KzC54WRUyloJRYsW1dQRUUvah2huQaYxIAZsKs1YzZo1MWTIEDRu3Fj0cObMGVBA4OvXr6vUI5tNDwUsHbDVqlULR48eTSRV+/btsW7duvSQj/vQuALJ1kc8YOtftT9a+KQcEJ+PiCaeWAZsGl/oGhieJW1sGbBpYMEYGAIDNuXnhQGb8pqyRW0rEHn3Lq4ULgznggURumwZAza96ZLrwdZpaSesObMGPzT6ARU8KojsrLlz59bMgrCkfYhmRJM4EAZsEoUytlqZMmVw48YNFCxYUGRkuXbtmji7zXGujFVSW/UtGbAR5K1UqVIyQQ8fPozatWtrS2geTborYHB9MGAzaR4YsJkkm001sqSNLQM2bS5NBmzKzwsDNuU1ZYvaViDq/n1cLlgQTvnz4+WKFeIza1BQkOYGbYkebO0XtceGPzZgeuPpKOdejgGb5laVegNiwKaStn/++SeqVauGd+/egTJvEFxbtGgRWrZsqVKPbDY9FLBkwNazZ08sXrw4kUzkBn727Nn0kI770LgChtZHnmZ58DjXY7AHm3GTx4DNOL1ssTYDNk5yIHfdM2CTq2Dy9gzYlNeULWpbgaiHD3E5f3445cuHl6tWMWDTmy65HmxtFrTB5j83Y1bTWSidpTSKFSsGSiqnlWJJ+xCtaCZ1HAzYpCplQr2mTZti//79iImJEWl9r169aoIVbqIlBSwVsD1//hxeXl6Ii4tLJOeCBQvQq1cvLUnMYzGDArQ+cuTIkaznJqObYPeT3QzYjJwTBmxGCmaD1S1pY8sebNpc5UVZvgAAIABJREFUoAzYlJ8XBmzKa8oWta1A1N9/47KPD5zy5sXL1avh4uKCihUram7QlujB1mJeC2y/sB1zms2Bf2Z/+Pn5IWfOnJrR1pL2IZoRTeJAGLBJFMqUauTFRkfyyIONgoe3atXKFDPcRkMKWCpgmzJlCoYPH55ISU9PT4SEhMDe3l5DCvNQzKHA5MmTMWLEiGTro++yvhi3ZxwDNiMnhQGbkYLZYHVL2tgyYNPmAmXApvy8MGBTXlO2qG0FPjx6hEt588IxTx6ErV3LgE1vuuR6sDWd0xS7L+/Gz81/RolMJYSzDTk7aKVY0j5EK5pJHQcDNqlKmVgvX758CA0NRUREhIkWuJmWFLBUwEaZa27fvp1IyqFDh4LAGxdWIKX14VrVFWN3j2XAZuQSYcBmpGA2WN2SNrYM2LS5QBmwKT8vDNiU15QtaluBD0+e4FKePHDMlQth69czYFMQsDX8qSH2X92PBR8vQLGMxVCiRAmDp0XMtUIsaR9iLo1M7ZcBm6nKSWxHXmyxsbEoX768xBZcTcsKWCJg27x5M9q0aZNM1ps3b4qU0VxsW4HU1seav9YwYDNheTBgM0E0G2tiSRtbBmzaXJwM2JSfFwZsymvKFrWtwId//8WlXLng6OWFsI0bkSFDBoMJ0cx9FZZ4RLTuzLo4fP0wFrVYhKKuRVGyZElkz57d3FIm9G9J+xDNiCZxIAzYJArF1VgBUsASAVuDBg1w4MCBRBNIyTa2bNnCk8oKwND6oOPsBN7G7BrDgM2ENWLLgI2yZ7dr1w4XL15MUbnPP/8cM2bMEMGU9cuaNWvQqVMnpPS6CVNhdJP0GoMlbWwZsBm9jNKlAQM25WVmwKa8pmxR2wpEh4TgopcXHLNnR9jmzQzY9KZr5pGZGLhxIHpX7Y32Pu1FwsLSpUtLntCa02qCjpkubbkUhVwKwd/fH9myZZPcXu2KlrQPUVsLpe0zYFNaUbZn1QpYGmA7f/48ypUrl2xO9u7di4YNG1r1XPHFpa1AWuuDAVvaGhqqwYCNAVtaK8eSNrYM2NKaTfO8zoBNed0ZsCmvKVvUtgLRL17gYvbscPD0RPjWrXB2dkblypU1N2hzeLDp9sDD6gxDQ6+GRgO2aj9Uw6nbp7C85XIUcCmAgIAAUPxrrRRL2odoRTOp42DAJlUprscKWKAHW58+ffDzzz8nmjv69uXChQs8n6wADK2PMmXKgMAbFQZspi0SWwZs+oq9e/cOAwcOBGUrXr16NTp27GiaoFbYypI2tgzYtLkAGbApPy8M2JTXlC1qW4GYly9xwdMTDh4eCN++nQGb3nTJBWyVp1TGb3d/w6pWq5AvQz6UKlUKWbNm1cyCsKR9iGZEkzgQBmwSheJqrAApYEkebK9evRLZaiIjIxNN3uzZs9G3b1+eUBtXgNZHjhw5EBUVleL6YMBm2iJhwPafbikBNt0xzPbt2yNXrlwiyzYdCy1cuDC6deuWcET07du3Aso9ffoUlOl248aN4uhynTp1RIIWFxcXjBw5EitXrkSLFi3E33RxJcePH4/vvvsO8+fPB9mZNWsW3NzcMG7cONSrV09AvwkTJsDb21v8rXnz5iLjd9Ijorox0DF7OlZPcVUJFlIheNirV6+Eo66UzGju3LniSw1dX5cuXcLo0aNFH6NGjUpYUJa0sWXAZtpzQO1WDNiUV5gBm/KaskVtKxATHo4LHh5wcHdH+I4dcHJyQpUqVTQ3aHN6sA2sPhDN8zYX+4UiRYpI1qbC9xXwx4M/sKb1Gng7e4vjpXTMVCvFkvYhWtFM6jgYsElViuuxAhYG2KZPn47BgwcnmrfMmTMjJCREfDDlYtsKSFkfDNhMWyMM2KQBNn11aT3SFwL6Mdj04VbSmSBIRnD42LFjCS9R7LeFCxcKuKUDbEnbFS9eXHyLvGHDhoSX8ufPj+3bt4O8N1MDbIZWw+LFi/Hpp58iOjpagLTvv/8+kV3aTFM8OgZsydWT+nwx7S60/lYM2JSfYwZsymvKFrWtQMzr17jg5gb7LFnwatcuBmx60yX3ParshLK48PcFrG+zHrmccok9hru7u2YWBAM29aaCAZt62rJlK1TAkjzYKFvNtWvXEs3CgAEDRHBxLqwApQu/fv16qutD6ubi8a4xeLJ7LFyr9keITwsQsChQoIDJIkv94KjVD0MM2KQBNlonK1asEBnLCJbt3LkzRcBGmn799dfi+HLr1q3x5MkTfPPNN+LnzJkzoh0BOgJnxYoVSwBsjRs3Fl5l9OXCZ599JkBa/fr1MWfOnIS/7dmzJ+EIa2qArWfPnpg4caL4gmLYsGGYN2+e8GIj77pbt26JbM1hYWHCa476JW+3fv36ifExYGPAZvIDMYWGUp+TSvdrzfa0+p5izZrztZlXgdiICJzPnBn2mTLh1Z49cHR0RHBwsHkHZaB3c3qw9a/aHy1M2NsGjAvAlUdXsLHtRng5eqFs2bLiC0CtFAZs6s0EAzb1tGXLVqiApQA2+qBKR56SlitXrog00VxsW4EdO3bg448/TnN9MGAzbZ0wYJMG2Dp37izgV5YsWUSDlOAWHbPctWsXAgMD8fjxY3Fs9Ny5czh48KCAc7q/vXz5MhlgI884gmAxMTHiiOakSZOEl9mIESMS/U0XIy41wHb8+HFUr17d4FhPnToljp7qX1NcXJwActQvAzYGbKY9TVJuxYBNaUUBBmzKa8oWta1A7Lt3OJ8xI+xdXfFq3z4GbHrTJXUPnNIMlxhdAtefXsfmdpuR3SG7SDqn2+9oYVUwYFNvFhiwqactW7ZCBSwFsDVr1kx8INUvTZs2FR4iXFgBqetD6uaCPdgSrykGbNIAG8VdI49aV1fXVAEbxWDTeaa9ePEiIS5ban/THRHVT64g5W+pATaCaLpv9pPW27p1ayLvu6TXxICNAZvS7zwM2JRWlAGb8oqyRa0rEBcZiT9dXGCXIQNeHzgABwcHVK1aVXPDtkQPNt9Rvrj17Ba2tduGrA5ZxZeE5E2vlcKATb2ZYMCmnrZs2QoVsATAdvXqVfj7+ydTn45GGfJqs8Jp4ktKRYGU1gd5tRF40y8M2ExbSgzYbA+wHTp0SDxf2YNN+j0j9fki3aJt1WTApvx8sweb8pqyRW0rEPfhA/50doadkxNeHzrEgE1vuuS+RxX6thDuPb+HHe13wN3eHeXLl0emTJk0syAYsKk3FQzY1NOWLVuhApYA2Og41MyZMxOpT4G9k8Zjs8Lp4UuSoICh9UHx2Ai8JS1SNxfswZZYOQZstgfY7t69yzHYJDx/TAH4Rpq1meoM2JSfagZsymvKFrWtQFxMDP50dISdgwNeHzkCe3t7VKtWTXODtkQPNp/hPvj75d/Y1WEXsthlQYUKFZAxY0bNaMuATb2pYMCmnrZs2QoV0Dpge//+PXLkyIE3b94kUn/atGkYNGiQFc4IX5IxChi7PhiwGaPu/9dlwGZ7gM3JySlZFlH6YiN79uw4efIkx2AzcCtJfb6YdhdafysGbMrPMQM25TVlixpXIC4O5+ztATs7vDl6lAGb3nTJfY/KMzQPnoQ/wZ4Oe5DJLhOCgoISQmJoYVUwYFNvFhiwqactW7ZCBbQO2CgzHmWt0y/Ozs4ICQnRVOYaK1waFnFJhtZHhgwZ8OzZM4PrQ+rmgj3YEk8/AzbbA2wUc+3169f44YcfROIGSiYzdepU0NHR7777jgEbAzbF3yMYsCkuKSc5UF5StmgBCgjAFheHN8eOwc7OLiGZj5aGbokebF5DvBDyOgT7PtkHV7iiYsWKIgu5VgoDNvVmggGbetqyZStUQOuAjVJAX7hwIZHyX375pfjAx4UVKFOmDC5evCh5fTBgM23NMGAzTTdLbnXjxg20a9dO3F/Lly8XsdjCw8MxdOhQLF68GOvXrxev64olbWxTWs/dunUD/eTPnx8FChQwevqkPl+MNmwjDRiwKT/R7MGmvKZsUZ4Cx24ew/Gbx+UZSaP1k7FjQVmvo7p2hZ29vXima608PTAFsVHvEOPfETF2TvDx8RHedmqWYzeOgfTvX7U/Wvi0MPq9znOgJ16+fYkDnxxABmQQWc/pS22tFEvah2hFM6njYMAmVSmuxwoA0DJg27dvHxo1apRsnv78808QeONi2wqYsj6kfgBmD7bEa4sBm+3daxEREejbt6+Aa0kLfWu9atUqFC1aNNFLn9uVF///5Ng0eHh4oHTp0poUjgGbJqcFDNiUnxcGbMpryhblKaDbh8mzwq3lKGAqYHPr74bX71/jcMfDcIxzROXKlUGnirRSGLCpNxMM2NTTli1boQJaBmytW7fGli1bEqlev3597N+/P82ZePfuHSj4/YIFC7B69Wp07NgROo8MarxhwwYUK1ZM2ImOjsaiRYswcuRI1KhRAz/99BPy5s0rXluzZg06deqEzz//HDNmzBCxh7766it4eXmJ41L07Q2VFy9eiD4OHDiAU6dOITg4WPw9NjYWx48fx7x583DkyBGEhoaKPtq3b4+uXbuK2AVU58yZM2IMlPnyw4cPqF27NgYMGCDc2sm9neyvW7dOXAvVpbGTp0WvXr3g6emZSA/61m7Tpk3C0yQgIADTp09P+CCc9HqoYVKdjNXk1q1bIK/CV69eiWNjlHmQxmxoDtKcOCMqmLI+GLAZIbBeVQZspulm6a3oKP7s2bOxceNG8fykZw3d3/TMoGdL0sKAbQzG7h5rsneApa8XueNnwCZXweTtGbAprylblKeAbh9Ww7cGPvL9SJ6xFFo/mTABiIlBVOfOgIODJj3Y/j0wFbEf3iG6ZEfE2jshX758qnuw6eTyc/dD7rjcRnuwZeyXEe+i3uGXjr/APs4eVapUAcVr1UphwKbeTDBgU09btmyFCmgVsBG08fX1TaY4gSMCK2kVYwDbr7/+ii+++ELAtD179og3OYJlVPSB1Pfffy9iD3Xo0EF82KSxkBcHBf02BNgIdBEU6927twBqEydORNasWbF27VrhGUKAjSDdP//8I7xEqA4FEaeEDgTxTpw4gc2bN4s02LNmzRLJHho2bCg8QwjWdenSBZ988omwq++iTWOhuHWjR48WQI7sU6wySqUtFbBJ1YSg448//igAXs6cOcUHbx28VBOw3bx5MwGQ6q+FtNYHA7a07hzDrzNgM003W2vFgI0Bm5w1z4BNjnqG2zJgU15TtihPAd0+bFidYfgi6At5xlJofbVYMcRGRuLt6tWIc3QUscLoi18tlWvjyyDmbRiimi7HB3sXsdd3dHRMlyGGhYWBfowNh+D8pTM+xHzAsU7HgFgIZ4L0GrMUYRiwSVHJtDoM2EzTjVvZqAJaBWzDhg0T8Em/FClSBATepBRjAJsOOpFdAmuUoZRgUVLARjDpjz/+QJ8+fXD58mVx/EkHkwwBtufPn4u4RXfu3BGgrFSpUsImBQ4nG4cPH8auXbsQGBiY7JLI847A3Pjx4/Htt98m2xiQZwnBNfqt741HhvQ92B48eADy+qNrzJYtm2TAZowmDx8+FNdD0I+KzoNPTcBm6vpgwCbl7klehwGbabrZWit9wEbXTt66Wix8RFSLswI+IqrCtDBgU0FUNilLgaT7MFnGUmh8q0EDxL1/j3c//AA4O4v9t9YA2525zRDz/hWiak5BjIML/P394eDgoIYcKdo0FrA59HZAbFwsTnQ6IU7fVK1aNd3HnJpADNjUWz4M2NTTli1boQJaBGz00CZvLTpOqV8mTZqE4cOHS5oFUwCb7hgoeZiR9xgdjSIApn9ElI50Gjpqagiw6QcJp0Hr7NO/DR3L1L+wpJ5m1K9+Sdpfnjx5hGfd06dPE7zeyAuN3vzkADapmhi6frUAW0rrY/LkySDwllphwCbp9klWiQGbabrZWisGbOzBJmfNswebHPUMt2XAprymbFGeAkn3YXQqw93dXZ7RJK2v+vsjLiIC71auRKyzM4KCgjQH2K5PKBvvwbYMH+xdhQdbegM20p5+pBQCawTY7O3scazjMQHYqlWrlm7HWqWMkQGbFJVMq8OAzTTduJWNKqBFwLZw4UIBo5IW8tai45hSiqmAjY5mUlyzS5cugcYRExNjMmAjTzLyLiPvrmbNmgmPPAKHUsCTsYCN4iCQh93gwYPFDx0bJW87JQCbFE3SE7AZWh/0zeSzZ8/SXB8M2KTcPcnrMGAzTTdba8WAjQGbnDXPgE2OegzYlFePLaqhgNR9mJy+L7i7I+bVK7zbtw8xrq6aA0F0bRcHZUN0RCgi2+3FB4eMmjtumVT/qOgoZOiTAc6OzjjU7pA4LaOLEy1nrpRsy4BNSTUT22LApp62bNkKFdAiYKNvmn7//fdEan/22WciCYDUYgpga9OmjYhlliVLFnH8k+KiEbiiJAE6Ty5jPNjCw8NB46bjoQcPHkTdunXF8NUAbBQH4d69e4m82CIjI2UDNqmapCdgk7M+pG7sOIto4juNAdv/66F/fFr/mDjVICA/atQokLctFX3vUanPrtTqpQXedW2l1lNiTPo2GLAxYJOzphiwyVGPAZvy6rFFNRSQug+T0/eFrFkRExaG9/v2IdrVVXNHGS0RsL2NeotM/TIho3NG7G29V0yP1sJAMGCTc9ek3pYBm3rasmUrVEBrgI3ieNWpUyeZ0r/99psIUiq16EMsAmaUkbNly5Yi8+bFixdFBry5c+eKb7X0PzATqKLEAJRFlJIEUGIDKikBNoJ+FBdu6dKlCTHIdB5klKzAUGbR1AAbQTHyRPvhhx/EEVn9fvWvPaWkCjovNvqQTzrSm5+hI6Jkq0mTJgIEUAIEivlGGQIp3ht5rJHnHR2NpSJFE/3xHDp0SGRCJU8zmk+KOUegjvqgJA9yitz1IXVjx4At8SwxYPt/PfSfF/RXyvxLHqpUdHEXdZmOGbBxDLYCBQrIeeTZVFsGbMpPNx8RVV5TtihPAan7MDm9XMyWDdGhoXi/Zw+iM2ViwCZHzPi2r96/gnt/d7i5uGFny53iyC15sGmpMGBTbzYYsKmnLVu2QgW0BtgocD9l3tQvNWvWxC+//GKU+uS6TMck7969KzJ/0k/37t0FMKNYZQULFhQQiYDU1q1bBUwiEEdZQZs3by76un//vvg7xTIzBNjINnm00dFEKiNHjkTbtm2Fx9vMmTMRHR1tNGCjuG007nHjxomfQoUKGUxyYAiw6Y+ZruXTTz8VYGvo0KEiWYKzs7O4Fv2Mqblz5xZJGCjTKI2fYtxRXTpeaowm+uMhm0+ePBGakOZkl/Sn66KAqnIKzd369etNXh9SN3YM2BLPEgO2/9cjKWAbMWKEuGcodsq5c+fQtGnThPVvLsAm5x6T05Y92NiDTc76YcAmRz3DbRmwKa8pW5SngNR9mJxeLubIgejnz/F+925EZ86syeOXlnZENDQiFNkGZYNnJk9sbb5VxF4jJwUtFQZs6s0GAzb1tGXLVqiAlgAbAS0CX0kLfaAl8GZsoZhtBIw2bdokgt8PGTIE58+fFx5a79+/T+bB1qJFCyxZsiSRl5Uum6chwEaecF26dEHfvn0FnKPfBKrIK+zjjz8WHmimeLD9+OOP+OmnnwToIyhFcduSlpQAG9W7cOGCOKZ2/PhxtG/fXoC6XLlyCRME/cjrjqAXebdRP3QslnTavn17Mg82qZroj4c848hjsGjRosLe3r17MWHCBPTs2VNWOm8l1ofUjR0DNgZsKT1vdICNPERfvnwp7i0C8+SdqXuNMgDPnz8/kfcoPQ8IvpOHLGX3LVu2rPCopftCl8SEPFgJ+M+aNQtnzpwRXrt0L7Vu3VrcO/pHP+nZQ88KykbcoEEDfPPNNyhTpowYdtIjopTpt127duI1SgZCfWzZsgXe3t6inc4+vU73GX0RQa/Tc41Ae//+/Q0+h5JqxICNAZux79P69RmwyVGPAZvy6rFFNRSQug+T0/fFnDkR/ewZInftwocsWRiwyREzvu2z18+Qc0hOeGXxwsamGxmwKaCpJZlgwGZJs8VjNbsCWgJsBIUIxOgXHx8f8WGUCyugxPqQurFjwMaALS3A1qNHDwHGKL4ixVn08/MToJq8bb/88kvh9arzYMuYMaPwJKXj2EkLATcC8RS/jQAc1dMvBLnouDXBch04K1myJKKiosTxdF2hY6oEz728vFIEbPSlQNJC9rdt24batWsLe507dxZwT78QaKcvGwzBfv16DNgYsMl5p2LAJkc9BmzKq8cW1VBA6j5MTt+XcufGh6dPEblzJz64uTFgkyNmfNvH4Y/hPdQbud1zY13jdcJrnxKpaamwB5t6s8GATT1t2bIVKqAlwEZHC58+fZpIZfK+IrDChRVQYn1I3dgxYGPAlhZgI4BWrlw5AdIIktFRdgJllOmYPNPIk1MH2B49eiS8xCpVqiS8RgnMkRcpeaDpnnF0PJy8zMLCwkRMx48++kjAOvJUo2QK5CV34MAB4VFGR60XL14s+iSvXKpD7Xbt2oXAwMBUARvFlvz6669FfcpwTDHkCOyRpxx5zNLzdtmyZaIfiqVI8SCpjQ4EpvYkYsDGgE3OOxUDNjnqMWBTXj22qIYCUvdhcvq+5O2ND48fI2rHDkS5u4uEZU5OTnJMKt7W0o6IPgx9iPwj8iNf1nxY1XCV8KqnGM1aKgzY1JsNBmzqacuWrVABrQA2ythJ8bqSFvpgmidPHitUni/JGAWUWh9SN3YM2BiwSQFsBNIIbhFMox86Gk4eaAS+6Jtd/RhsFBfy33//xdmzZ0FJEOjoNHnn6gAbJQepV6+eyDxMR0TJ6y1p0Xmw6dcxdFw8pSOisbGx2Lhxo/C2o0Kx4yg+Io2Bjs7rsh4bunb9WHMpacOAjQGbMc/1pHUZsMlRjwGb8uqxRTUUkLoPk9P35Xz5EPXPP4javh1RHh4M2OSIGd/27vO7KPxtYRTMVhDL6i8TwJLApZYKAzb1ZoMBm3rasmUrVEArgI0+jFIAfv1CH1xXrFhhharzJRmrgFLrQ+rGjgEbAzYpgI280CjeWkREBPz9/cURUDoySnBMH7AR2KLjo+SZlrToAFtSKKaLy6Zf31AdYwAb2aLkLsWKFUsG2OhYqy5mpKFrTymjsX5dBmwM2Ix9tuvXZ8AmRz0GbMqrxxbVUEDqPkxO35fz50fUw4f4sG0bIrNmReXKlUWiLy0VS/Ngu/XsFnxH+aKoV1EsqrNI6Em6aqkwYFNvNhiwqactW9a4AuHh4SKWTubMmdG4ceOEwNmpDVsLgO3kyZMGUz2fOHFCcxlqNL4ErHJ4Sq4PqRs7BmwM2KQANjo+SUlN6IcKHc+kLLfkqaYP2CiBCHmHkYcaebhRMoLZs2eDnr+meLDpwy6lAJu+B9upU6dMOvrBgI0Bm5w3IQZsctRjwKa8emxRDQWk7sPk9H25YEFE3b+PD1u2IDJbNgZscsSMb3v9yXWUGFMCfrn8ML/WfJEgjcJeaKkwYFNvNhiwqactWzazApSxjj6cUUY4Q4WOG+mOFdFxJYqbQ0EotQ7YunbtipUrVyYaJp3rpw95XFgBJdeH1I0dAzZtArbwffvgVrs27PS+iX48ZgyejB0L1/79EdKihYhPVqBAAcRFReHVkSNwb9hQ0ZsoqRcZHe2kjL9UKEHA3LlzcenSpUSA7eeffxZHMSmTMSVyIQBHQIvinxmKwaaLr3blyhXQ+qeEBpQNmTIEU2w0NQAbZRMl4EfHRr/44gtMmTJFXNOgQYNEvDfKKtqyZctUtWTAxoBNzs3GgE2OegzYlFePLaqhgNR9mJy+rxQujMi7dxG9ZQveZ8smQBABIS0VS/Ngu/zoMkqNKwX/PP6Y89EcuLi4iEznWioM2NSbDQZs6mnLls2sgL6ngqGhUBY4+vBHhY4uTZ48GdmyZdM0YHv8+DG8vb2TjZGCbFN8Iy7GK/Du3TtxtJY+1L969Up8IKcPyZ6ensYbM3MLpdeH1I0dAzaNArY9e/Bs1izk6NMH7k2awM7BAckAW7588Lh8GSFz58Krf3+4N26s6CpOCtgo8yYlMKDflCxg4MCB4ri7vgfbb7/9hg4dOuD169cJY6GkHU+ePBFfhNAPHSM1lEWUGhCco+QDdLxTLcBG9q9fvy5iYSbNItqmTRuRRTRr1qwM2FJRQOrzRdEFaUXGGLApP5m7xizE7rELUbV/W/i0qJjwBYTyPbFFVkCaAunxnLxSpAgi79xB9KZNeJ8jBwM2aVOTaq3zD8+j3MRyKJ23NGZVnyVOSQUFBSlgWTkTDNiU0zKpJQZs6mnLls2sQFqAjYanSxRAMIUywqX1jY25j4jqgmzrS5srVy7xwZOL8QpER0cLDxT6TR4plOWHPrTfuXNH/HZzczPeqBlbKL0+pG7sGLBpE7DFxcTgTvPmCN+7F2716yNHz56IOHcOT7//Hq59+uBlzpzIcuQIPpw4AfdGjVB4xw4B4ZQsSQEbeZfpkgMcP35cHHdPCtjc3d2xZMmShKOkBOEoEUKPHj3g4+MjXiN4FRkZia1bt4okBwS5ypYtK75o6Nmzp9jMqhmDTZet+fLly5gxY4bwrtO9p5DnHT2X0yrswcYebGmtkdReZ8AmRz3DbRmwKa8pW5SngNR9mJxervj6IvLWLcRs2oR3OXIITyvyuNJSsTQPtt/v/46gSUEI9AnEtKrTxImpChUqaElSMGBTbzoYsKmnLVvWsALktUQf2n755RcRdJs+lEnxWDI3YKPjXEmPvJL3HYEVLsYrcPXqVZC3CXmi6JcsWbKI+Hzk5WhJRen1IXVjx4BNm4CNRhW6fj3udejw3wDt7ODs44OoBw9g7+2N2MePgbg48VLBdevg2b69JS13ixlrdGQUnt3+B3lKFko05pQA29/nbyBX8QJwctHGEZ2k73u6i6D3TfrRHTM2dkKkPl+MtWsr9RmwKT/TDNiU15QtylMgPZ6TV/388P7GDcRs2IB3OXMyYJM3ZaIG+YJ7AAAgAElEQVT1/+7+D1WmVEFQgSBMrTIVmTJlQvny5RWwrJwJBmzKaZnUEgM29bRlyxpXgDwf6MPBqlWrEmICpTVkcwK2tWvXiqx1Scu9e/dEDCUutq2AGutD6saOAVvitZcSkBgzZow43pieJS4yEjfr1cObEydS7DZz9erwPXgQdhqLuZKeOqnd14I2w+Cc0QWVuzSGb41A2Ds6QB+wxcXGweuDC/63Yjdio2PQc8N/iSC0UBiwaWEWko+BAZvy88KATXlN2aI8BaTuw+T0crVECby/fh0x69fjXa5c4iijoczccvqQ29bSPNhO3jqJ6j9WR5VCVfB9pe9FQj1K7KSlwoBNvdlgwKaetmxZ4wo8e/ZMHCWKiYkRQamlHOkxJ2CrVasWjh49mkjV9u3bY926dZpVmuIk0TGwefPm4ciRIwgNDUWNGjVA46Zg5PQGTnXoeNeiRYvEMasPHz4Iz7EBAwaI42N2dnYgj0N6ffny5Th//nyi69UFMCd3dso+OGLECGTPnl3EVCtVqpSom/QIGsXaoyPEFIicPNXodSrULwVTpzHa29sn9EOxzehY2h9//CHiOy1duhQhISHCC5KCwdIYzV0MrQ+KY0XgzdQidWPHgC2xwloCbDSy8F27cKdFC8TFxiZ4rCWM2N4eRbZvh3vTpqYuE24nQYHLe05hbrNBsHewR0CjYDT8tgcmBXUVLev9/BWurfkFT87+JeDaF9t+ROnmNSRYTZ8qDNjSR2dje2HAZqxiaddnwJa2RlwjfRWQug+TM6pr/v54d/UqYtetw9vcuRmwyREzvu3RG0dRa3otVCtSDeODxoNOxpQrV04By8qZYMCmnJZJLTFgU09btqwRBQikXLt2TYC0pOX06dP49ttv0bdvX0ydOjXNb2zMBdgIQBlK73z48GHNHmOMi4sT8I+O4BJQoxh3FDeJgA/pTYCNNP/nn38EOKM6xYsXFzCNkgxQtsHNmzcLl2qCWxS3iX4oNhq9USUtN27cQLt27UQ8JMo6SEHUdXGSDAE2ittEx4IJqhFcjYiIwLBhw7B69WosXLhQjIeKLpA51aGjuDTWTz75REA28n7Ur2uuJa/W+pC6sWPAlnjmtQbYKEPo7SZN8OrQoWRL1KlqVQQcOZIo06i51rE190tw8+ePh+DSrv88CZ1cnPHhfZT4t0MGJ8REfhD/LtmgMvrungl7hWPhydGWAZsc9dRry4BNeW0ZsCmvKVuUp4DUfZicXq6VKoV3ly8jdu1avM2TR8QKo5hhWiqW5sF26Poh1JtZDzWL1sToCqNFTGeKE6ulwoBNvdlgwKaetmxZAwqcOHECvXr1AsGX1Er9+vVFQGytZhElTzvystMv9AZ49uxZDahseAjPnz9H586dRcIAAmU6bzLKDNinTx8QHNy1a5dBl+mVK1cKAEdAiwDohAkThOeYrlDMnzp16gggVrRoUfFnHUSjfxM0mzt3LooVK5botbTm+dy5c2jatCmCg4OF3uRhN3z48IQg5s2aNUsYQ9K6FJjdXEWt9SF1Y8eALfHMaw2w0ejCtm3DnZYtRRw2EXct/rfnkiUo2KOHuZauTfV778wVTK/dG1ER7w1eN0G3AYd+RpGqZTSlCwM2TU1HwmAYsCk/LwzYlNeULcpTQOo+TE4v18qUwbuLFxG7Zg3eenszYJMjZnzbfVf2odHsRqhTrA5GBo4EfUYoU0Zb7+0M2BSY6BRMMGBTT1u2bGYFyCOJjvvpjvpt2LABBHcMlbTAi66NOTzYCFR5eXmBPML0y4IFCwQ81GrReZRdvHhRDFF3lJP+TUcrafzkLWYorpyh7H+666QjpeQ5RvHzKEEB2SHPuKReahcuXMDkyZOFx9n9+/dRtWpV6M8zebiRpxxlASRQRxkKqR55wVE20fXr1wvgSpBwz549OHXqFB49eoShQ4fi448/Fn//9NNPE+oWKVLELFNB6yNHjhzJ+lZifUjd2DFgSyy/FgFbXHQ0bjdqlMiLza1uXRTZuxd2jo5mWbu22OniDt/i9/UHDF56uda10WvjZE0cOdcfIAM2ba5UBmzKzwsDNuU1ZYvyFJC6D5PTy/Vy5fD2/HnErV6NiLx5xckRCsqvpWJpHmy7L+1G07lN0aB4AwwvOxweHh4oXbq0liTlLKIqzgYDNhXFZdPmVYCOhlI8LjqaqIM6BE8MHS+k+F3kupshjSDf5gBsU6ZMEV5U+oWONlIMMP04YeZVO3nvBAQJapK3Gnl+0XFQAkG6DK6mAjbqSQfv6N/UB3mq6QO2OXPm4JtvvsGmTZtEv5RynOKq6QAbvdHRXJKHHMVq060J8gqkNaKzS8dC6VgqeeDR0VM6iklzQUdfCxUqJNrqj8Ecc0AQkda5GutD6saOAVvimdciYKMRvty8GXfbtk3wYCu0cSOytm5tjmVrs31e2fsr5jQZIK4/4UsTEcMxDn12TEepptU1pw0DNs1NiRgQAzbl54UBm/KaskV5Ckjdh8np5Xr58nh77hziVq5EhI8PAzY5Ysa33X5hO1rMa4HGJRvj69JfC0cA3UkeBcwrYoI92BSR0aARBmzqacuWzawAxVyjDwa7d+8WI6GA7+Sx5CAjto05ABsdgbx9+3YiNcmLisCblkt4eHgCnDp48CDq1q0rhqsEYCN4Sp5vly5dSjhmqgNs1apVE7D0wYMHApaRTnTsk46Z6gAbxZbQ96Jr2bKlyO5IR0N1WR4J3JFXGsVxmzRpkvhNII60p98E3GbPni2uSQf5zDEfaq4PqRs7BmyJZ16rgC327VvcatAAb06eROZq1VB0/37YayzOijnuofTsk6DavBZDcHHH8UTd+lQNwDfHl8BOL7lKeo4rtb4YsGllJhKPgwGb8vPCgE15TdmiPAWk7sPk9PJXUBAifv8dWLkSb3x8ROgWynqppWJpHmybz21Gm4Vt0CygGQYFDBIxnwMCArQkKXuwqTgbDNhUFJdNm18Bgjl0vI9K48aN00xikNaI0xuwkecUHYNMWsiDy9fXN63hmvV1HQQ7cOCAOF5J8EoJwPbbb7+Jo7+///47cufOnQywUR8Uo420o00CxVLTHaU1BNgIlhE8oyOk48aNEzHjCMDpoNnOnTvRvHlzAQvJbf7rr79GixYtRKIGin1GxVyALaX1cfPmzYTYdHIWgdSNHQO2xCprFbDRKMN378b9rl1RYMUKuDdpImd5cFsTFbhz+iJm1PlSJDmgDMT2jg7ot2cWitcJMtGius0YsKmrr6nWGbCZqlzK7RiwKa8pW5SngNR9mJxe/qpUCRFnzgDLl+NNgQIM2OSIGd92/e/r0WFxB7Qs1RJf+X8lQs74+/srYFk5E+zBppyWSS0xYFNPW7ZshQqkN2Br0KABCFDpl1atWgl4pPWiBmAjr0RKdkAJDihTKHmQUVZSAmr6SQ5mzpwpIBx9eH358qWI/0bHRZMeEaUMpiNHjhSJFMju/Pnz8dNPP4k4CTpo9tdff6Ft27YiVhsVArWUQOH9+/eJjpPqEiqk57yovT6kbuwYsFkOYKMEBw+//BI+dLxZHE3kkt4KkBfb0o4jcXbdf892/0bB6LNzBuwd7NN7KJL6Y8AmSaZ0r8SATXnJGbAprylblKeA1H2YnF7+qlIFEf/7H+yWLcPrggVRrlw5g+F05PQht62lebCtPrManZd2RpsybdCnRB9kz54dJUuWlCuDou0ZsCkqZyJjDNjU05Yta0iBZ8+eCUBCRwqjoqKSjYyyu3Tq1ClNl+j0BGznz58Xb3JJy969e9GwYUMNqWt4KGoANupJ58FGgIs8zsi7jECaDrBRvDWKkVawYMGEgR06dAj16tVLlOSAAN3gwYOxb98+AdgIyB0/flx4p1F8NR1g00/WMGTIEBHvjFy9DcWBS89JSY/1IXVjx4At8cynpwcb3WeLFi3CnjVrcOn2bbx6bzhDZXquTbX6cnNxQakiRdC4Y0fhPZpW1me1xqGE3Tu/XsS0j3ohNjYOfXZNR0CjqkqYVcUGAzZVZJVtlAGbbAmTGWDAprymbFGeAlL3YXJ6uVG1Kt78+ivsli7F60KFGLDJETO+7fLTy9F9RXe0L9cevf16ixjUJUqUUMCyciYYsCmnZVJLDNjU05Yta0CB6OhoESuLgtmnlEGUhqnFLKKUHEAXRF8nJXlWUXZMLqyAofVBKcAJvClVpG7sGLCZB7CRJ+WwQYPQ0dERbd6+RXkAHkpNvgbthAH4A8CmjBmxJjoaU6ZPF0lULLUs7TQKr0Neov/+2Zr2JmTAps0VxoBN+XlhwKa8pmxRngJS92FyerlRvbqIzWq/ZAleFS4s4hi7ubnJMal4W0vzYFt8ajF6ruqJjoEd0bNYT3h5eaF48eKK6yLHIAM2Oeql3pYBm3rasmUNKLBjxw507tw5VbimRcD26tUr8TCOjIxMpCIdiaTYX1xsWwFaH/RtWFJvTKXXh9SNHQO29AdswwYPxrGlSzE/LAxlbfB2IIzc28MDH/XogSnTppmswNatW7Fu/nz8evYsnoaHI85kS8Y3zIMscIQ9HiLc+MYmtKADwbnc3REcFIQOvXuDkrtIKQzYpKiU/nUYsCmvOQM25TVli/IUkLoPk9OL7lliv2gRXhUtyoBNjpjxbeefmI8v1nyBLhW6oEfRHsiZMyf8/PwUsKycCQZsymmZ1BIDNvW0ZctmVoCOENIRQPICo0QBXbt2RaZMmQyOysXFRbyhZMiQIdVRp9cR0enTp4ux6xfK6BMSEgIaKxfbViC91ofUjR0DtvQFbOS5tnLkSBwOC0MWG74VXgOo4+GBLhMmGO3JRvEXP2/XDi+vXUOvsDDUBpAXgDVHpSN4+A+AIwAWengga4kSWLBhA/LmpStPuTBg0+ZNxoBN+XlhwKa8pmxRngJS92FyerlZqxZeHz0KHWCj0xAUOkdLxdI82OYcnYN+6/uhR1APdCnSBbly5YI5YjWnNocM2NRb4QzY1NOWLZtZAV0MsLdv34pA+Gl9iJAy3PQCbBQI89q1a4mGNGDAAHHclQsrQHEcrl+/rvr6kLqxY8CWfoCNnmv58+TByagom/RcS3r3kydbNWdnPHj8WHJMNoJrdSpWROfHj/GtDT9OJgJYlScPDp85k+r7IwM2bS4SBmzKzwsDNuU1ZYvyFJC6D5PTy83atfH6l19gv2ABXhUrBgZsctT8r+3MIzMxcONA9KzUEx0LdUTu3Lnh6+sr37CCFhiwKShmElMM2NTTli2bWQEdYKNhrFmzRvKHr9SGnR6AbefOnSJwf9Jy5coVzWWgMfMU22T3dOz5448/Tpf1IXVjx4At/QDb5MmTcW/8eCx4+9Ym17+hi/48Y0YUHDUKw4cPl6RJ4+BgVDl92qbhmk4ogmynq1TBnl9/TVE7BmySllW6V2LAprzkDNiU15QtylNA6j5MTi+36tbFq8OHYT9vHl4VL86ATY6Y8W1/PPQjvt78NXpX6Y32BdojT548KFq0qAKWlTPBgE05LZNaYsCmnrZs2cwKkOda//79RdD39evXo0iRIrJHlB6ArVmzZti1a1eisTZt2hQE3riwAum5PqRu7BiwpR9gqxYQgNFXrqAO3woJChwGMNbfHycvX05TFYq59uOnn+J0GKVM4EIKVPHwwJAlS1KMycaATZvrhAGb8vPCgE15TdmiPAWk7sPk9HKrfn28OngQDvPmIbx4cVBCNQ8PbaVMsrQjolP2T8HwbcPRJ7gP2uRvA29vb0U+h8qZ56RtGbApqWZiWwzY1NOWLWtAATpSOWjQIJDXD4EJuUVtwHb16lX4+/snG+b27dsNerXJvR5ub1kKpLQ+lFrfSdWQurFjwJZ+gM3d1RUP3r+36myhxt6VhMryu7gg/N27NJu2qVcPjQ8dQrc0a9pOheUA9tSti00HDxq8aAZs2lwLDNiUnxcGbMpryhblKSB1Hyanl1sNG+LV/v1wmDsX4SVLMmCTI2Z824l7J2LkjpH4qupXaOnTUoRhKFy4sAKWlTPBgE05LZNaYsCmnrZsWQMKnD17VhynoyQHU6dOTTOJQVpDVhuwDRw4EDNnzkw0DErrnDQeW1rj5NetUwFD64PisRF4U6NI3dgxYEs/wGZnZ5eumS7VWFdq2KTkBHFxaecAzePhgTPh4cinxiAs1ObfACq6u+NxCl59DNi0ObEM2JSfFwZsymvKFuUpIHUfJqeX240bI3zvXjjOmYMwf3+UKlUKWbNmlWNS8baW5sE2dvdY0NwNrD4QzfM2R758+VCoUCHFdZFjkAGbHPVSb8uATT1t2bIGFIiNjUV4eLgYCWXEsbe3lzUqNQEbZT3NkSMH3rx5k2iM06ZNE154XGxbAXOsD6kbOwZsDNjMfXdKBWz2dnaIsfJsocbOBWFJBwCxKQBKBmzGKpo+9RmwKa8zAzblNWWL8hSQug+T08vtpk0Rvns3HGfPRlhAAAM2OWLGtx21YxQm7J2AITWGoIl3EwZsCmhqSSYYsFnSbPFYza6AmoBtzpw56NevX6JrdHZ2RkhICNzc3Mx+7TwA8ypgaH1kyJABz549U219SN3YMWBjwGbeuwOQCtjYA9DwTKWmHwM2c69uw/0zYFN+XhiwKa8pW5SngNR9mJxe7jRvjrCdO+H4008IK1UKAQEB8PT0lGNS8baW5sE2YtsITN4/GcNqDkPD3A3h4+ODggULKq6LHIPswSZHvdTbMmBTT1u2rAEFoqOjsXv3bmzYsAGhoaHJRhQYGIh27dqJb2vog1daRU3AVrZsWVy4cCHREL788kvMnTs3rWHx6zagAKVNv3jxYrquD6kbOwZsDNjMfQsyYJM3AwzY5OlnjtYM2JRXnQGb8pqyRXkKSN2HyenlTosWCNu+HY4zZyKsTBkGbHLEjG/79Zav8ePBH/FNrW9QL1c95M+fHwUKFFDAsnImGLApp2VSSwzY1NOWLZtZAYrHs3jxYvTq1SvVkdBDb8WKFahRo0aaI1YLsO3btw+NGjVK1v+ff/4JAm9cbFsBc60PqRs7BmwM2Mx9hzJgkzcDDNjk6WeO1gzYlFedAZvymrJFeQpI3YfJ6eVOq1YI27oVTjNm4GXZsiLZWrZs2eSYVLytpXmwDdw4EDOPzMSoOqNQ26u2gGv0eVNLhQGberPBgE09bdmymRWg2Gt9+vRB27ZtxUi++uorPHjwwOCoPv/8c1DGUVdX11RHrRZga926NbZs2ZKo7/r162P//v1mVpG714ICrVq1wtatW9N9fUjd2DFgY8Bm7vuEAZu8GWDAJk8/c7RmwKa86gzYlNeULcpTQOo+TE4vd9u0wcvNm+E0bRpeBgYyYJMjZnzbfuv7Yc7RORhTdww+yvGROB5Kx0S1VBiwqTcbDNjU05Ytm1mBly9fCqg2ePBgMZJZs2Zh9OjRyJIlS8LInj59Kjzc6G9r1qxJ8xsbNQDbrVu34Ovrm0ytTZs2gcAbF9tWwJzrQ+rGjgEbAzZz36UM2OTNAAM2efqZozUDNuVVZ8CmvKZsUZ4CUvdhcnq5264dXm7cmADYSpYsiezZs8sxqXhbS/Ng+2LtF5h/fD7G1xuPatmriQyilElUS4UBm3qzwYBNPW3ZspkVoCOiFHuNvNiozJ8/H23atBH/joyMxOHDhzFlyhScPHkSnTt3FrHO9OGboeGrAdiGDRuGqVOnJuquSJEiILDChRUw5/qQurFjwMaAzdx3KgM2eTPAgE2efuZozYBNedUZsCmvKVuUp4DUfZicXu516IDQ9evh9MMPeFmhAhiwyVHzv7Y9V/XE4lOLMbH+RARnC0bhwoWRN29e+YYVtMCATUExk5hiwKaetmxZIwq8efNGjCRz5syIjY3F8ePHBVg7cOCA+DtBtVWrVqF58+ZpjlhpwEbjyZEjR7IEDJMmTcLw4cPTHA9XsG4FUlofkydPBoE3tYvUjR0DNgZsaq/FtOwzYEtLodRfZ8AmTz9ztGbAprzqDNiU15QtylNA6j5MTi/3OnZE6Nq1cJ46FaFBQShRooT4bKKlYmkebD1W9MCy08swueFkVMpaCeQ44e3trSVJwYBNvelgwKaetmxZYwq8evUKAwcOxNKlSxNGVqxYMUyYMAEtW7aEvb19miNWGrAtXLgQFP8taQkJCdGce3aa4nAFxRUwtD4o2+2zZ8/SZX1I3dgxYGPApvjiN9IgAzYjBUtSXQ5gMzV4s9Tni7wrs97WDNiUn1sGbMpryhblKZAez8l7nTsjdPVqOE+ejNBKlRiwyZsy0brLsi5Y9dsq/NDoB1TwqICiRYsiT548ClhWzgQDNuW0TGqJAZt62rJljSnw4sULdOzYUXiueXp6Cg+xHj16pBl3Tf8ylAZsQUFB+P333xMp9dlnn2HRokUaU4+HYw4FzL0+pG7sGLAxYDPH/aHfJwM2eTPAgE2efuZozYBNedUZsCmvKVuUp4DUfZicXu537YoXK1fCedIkhFaujOLFi8PLy0uOScXbWpoH2yeLP8G639dhWuNpCHQPFLG2c+fOrbgucgwyYJOjXuptGbCppy1b1pgCBNi6du2K0qVLo2/fviY96JQEbEeOHEGdOnWSqfTbb7+hYsWKGlOPh5PeCmhhfUjd2DFgY8CW3vdH0v4YsMmbAQZs8vQzR2sGbMqrzoBNeU3ZojwFpO7D5PRyv3t3vFi+HM7ff4/QKlUYsMkRM75t24VtsencJsxsMhNl3MqATkzlypVLAcvKmWDAppyWyfakcRQJngsrYAMKUGIDiseWLVs2k69WScD2ySefYN26dYnGUrNmTfzyyy8mj48bWo8CHTp0wPr16826PqRu7Biw2R5guwGgHYBKAGYAcDXzrWcpgO0+gO8BbInXiyJ/jgBQVMP6JX3f0w21W7duoB8+ImqeyWPAprzuDNiU15QtylNA6j5MTi/3P/0UL5YuRYaJE/EiOBh+fn7ImTOnHJOKt7U0D7aW81ti2/ltmN10NgKyBGhSUwZsii/TBIPswaaetmxZIwoQQ6b4a9HR0clGRAkOnJ2dJY9UKcB2//59FCxYMFm/a9asAYE3LratgFbWh9SNHQM22wJsoQAoBQsdZKcIkgzYpD2vCK51AvBrkurkr7zKzJBNjgdb/vz5BWQztkh9vhhr11bqM2BTfqYZsCmvKVuUp0B6PCcffPYZni9Zggzjx+NFtWqahEGWBtiazW2GXZd2YW6zuSiZuaQmvQIZsMm7N1NrzYBNPW3ZsgYUePDggUhssG3bNoOjIcDWv39/EY8tU6ZMaY5YKcA2atQokVxBv/j4+IDGy4UV0Mr6kLqxY8BmG4AtFsCfAL4FcDD+khmwSX9eLQDQG8BnAKYDoK98hgJYHP//gdJNKV6TAZvikqpukAGb8hIzYFNeU7YoTwGp+zA5vTzo1QvPFy1ChnHj8KJ6dU0eZ7Q0wNZodiPsu7IP85vPh18mP00mjmDAJueuSb0tAzb1tGXLZlYgKioKBCp27NghRnLjBh1qMlxmzpyJr776CpShMbWiFGCjQJdPnz5N1BXZ/u6778ysGnevBQUMrY9x48aJ9ZyeRerGjgGbbQA28ryqCiA/gPoAFrIHm+TbMRLAJAA7AQwG0DG+JeW0/hTAOADpe3cnHrocwMZHRCUvA0UrMmBTVE5hjAGb8pqyRXkKSN2HyenlYe/eCFmwABnGjMGLjz5iwCZHzPi29WbVw6Frh7Dw44XwzeiLkiVLInv27ApYVs4EAzbltExqiQGbetqyZTMrQEkNhgwZgvHjx4uRdOnSRfx2cnJKGNm7d+9w4cIF1K9fH4sXL4a7u3uqo1YCsC1fvhzdu3c3szrcvaUp8OjRo3RP8S11Y8eAzTYA228AKCrgAACP4mEbe7CZ/iQh6EYebD8BmB8PK023Jq8lAzZ5+pmjNQM25VVnwKa8pmxRngJS92Fyenn45ZcImTcPLqNH43nNmprMeGlpHmy1ptfC0RtHsaTFEhR2LQx/f39ZMcDlzG9KbRmwqaHqfzYZsKmnLVs2swIRERHCK02XteXt27eYPHkyMmTIIEYWGxuLM2fO4IsvvhB1KP5ZWgkQlABsVatWxa+/Jo3CY2axuHtNK0BweMWKFek+RqkbOwZstgHY9K9S583GgM2025KyS1GKGzoyWgrAagDGRzEzrW9DrRiwKadlelliwKa80gzYlNeULcpTQOo+TE4vD/v2RcjcuXD57js8r1WLAZscMePbVv+xOk7eOollLZehoEtBBAQEwNPTUwHLyplgwKaclkktMWBTT1u2rAEF/v77b3z/PeVsA7755hvky5cPlPTg/PnzIgaaLjbb0KFDhadbWgkP5AK2kydPonr16oor0yve4t8A9ilunQ2aW4ETJ06gWrVq6T4MqRs7BmwM2DiLqPTbk+AaRQUdBIASRpD3Wgf6xlO6CcVrMmBTXFLVDTJgU15iBmzKa8oW5SkgdR8mp5e/v/oKz2bPhsuoUXheuzaKFi2a7icm0hq/pXmwBU8Nxuk7p7Gy1Ur4ZPBBqVKlkDVr1rQuM11fZ8CmntwM2NTTli1rTAECa/fu3QNBspUrVyaMLjg4GEuWLBExB9IqcgFb165dE/WdVn9SX6dDsA3jY/goDdgWNwMyOAJTTwGXn0kdUSr1Po5/7TQAJezpddUaJRCFGOzHbfHbGgqtz1OnTpnlUqRu7BiwMWBjwCbtFk0K1+jrH/Jic5TWXLVaDNhUk1Y1wwzYlJeWAZvymrJFeQpI3YfJ6eXvAQPwbNYsuHz7LZ7XrcuATY6Y8W0rTqqIs/fPYnXr1cjrnBelS5eGh4eHApaVM8GATTktk1piwKaetmxZYwpQTLaOHTviwIEDYmSUQfTLL7/E4MGDkSNHDkmjlQPYHj9+DG9vb0n9GFtJTcA2vwlQPg/Qezfwx2NjR2agPgE2LwDblQdsPREovEAW4Rzog6w1lGXLlqFbt25muRSpGzsGbAzYGLBJuy30zIEAACAASURBVEWPA+ga77k2I/7f5oZrNHIGbNLmT0u1GLApPxsM2JTXlC3KU0DqPkxOL/8MGoR/Z8yAy4gReF6/PooUKaLa5xVTx2lpHmyBEwPx58M/sa71OuR2zo0yZcqkGefbVG1MbacDbCUaVUGZoa0EACQQyEW+AgzY5GvIFixEAR1gO336NFq3bi0ydlL2M2OKHMBmTD/G1r3XuTNCV69GwVWr4Nmpk7HNU61/e3YjhF/ZhyL99sLdn/zk5BXdtzpnRpxBUIEgecb0Wke+eYuvslRHhswZ8dPrE4rZtWVDUjd2DNgSr5Kkzwndq2PGjMHo0aNlLSnKdKwFeMwx2IyfxlsAOgM4A2ByfDZRLcA1uhIGbMbPp7lbMGBTfgYYsCmvKVuUp4DUfZicXv4ZMgT/TpsGl+HD8bxBAwZscsSMb1t6XGlcenQJG9psQE6nnChbtizc3NwUsKycCR1gqzOsC7wa/udhx4BNGX0ZsCmjI1uxAAUIsE2fPh2dOnWCn58f6IOqscUWAdud+S0Rdn4b7OtPQ1yBj8Qbr5w3CR1gW9liJUp6lRSu6ORNKLeEP3mOoXkawD13drTdOQGOjo4iaw/95mKaAlI3dgzYGLCxB1vq9xgdWB8L4L+c1snLuPgj/qbdqfJbyQFs+fPnN/rLKhqx1OeL/KuzTgsM2JSfVwZsymvKFuUpkB7PyX+GDsW/P/wAl2HD8LxhQwZs8qZMtC45piSuPbmGTW03IYdjDpQrV06RzzoKDC3BxIXtxzCvxRAwYFNS1f9sMWBTXlO2aMUK2CJgu7ekI0LProVD3UkIz1FZdhwBfcDm4+qj2JvOvzcf4LtirZDT1we1F/YXq7BGjRpWvBrVvzSpGzsGbInngj3Y1F+bSXtIDRDp1zWXB+DLeO+1PSlIY8mAjTzBCbIZW6Q+X4y1ayv1GbApP9MM2JTXlC3KUyA9npOPhg/H0ylT4Pr11whp3BiFCxdG3rx55Q1c4daWdkS02HfFcPPfm9jabis8HTwRGBiIzJkzK6yKPHO6550OsGXPnh0lS5aUZ5RbM2DjNWDdCrx8+RKUHZTK1KlTRfYWSnQQFhaG27dvIyIiQrjDUnIDV1dp/he2CNgerPwUz39dCsdaYxGWq4bsVNNqAbYHf1zH9xU6w6ecH6pO7wkHBwdUrVrVuhe5ylcndWPHgM32AJvKS89o81oHbEZfUDo3kOPBxoAtnScrvjsGbMrrzoBNeU3ZojwFpO7D5PTy6Jtv8HTSJLgMGYLnTZowYJMjZnzbwt8Wxt3nd7G93XZ4OHigfPnyyJQpkwKWlTORFLCZ6o2u3IisxxJ7sFnPXPKVJFFAF3ON/rxmzRrExsZi+PDhWLp0aaKadN580aJFqFChQpoa2iJge7iuL0KOzYXTR9/iZZ664tsN+pbD1KIWYLtx9A9Mr9UbRWuUQ4WxHeHs7IzKlSubOkxuZ8QRLgZsDNjMfcMwYJM3AwzY5OlnjtYM2JRXnQGb8pqyRXkKpAdgezxyJJ5MnAjXwYMR0rQpChUqhHz58skbuMKtLc2DLf+I/HgY+hA72++Em72b+IyZMWNGhVWRZ073vKv1dSfkalxWeKIbG5tc3gistzUDNuudW5u/sqSAbd26dejXr18iXRo0aCD+Tw+VGTNmpOnJZouA7Z/NQ/DvoWlwqvY1XuZrjOLFi8PLi9KAmlbUAmwXd57Az80HoWSjYJQe2lLMZVCQckkUTLtay24ldWPHgI0Bm7lXOgM2eTPAgE2efuZozYBNedUZsCmvKVuUp4DUfZicXh5/9x2ejB8P14EDEdK8OQM2OWLGt/Ue5o3HYY+xu8NuZLbLLD6PSD0tpUD3kkzw806STCZVYsBmkmzcyBIU0AdsCxcuxPjx47F48WLUr19fuOpevXoV8+fPF5cycuRITJ48GdmyZUv10mwRsD3eMQpP9k6Ac3B/hP4fe2cCZlP5x/Gv2WcwM3bGMpax7/tuEkKylX3JWgpFCJVCVCgUUfxtZYtSCUVREyktQsgSWbKPYcZgBjPm/7xHVzPMzD33vO+599y53/M88/Tknvf3vufzO/fMez7zLuEdtSm1BQsWNHwLmCXYflm+EQt7jUP1Ls1RfnBrbTFRsagoD+ME9HbsKNgo2IzfZWpKZhXBthvAVwB+DAnBn8nJOJOYiMSkJAT4+CAsIAAVvL3RIC4OYj/namrQaVEo2BTCdFIoCjb1oPnCqZ4pI8oR0NsPk6nlzIQJODtxIgKHD0d0hw4oUaIEihUrJhNSeVl3G8FWYFQBXIi/gC+7f4mgbEGoW7cuAgIClHORCcjnnQy9zMtSsJnHlpFdTCC1YJs1axaeffZZbf01MZItLCwML730Ek6ePKm1Uvwiee211+Dv70/Bdg+Bs1++hjNrx8G/3tOIKdlV2/VT8DN6mCXYtr6/BsuffgN1+z2CUn2acrtpowlKVU5vx46CjYJNwe0mFcLdBdtKAHNCQ3HWzw/tOnVCk+bNtfUuCxcurP3VOyEhAadPn8bevXuxdfNmfPHJJyh08yaGxMaiuxS5O4Up2BRAdHIICjb1wPnCqZ4pI8oR0NsPk6nl7Kuv4sz48Qh89llEP/ooBZsMzH/L5h2RFzHXYrCxx0YEIAD16tWz+46poFqHQvB55xAuh06mYHMIF092JwI2wSak2uzZs/Hyyy9rzRfrsYmRapcuXcLHH3+s/Vvnzp2RO3duu5fniSPYzn8zA6c+GQn/2gMQU7q39OKnZgm2r99cijWj30HjoZ1QtFN9LceVKlWym1OekDEBvR07CjYKNld/j9xVsIkRa6NCQ3GjSBGMePVVdOzYUTfKzz77DDNeeQX+p07hrdhYqRFtMoLN6Lotep8vuoF42IkUbOoTzhdO9UwZUY6AM56TYnqomCYa+MwziH7sMW0dLiM7Q8tdaeal3W0EW+jwUMQlxOGbHt/AF74UbGbeHBaMTcFmwaSwSWoIXL9+HcOGDdOmhTZt2hTnzp3TRqrZBJuRWjxRsEVHzcXJlUMQUKM3LpYbIP2L1yzB9sUr72PDpAV4cHQvFHy4urZOnFgvjodxAno7dhRsFGw2Alac4pg6O9myZUOK8a+E0pKLAfQHtD8ADR069G5ssXzBpk2b8Ntvv+H48eM4ePAgypUrpz17xfIGYpkDsdmM7Xj33Xe19UXF9j39DLaQgs0gOBcWo2BTD5+CTT1TRpQjoLcfJlOL2OBAbHQQOGQIojt3lu7ny7Qlo7LuJthyPJMD125ew7e9voXXbS9t0zWx+ZqVDj7vzMsGBZt5bBnZAgQWLlyIgQMH3m2JeDGhYHMsMTE/LsbxD/ojoGoXXKw4WJOUYn0Go4dZgm31czOw5e0VaDlhAPI8UAGFChVCmTJljDaT5biLqOF74F4Rbws0YcIEjB8/3nBcUdBKgij1hVh5imPqdlqF30wA7+bPj5Xr1t3djOWrr77CjBkzcOjQIbRt21b7i3epUqXQsGFDbN++HUePHsWOHTuwbt06bS3MESNGoHVrsRob8Msvv6B727YYeuECnjNwh1GwGYDm4iIUbOoTwBdO9UwZUY6AMwTbuTfewOkXX0Tg4MGI7tLFkrtJuptgCxgSgBtJNxDVKwq4DTRo0AC+vr5yN4Pi0nzeKQaaKhwFm3lsGdkCBK5du6attfbOO+9oraFgczwpl35diWMLeiCgUntcrPIcihQpor30GT3MEmxLB07GDws/R5tpgxFSp5S2xbjYapyHcQJ6O3YcwZaWsScJNneY4mg1wSZGrk3Onx+btm9HREQEkpOTMWjQIO2PP/3798ecOXPS3FC9e/dGUFAQ5s2bd/ffhwwZgkWLFqFnz57av3t7e+PIkSNo2bAhxl244PBINhnBZnQ6kd7ni/EnWNYuScGmPr984VTPlBHlCDjjOXlu6lScHjsWgU89hehu3SjY5FKmlfZ52gfJt5OxtfdW3E6+rf2hzMfHR0FkdSH4vFPH8t5IFGzmsWVkixBISUnR1lsT02zES0j16tUNLzTpiVNEY3d/jqPvdURAuVa4WGOstsGB2OjA6GGWYPtf1xfw2+pv0GH2cwiqXMSSQ9yNMnNVOb0dOwo2zxRs7jLF0UqCTQjJ6gB+/vlnbeTa+fPntXXXxO+lNm3aYOTIkThw4ECaG2ratGm4ePEixH9th5j+Pn36dGzYsAG7du2CWI+tQIEC2kg2sVvZLgd3GaVgc9VT1ni9FGzG2WVUki+c6pkyohwBvf0wmVrOv/kmTo0ejaBBg3Che3fpmSoybcmorDuNYBPvnV5PeWkzDrb22qr9Ea1Ro0baO6iVDj7vzMsGBZt5bBnZ4gTE6LY1a9ZorXzssceQPXt2uy32RMF2Zf9G/DWrNQIimuJinfEoWLCgNj3J6GGWYJv98DDs+2o7Oi0YC7+IfNKbMRi9vqxUTm/HjoLN8wSbO01xtJJgax4aig6TJmlrrolOd+PGjbWR1ZlNHRajsMUINvHf9A7xe0ms2bZt2zatAy/WZPv85ZexOTZW9+OIgk03KsucSMGmPhV84VTPlBHlCOjth8nUcn76dJwaNQqBTzyB6J49KdhkYAK4lXwLfoP94Ovtiy3dt+D27dva73ovLy/JyGqL83mnlmeavmaK0Kw8SMDNCdh2DBWXoWeNtZs3b2q7im7dulW78hYtWmgvOPb+uuCJgi3+cBQOT28K/xINEFP/denNA8wSbG82HogjP+xGt+WvwKtwiLb+mliHjYdxAno7dhRsniXY3G2KY+rseGXLhmSxlp3xr4XhkmKdurmVKmHb3r1ajAEDBiAgIOC+KaH3ViBknBixJqaFZnSIzxITEyHWHRVH48qVMXjfPnTX0VrRCRR/V7+dQXcwoynPffv2hfjhFFEdkE04hYJNPVS+cKpnyohyBPT2w2RqOT9zJk6NGIGggQNxoVcvSy6x4k4j2BJuJSBoaBACfQOxsctGCNXSpEkTbUSblQ4+78zLBkewmceWkZ1IID3BdvnyZfz555+4devWfS2Jj4/HqlWrMHOmGIcBbWTAG2+8gTx58mTaak8UbNeO/YyDU+rBv2hNxDSejrx586bZwc7RNJsl2CZV64FTew6jx5rJQJ5AVKhQAfny5XO0eTw/FQG9HTsKtrS3TVZeg80dpzimzk5YaCh+jotDURd80xuFhmLkokXalFCxoUH79u2xbNkydOnSJdPWiDXYxCi3Xr16ZXje6tWrtc/Xrl2rbXwgpoxO798fP+gYxfYPgLohITiTwbkUbC64WXRUScGmA5KDp/CF00FgPN10Anr7YTINufDOO/hn+HAE9e+PC48/TsEmAxNAfGI8gocFI2dATqx7dJ0WLTIyUjKq+uJ83qlnaotIwWYeW0Z2IoF7Bdu+ffvQp08fnDhxIsNW5MyZE127dtU+F8N3Z82aZXeaqCcKtoRTe/DnpGrwK1QRl5rOQe7cuVG5cmXD2TVLsI0r1QHRf59C7w1TkZzdR2ujaCsP4wT0duwo2DxHsLnjFMfU2en80ENo88036Gv8a2GopBCTj+XPj6Pnz2vlxajpatWqYcuWLfj9998zjSl2FH3yySe1nUUzOmrUqIFmzZph9+7d+Oabb7TTShUogDUXLqCanRYvAbChRQt8/PXX6Z5JwWYo5aYXomBTj5gvnOqZMqIcAb39MJlaLsyejX+efRZB/frhQp8+0puZybQlo7LuNILt8vXLyP1cbuQKyoXPOnymjVwTI9isdvB5Z15GKNjMY8vITiSQWrAtWLAAkydPTrPjWmZNEeuJzZ8/X9fDzxMFW+L5w9j/Sln45o3A5YcWIDQ0FFWrVjWcXbME26j8LRAffRl9t8zETe/b2strSEiI4XayIKC3Y0fB5jzBFhIYiBOJiQh1wQ1q1SmOYqWx8IAAxCUk2KXy6aef4q0BA/CjjpFddoM5cMIbAC4MHoyZc+Zg//792iizkydP6oogOubid5qeDnqxYsW00XEVK1bEc0OGIP/cuXjBTi0NQkMxauFCPProo4YEW3h4uDZN1NFD7/PF0biecj4Fm/pM84VTPVNGlCPgjOdk9Jw5ODl0KIL69MGFfv0o2ORShuir0cg/Mj/y5siLT9p9oq29JtZgs9rB5515GaFgM48tIzuRQGrBJkaiPfvss/jxxx8xaNAgtGrVKsO11cSaa2Iqob2pobZL8UTBdvPSSex9IRw+oUUQ+/AyBAcHazveGT3MEmxDAxviVuINDNj+LhJu3UDNmjWRI0cOo81kOVCwGb0JzJwiKtbWGr9vH5obbZxEOatOcdwMYGKqtc3sXWKbhg3R4Mcfkf6WAfZKG/u8bUgI+i9erE0PnTFjBo4ePWp37TVbTeIPGkuXLkWVKlXsVi7WYitVqhRGjBihTRNd1K8f1sXFZVjuNQA/NmiADdu3Z3iOvRFsFGx202LKCRRs6rHyhVM9U0aUI+AUwfbeezg5eDCCHn8cF/r3R+HChRERESHXcMWl3WkE29m4swgbHYaCwQXx0SMfae+gYhdRqx183pmXEQo289gyshMJ2ATb9evXtameY8eO1WrXs+GBI830RMGWFB+NPaPywztHXsS1+0SbRlurVi1HsKU51wzBlnwrCYP96sHb1wd9tr2jLfZdp04dBAYGGm4nC1KwGb0HzBRsU6ZMwbFJkzDv+nWjzTNUzspTHAcFBaHEyy/ffe7bu8BTp06hed266H3mjNMkW6kcObBp1y7tpaVHjx7aCDaxtpqeQ4wO+/777yFElr1DiDgxgm3FihU4cuQIWlavjqNXr6ZbTMi1pWFh2Pzzz9qIhYwOe4KNmxzYy4o5n1OwqefKF071TBlRjoBTBNu8eTj51FMI6tULFwYOpGCTSxlOXT6FomOLokiuIljWehl8fHzQsGFDyajqi/N5p56pLSIFm3lsGdmJBMSuoEKqiU0LxG5r58+fR+3atSnYFOQgOTEeu4cFw8s/B648tl6TVkJeGT3MEGzXLsVhRJ5myJ47GJ3WTdY2tmjQoAF8fX2NNpPlOILN8D1gpmATf0wIDwvDtps3YXwcqeOXZtUpjrvEjpl+fjhx5ozukcji6oVkG9S1Ky7/+SeejI1FMwBCMZm1x1egjw8uXbmiPT/Fs+mtt97S/qvnENPyjx8/rk3Pt3eIkdujRo3SRnAnJCQgd3AwEpKStGJit9BTALYAmB8ailwVKmDeqlWZyjVRjoLNHnXXfE7Bpp47XzjVM2VEOQLOEGwX//c/nHjySQT17IkLTzyBsLAwlC5dWq7hiku70wi24zHHUeLFEiiepziWtFyivYvo/X2vGFum4fi8M482BZt5bBnZyQQOHDiAfv364eeff9ZqFruucQSbfBJSkpPw+2BfZPPyQXy3zfD390e9evUMBzZDsMWcOIsXi7dFnvBCaL10tLZphVjvQKx7wMM4Ab0dO67BlpaxmYJN1DRnzhx8OG4cNsfGIqfx9DpU0opTHOMBiE0XHp88GWJqpJFDrMm28v33sf2XX3AuLk6TUJkdNVEIlZAf+3ABO3HWoSpTUu5EF5uviF2u582bp21eYO8QCyRndKxcuRLdunXTPhZriYplEXLlyoVLly5p/5a6rIhSMCQEDevUQfennspwzbV766Jgs5ch13xOwaaeO1841TNlRDkCevthMrVcXLgQJwYORFD37rgwaBAFmwxMAEcuHEHpl0ujVL5SWNhiIfz8/FC/fn3JqOqL83mnnqktIgWbeWwZ2QUErly5gm3btkHsIioWuO/Vq5fSdbg8cYqoSOPvT/si5XYSrnbfAl+/AKm/xJgh2E7vO4JXK3dDWKVSeODdwZbdsccFXwmpKvV27CjY0mI2W7CJ2saMHImoRYvwfmysU0ayWW2Koxi59lRoKB7o3x9Tp0+Xus8dKbx+4nyITmnbCU/ikfH25Zgtthi5JqSXkRFsjrTvvhFsuXNrI9lkDgo2GXrmlaVgU8+WL5zqmTKiHAG9/TCZWmIWL8bx/v0R1LUrLjz9NAoVKoQyZcrIhFRe1p1GsB08dxDlx5dH2QJlMa/ZPOmBCcph/huQzzuzyAIUbOaxZWSLERCjmuLi4rTRTfceYqSTEHL2Rjx5qmATU0TFVNFrXb7SporKLNZphmD7+6c/MLVBf5SoVwn1p/Sz7HoHFvtK2G2O3o4dBZvzBZuoUYxkGzNiBHr6+KDz9esQKyPan0RoN+3pnmCFKY5it9DfAHwcFITlSUmYOmOG4ZFrxigARgWb2Hhg06ZNhtZgc6St963B1rKltqGCzEHBJkPPvLIUbOrZ8oVTPVNGlCOgtx8mU0vMBx/geN++COrSRdvtmoJNhiaw78w+VJ5YGRULVcScpnMQEBCAunXrygU1oTSfdyZA/TckBZt5bBnZIgT27t2rrXcjdlSLjxeTiu4/9E4n9VTBJjY5EJsdXHvscyAgF5o0aWI4u2YItj+/3oF3Wg5FueZ1UGNcV8v+MjMMzUUF9XbsKNhcI9hErWJNtv/973/YsHw5/jhyBFcSEzO9W8SYK/Ez/98fR24tV09xDA4IQJWICLTp2RNPPPGEQ2uuOXKdmZ1rE2yNh3dBiU4NtcWgxSL/9o62bduif//+hnYRtRc79ef37SK6aBHWrVvnSIj7zrUn2LiLqBRew4Up2Ayjy7AgXzjVM2VEOQJ6+2EytcR8+CGO9+mDoE6dcGHoUAo2GZgAdv+zG9UnV0eVwlUwK3KW9NrVks3h884sgJnEpWBzAXRW6TwC967LllHNFGyZ52TvC8Vw89I/uN7hY9wOyqcJtszWBcosmhmC7fc1WzCv0xhUaR+JSs+1k97p1Hl3qLVr0tuxo2BLm0dnTBE1euecmTABZydORKHx4xE2YYLuMO48xVH3Reo4MbVgK9qhrrazpx7B9sYbb+DChQvaRjz79+/XdhE9efKkjhodO6VYsWLaLqIVK1bEc889h/z58+OFF15wLMg9Z9sTbNxFVAqv4cIUbIbR8YVTPTpGNImA3n6YTPWXli3Dsd69EfTYY7jwzDMoWLAgypYtKxNSeVl3miL624nfUPv12qhRtAZmNJ6BoKAgbeM9qx38g4J5GaFgM48tI7uYQHJysrb72aRJk5AzZ05Uq1ZN+ytCeod4KZk2bZq2OHRmh6eOYNv/Slkknj+MxPYrkJQ9TJsi6u3tbSjDZgi2H5eswwf9JqJWz1Yo80QLBAcHo3p1Z+6xaAiF5Qvp7dhRsGV9webOUxxVftGMCrbdu3fjscceuztds0WLFtrvpC1btuD333+XbmKNGjXQrFkziHq++eYbLZ7I2Zo1a7R6ZA4KNhl65pWlYFPPli+c6pkyohwBvf0wmVourViBYz17IrBjR0QPG0bBJgMTwI5jO1B/Sn3UDq+NNxu+adk/+vN5J5noTIpTsJnHlpFdTECstzZw4ED8+uuv+OCDDxAZGSndIk8VbH9OqoqEU3/gZrsPcDNHuLbJgdh22shhhmD7dvZHWPXsW2jwZAcU79FYE6VVqlQx0jyWSUVAb8eOgs39BFvgsGGI7thR9wgsd57iqPJLbVSwiTaIP0yMHDlSmyYqRpm1b98ey5YtQ5cuXaSbuHr1am1Tn7Vr12qj48SSCNOnT8cPP/wgHZuCTRqhKQEo2NRj5QuneqaMKEdAbz9MppZLH32EY927I6hDB1wYPhwFChRAuXLlZEIqL+tOI9h+OPIDGr/ZGPVL1Mcb9d/QNturWbOmciayAfm8kyWYcXkKNvPYMrKLCYi1iXr27Km1Yvny5UrW6/FUwXZwSj1cO/Yzkh5ZgMTgCNSrV0/bFcfIYYZg++r1Rfj8pbmIHN4NhTvURr58+VChQgUjzWMZCjbpe8Adpog6KtjceYqjdEJTBZARbCtXrsTcuXO1na7FMWDAAG29SLFZhewh1l5LTEzEwoULtVCNGzfG4MGD0b17d9nQ2kjwCelMJ+7bty/ED6eISiM2FICCzRC2TAvxhVM9U0aUI+AMwXZ59Wr83bUrAtu1Q/SIERRscilD1OEoNJ3eFI1KNcLkupO1WVRilLnVDj7vzMsIBZt5bBnZxQRsI9guXryoCbawsDDpFnmqYDs8/QHEH/4etx9+D9dDy6NOnToZTre1B9kMwfbZC+9i45QlaP5iH+R/qIolh7fb42LFz/V27DiCLW32sqJgc+cpjiq/WzKCTbSjefPm6NChA4YOHQqxjIEQYWIN0PHjxxtuprjfxA6lQtyJqfvvvvsuPv/8c2zevNlwzNQFKdiUYFQehIJNOVLwhVM9U0aUI6C3HyZTy+VPPsHfnTsjqG1bXBg5Ulu7s3z58jIhlZd1pxFsWw5uQfOZzfFA6QcwofYEyy5bw+ed8tv0bkAKNvPYMrKTCSQlJeHWrVt3xY94eXn55ZexZMkS7WVDSCHZw1MF21+zWuPK/o1IaT0L13JVQa1atbQ1BYwcZgi2lUOnImrOx2g9eRByNSqj7ewXERFhpHksk4qA3o4dBVvWF2ziCt11iqPKL7WsYBOiUqwP+fPPP2u/k86fP69NGRX/1qZNG20Kqdicx94hXn7EFNANGzZg165d2pRQMa3nl19+Qd26dbV/k117zdYGCjZ72XDN5xRs6rnzhVM9U0aUI6C3HyZTS+ynn+LoY48hsE0bRD//PAWbDEwAm/ZvQqtZrdCsbDO8XPNlhISEKPt9LNm0NMX5vFNJM20sCjbz2DKykwmIKaGvvvoqXnzxRe1FQxxffPGFts6NeBERO6oZ3fkyoxcNMW1GZuSBKkRi9x+xC1CJpUuRu1cvVWHvxjn6XkfE7v4c2VpOR3yemtrLoNhIwMhhhmBb3Gc8dny4Ae1mPIscNcIhNq0oUaKEkeaxDAWb9D2QFUewCSjuOsVROqGpAsgKNhFq8eLFmDx5sjbqTPwhQPwxaNCgQdpI6/79+983ZXT+/Pl48skn01yGmBK6aNEibRmEefPmaSPXjhw5oo2GGzduHPr1HpTGKQAAIABJREFU66fssu0JNr07qd7bIGe8OCqDYMFAFGzqk8IXTvVMGVGOgDOek7Gff46jHTsisHVrRI8ZY8llVtxpBNuGvRvwyLuP4KFyD+HFGi8iNDQUVatWlbsRTCjN550JUP8NScFmHltGdjKBK1euaNNuxF/2R48erb1wCOkmXgrFemE9evQwPOrK0wXbsQU9cOnXlfBuMQVx+eppvyjELwwjhxmC7b2Oo7D78yg8+v7zCChXUJNrQrLxkCOgt2PHEWxpOWdVwSau0h2nOMp9C9KWViHYRMSZM2dqUznF7yfb6Gqx8cGMGTNw6NAhiE0lxFqXYifQhg0bYvv27doOpDt27MC6detQtmxZjBgxQtvQQBxi5JpYb038DhR/TFJ5ULCppKkuFgWbOpa2SHzhVM+UEeUI6O2HydQS+8UXONq+PQJbtUL02LEUbDIwAazdsxYd5nbAwxUexuhqoy278Rqfd5KJzqQ4BZt5bBnZBQTEdJtRo0Zh7NixqFixovIWeOoU0eMf9EfMj4vh0+xVxBZogsqVKyN37tyG+Joh2GY2H4yDW35B5yUvwbd4bpQuXVrJmnuGLjALFdLbsaNg8xzB5o5THFV+JVUJNtEmMZJNjFibPXu2JsZsx/79+7XRbb/99huOHz+OgwcPaju6ic0ExPR8MUot9e83IeqeeeYZbUSbypFrtvbYE2zc5EDlHaY/FgWbflZ6z+QLp15SPM9ZBPT2w2TaE7d+PY60bYvAhx5C9IsvIm/evKa8Q8m00Z1GsK35fQ06zeuEtpXaYmSVkdr7knhvstrB5515GaFgM48tI7uIwKefforo6Ght6syyZcsgNjuwd4j58b169dK2Us7s8FTBdnLFEER/Pxe+D4zD5bDm2i9e8QvYyGGGYJtSty+O/bIP3VdNRLYCObSXUds0YSNtZJk7BPR27CjYPEew2cSQO01xVPl9VinYRLuEsBR/FLpx44Y2Ik2sx6b3EOuuiRFvYoT2W2+9ZdoaLxRsejPi3PMo2NTz5guneqaMKEdAbz9Mppa4L7/EkTZtENi8OaLHjaNgk4EJYNVvq9Dtf93QoUoHDK80HHny5EGlSpUko6ovzuedeqa2iBRs5rFlZCcTENNqnnjiCW07ZLGuzZgxY7TRAWIkgL1DjAgQ69+IhyAF2/0ETn0yEue/mQG/JqNxqcjD2jRcscuQkcMMwTahQmecPXAMvda+gdshflIC0Mg1ZdUyejt2FGyeJdjE1brTFEeV30/Vgs3WNjFVdM6cOTh79izatWuHJk3ujBQWG7YEBgYiISEBp0+fxt69e7F161ZtfdFChQpBrMUmpoaaeVCwmUnXeGwKNuPsMirJF071TBlRjoDefphMLVc2bsRfrVsjsFkzRL/8siWFkDuNYFv+y3L0WtgLnap2wtCKQy0pLMX9wuedzLcm87IUbOaxZWQnE9i4caO2bsDrr78OHx8f7b/i5YOCTT4RZ9aOw9kvX4Nfw+G4FN5BW/+nYMGChgKbIdjGFm2Dy6fOo8+mt3DLPxuqVKmirXnAQ46A3o4dBZvnCTZxxe4yxVHuW5C2tFmCzVaLGNEm1mL78ccf8eeff+LMmTNITExEQECANu29QoUKaNCggbb2mqpdQu3xoWCzR8g1n1OwqefOF071TBlRjoDefphMLVe+/hp/tWyJwKZNET1+PAWbDEwAH/z0Afou6Yuu1bvi6fJPU7BJ8nTH4hRs7pg1tjldAmK9moEDB2LBggXaOjViys2uXbu0l5OMjvj4eLz22mvagv0cwZbxjXX2y8k4s/Zl+NcbjJiSXaTWODNDsA0PfQAJcVfRL+pt3ECy1C6n/Hr9R0Bvx46CzTMFm7hqd5jiqPI7bbZgU9lWVbEo2FSRVBuHgk0tTxGNgk09U0aUI6C3HyZTy5XNm/FXixYIjIxE9MSJllwzzJ1GsC3cvhADPxyIHjV74MmyT1py0wg+72S+MfbLUrDZZ8Qz3IjAzZs34efnl6bF165dQ1RUFA4fPoxGjRpp8kWMcBOH2GVUrNUmDgq2jBN9/pvpOPXJKPjXHoCY0r21ne2KFCli6M4wQ7A95V0HKbdvY8COOUhITETt2rURFBRkqH0sRMEmew9k5V1EM2Jj5SmOsvlMXZ6C7T8affv2hfjhJgcq7zD9sSjY9LPSeyYFm15SPM9ZBJwh2OK//RaHmzVDYJMmiH71VQo2yeTO2zoPTy1/Co/Xfhz9S/fXltQRS+tY7eDzzryMULCZx5aRLUBA7Co6aNAgrF279m5rHnnkETz//PPaOl2XL1/GU089pQk3CraMExYdNQcnVw5FQI3euFhuAEqUKIFixYppBVKSbyGbt6/ubKsWbDeuJeDZHI3hnz0QPTa/qY1crFevnrbwNw85Ano7dhzBlpazJwo2GwErTnGU+xakLU3Bdr9gCw8P1ySbo4fe54ujcT3lfAo29ZnmC6d6powoR8AZz8l4MQihaVMENmqE6MmTtSVWxFIrVjrcaQTb3Ki5GLJyCPrV6Yc+EX20TdfE5mtWO/i8My8jFGzmsWVkFxNISUnRFuIeOXKk3ZZwk4P/EF34dhYCCpZHznIPIpuXt/bBxe2LcOLDAQio2gUXKw6GeKEqVrggYn5cjBsX/kKRzjPsMradoFqwxZ2LwehCLRFcMA86fPIKkpKS0LBhw7ujFHU3jCfeR0Bvx46CjYLNU74+FGwUbFa51ynY1GeCL5zqmTKiHAG9/TCZWq5u3YpDkZEIaNAAF19/nYJNBiaAWd/OwrBVwzCw3kD0KtlLW7NarF1ttYPPO/MyQsFmHltGdjGBuLg4bU22X3/9FYsWLULjxo21qaIvvfSS9m+pD3cSbJeWL0dwixbwSbWL57HevXFp2TKUWLoUuXv1untpt06fRvy2bcjdrZvubCSeP4yjc9rBL29x5G00ENlL1MPVv7bi2MKeCKjUATERPZEv8Qi8jmzAzUv/oPSzXyKgUIX74t9IuoF1f6xD2ypt4e/z32iyjATb8ZjjOHTuEFpWbJlhWw9s/hmxp6NRp0crePvemeZ74a+TeLnMo8hfuhhaLBgOIVbFDnzZsmVDYvx1BOQIBLJl0339PPE/Ano7dhRsFGye8r2hYLtfsHGKqGvufgo29dz5wqmeKSPKEdDbD5Op5eq2bTjUpAkC6tfHxTfe0Nalrlq1qkxI5WXdaQTbjG9mYOQnIzGo/iB0L9Fd2/G7TJkyypnIBuTzTpZgxuUp2Mxjy8guJmBbXy02NhZdunRB9uzZ8eijj2prc61ZswZnz55FQkICVq9erU13dJcpojFLluD8W2+h4AsvIFfnzsjm54d7BdvN48cR8+GHiP3sM5T8+GP4R0Q4lI3ore/j5PKntTL++UsjuFwziH/zLVIdicne8D77m/ZZvsjBKNZjToaxx60dh21/bcPYVmPRvHxz+Hr74l7BlpQnCRsObMCPR3/E18O+RnBgcIbxbiffxpx2z+H2rSS0nTgIJetXwcnfD+K1mr1QtHpZNJ75JLy9vVEqdxh2LPsKsacv4PGFL8P73zX3HILAk6G3Y0fBRsHmKV8XCjYKNqvc6xRs6jPBF071TBlRjoDefphMLVe3b8ehRo0QULcuLk6dSsEmAxPAtE3TMObTMRjccDC6hHfRdgAvXbq0ZFT1xfm8U8/UFpGCzTy2jOxiAmKH0CFDhmDp0qXo16+f1prcuXNru4ba1udyx00OkmNjcbhFC1z/7TfkfPBB5O7eHVe++QaXV69G0enTkRwfj+j//Q9i9Fr+4cNRdOZMhzORdC0GR+e0x9Wj29OWFSPBUlLu/Fs2L5R+5ksEZzbi7OwBNJvZDBfiL6BF+RYY2Gggpm6cil9P/Io3H3oTPx3/CRuPb8T1m9fxTtd38OyDz9pt6w8LPsfSJybDN8AfdXq2QvlmtbGgxzhENKqOIo/UxOnt+3H+l0Pa50+segMl6layG5MnpE9Ab8eOgo2CzVO+QxRsFGxWudcp2NRngi+c6pkyohwBvf0wmVqu/fQTDjZogIDatXHxzTcREhKCatWqyYRUXtadRrC9/tXreOnzl/BMo2fwWLHHULhwYUQ4ONBBOcB0AvJ5Zx5lCjbz2DKyiwnY1mD78ssvtdFp4hg3bhymTJmCPHnyGGrdvYuXT5gwAePHjzcUS6aQmCZ6LNVUUO9cuZB8+TJ8cudG0qVLWmjvkBCU3boVgQYXKr38+yf4e17nVM3MdmeqZcpt7d9CKj+MUoO/uLtOW0bXY+sc2D4PDgjGlcQryBWQC5cTL2v/XCpfKWwdtRVhoWF2sYhRadObPqVNDRVHjryhuHoxFjnyheJaTBxSbt8RgC3H9MGjU56xG48nZExAb8eOgi0tQ0/e5CCrf58o2P7LMHcRde3dTsGmnj9fONUzZUQ5Anr7YTK1XPv5ZxysVw8BNWvi4vTpFGwyMAG8uv5VjF83HsObDEeHIh1QpEgRlCpVSjKq+uJ83qlnaotIwWYeW0a2AAHbLqInT96RMS1atMCkSZPg5+dnqHVWEWwpt27hr4cegtj5J6Mj/zPPoOisWYauUxRKuZ2MI7Na48qBb9LGyOYFePui3MjvkL1kfbvxo+Oj0XRGU+w/sz/Dc2d3m42hTYfajWU7YdO0D/DpmNna/4q11oRMTX2IDQ/GbF+EvCUL647JE+8noLdjR8GWlh0FW9b9NlGw/ZdbCjbX3ucUbOr584VTPVNGlCOgtx8mU8u1X3/FwTp1EFCjBi7OmIHg4GBUr15dJqTysu40gu2VL17BpA2TMDJyJNoWbouiRYuiZMmSypnIBuTzTpZgxuUp2Mxjy8gWISA2O/jqq6+0tbkefvhhbS02o4dVBJto/8VFi3BiwIB0L8Unb16U+fZbBFaubPRStXKxu9fi6PsdAc1f/SexvEo0RfWx3+qOfe8ottQFq4RVwbejvkWe7PpHFR7dvgdvtxiCmwmJ6bah8/Tn0HxET93t44npE9DbsaNgo2DzlO8QBRsFm1XudQo29ZngC6d6powoR0BvP0ymlus7d+JArVrwr1YNMW+/TcEmAxPAi5+/iDe+egOjHxiNh8Me1tb5LlGihGRU9cX5vFPP1BaRgs08toxscQI3btzA3r17tVZWrlz57rpsmTXbSoItKToahx98EAn79t3XZNnRa7aAt29ew7GFvRG7+7M0dRTosQBFItOXe+nx+/3k72jxdgtcunZn+mrq462Ob2Fkq5EO3y1iHTaxHtu9R74K4Ri3YykCcgY5HJMF0hLQ27GjYEvLjSPYsu43iYLtv9zaRrCFh4dD7CTq6KH3+eJoXE85n4JNfab5wqmeKSPKEXDGc/L6rl04UKMG/KtUQcysWRRscinD6DWj8ebXb+KFB19Ay4ItYfR3pGQz7Bbn884uIsMnULAZRseC7kwgOTkZ4iV4/fr12mV0794dI0aM0Ea5ZXZYSbCJdl5asQLHeqYdqeWTPz/KbtuGAEVbQl8/uQuHZz6I5OuxGprsJeqi9PCv4R2Q8W6f6TFMbxRbqdylsGX4FoQXCHf4djp/6AReKd8J2cTYursbL2RD21nD8MjQXg7HY4H7Cejt2FGwUbB5yveHgo2CzSr3OgWb+kzwhVM9U0aUI6C3HyZTS8KePfizWjX4V66MmNmzkTNnTtSoUUMmpPKy7jRFdMTHIzBz80yMazYOzQs01/4AJSSb1Q4+78zLCAWbeWwZ2cUExAi1Xbt2ITHx/mmEYodRsfHBjBkztFa+/PLLmDZtmt3ND6wm2MRabEdat8aVLVvu0lY1ei11+k4sG4SL2+Zr/xTeaz7yNn7C4eyev3IeD854EH+e/fNu2be7vo1hDw5zOJYocCvxBt7rOAr7N/50t3yNxx7EgBWvwcfP11BMFkpLQG/HjoKNgs1TvjsUbPcLNqMvD3qfL55ybzl6nRRsjhKzfz5fOO0z4hnOJeCM52TC3r34s0oV+FesiJg5cyjYJFM8bNUwzPp2FsY3H4+m+Ztq00PFNFGrHXzemZcRCjbz2DKyiwnExMSgZ8+e2LRpU7otEX+h6d+/v/aZEG6zZs2yuz6b1QSbaPvFhQtxYuBA7Tq8g4NR+ptvkL1OHaX0E07vxaG3IuGTIy/Kjd4On5z5DMW37awjCpctWBbfjfgOhUIKGYolCu35Yqsm2VJu39Z2E31+2wIULOf4VCXDDcjiBfV27CjYKNiy+Ffh7uVRsFGwWeVep2BTnwm+cKpnyohyBPT2w2RqSdi/H39WqgT/8uUR8957yJEjB2rWrCkTUnlZdxrBNmTFEMz9fi4mPjQRkXkjtQ0OxEYHVjv4vDMvIxRs5rFlZBcTsCfYbM0Tw3Y/+OADREZG2m2xswWb2CHT3iEmas4DUBrAKgBv2itg8PMR9YFzV4EVd5atM3aEAGgHIBDAdgAZbyyqK74XsqE1SqMwcmI/orEdd3aLTe+4d6dRXRV4+El6O3YUbGlvlMzWYHP1LVUmKgri54969bC1XDmEhoZqPzz0EYiPOoz4qEPwrReOa+WCPYbfhAkT7gPEXUT13TNmnUXBpp4sXzjVM2VEOQJ6+2EytSQeOID9FSrAr2xZXJo3j4JNBiaAQcsGYf62+ZjccjIa5WmEUqVKoUiRIpJR1Rfn8049U1tECjbz2DKyiwlcvXoVy5Ytg9hFNL1DrLdWvnx5VKtWDYULF9bVWisKNtHwVgDElgNisuUZXVfi+EkhAYBPNiAmwfGyaUqIP4qJkdJi+btbkrEAVEJ+lEUe/ICTOI9rGQakYHOctd6OHQWbPsHmeAbUl3gSgPgRE77vTPrm4QiBmiiEmgjDTpzBTpx1pGiWO5eCzbUpdYZgOxy1E4e/3+naC3Vi7YfE9UbtRKNhXVCsY13LLk7uRCSsysUE9PbDZJqZeOgQ9pcrB78yZXBp/nxtNk+tWrVkQiov604j2AZ8OACLti/CG63eQP3c9REREaH7PVM5uEwCUrCZR5uCzTy2jJwFCVhVsPn/K9jmugPzHADEbtUyI+FSXWcO+CECubEb5zK9ego2x28OvR07CjYKNsfvLvcsQcH2X94o2Fx7DztDsNlewFx7pc6vnYLN+cxZY/oE9PbDZPjd+Osv7CtTBn4REbi0YAEFmwxMAH0W98GHOz7EtNbTUCdXHZQuXRphYWGSUdUXp2BTz9QWkYLNPLaMnAUJuFKwURA5fkOlnmJLfo7z09uxo2CjYHP87nLPEhRsFGxWuXOdKdjKRNZAmQesNaLFzDyElCuMlEI5OILNTMiMrYuA3n6YrmAZnHTj6FHsi4iAX8mSuLRoEYKCglC7dm2ZkMrLutMItp4Le2LFLyvw1sNvoVZoLZQpUwaFChlfb1o5zH8DUrCZRRagYDOPLSNbgICQKocPH8aWLVu0jQzuPcQU0YYNG9rdPdRWztWCTc+abBbAbokmiNxTsMmlQm/HjoKNgk3uTnOf0hRsFGxWuVudKdiaj3kcdZ5ub5VLN70dsbGxED9ijV6xSy4PEnAVAb39MJn23Th2DPtKloRv8eK4vGQJBZsMTABd/9cVq39bjZltZqJ6SHWULVsWBQsWlIyqvjgFm3qmtogUbOaxZWQLEFi3bh3ENJZLly5l2Jq6deti8eLF2nps9g4KNnuErPM5BZt8LvR27CjYKNjk7zb3iEDBdr9gMyoh9D5f3OPOcH4rnSnYbFMmnX+Vrq3R6L3t2laz9qxEwBnPyZsnTmBv8eLwLVYMlz/8EIGBgahTp46lMLrTCLbH3n8Mn+76FLPazkKVnFVQrlw5FChQwFI8RWMo2MxLCQWbeWwZ2cUExIi1oUOHakNzxTF16tR0R7GJz5577jlMmTIFfn5+mbaags3FSXWgego2B2BlcKrejh0F2/2CTfyLbRSEfCbURaizezfEzw8VKmBjsWLabmHih4c+At67L8B793kkVMiF6GI+Hs9P/AFLjPARIsLRQ+/zxdG4nnK+KwSb2HE4JERsB+4ZB3dZ9ow8W/kqnfGcvHnyJPaGh8O3SBFcXraMgk3yhmg/tz2+2PMF3m33LirlqKQN4MifP79kVPXFKdjUM7VFpGAzjy0ju5hATEwMRo0ahUmTJmktef7559GrVy9t8U7bIc4Rn4uhu8uXL7c7VdRKgo1rit1/g907JZRTROW+hHo7dhRs6XM+fvw4Tpw4IZcExaX9liyB+LnUqRMONG6s/VXVilMXFF+2snB7l3yNvUs2oUSnhghqXIr8AAo2ZXeXY4FcIdg4osuxHPFsEpAloLcfJlPPzVOnsLdoUfgWLozLy5cjICAAYnaPlQ53GsHW5t02+HLvl3iv/Xson708KlSogHz58lkJp9YWCjbzUkLBZh5bRnYxgeTkZMyYMQMzZ87UWjJmzBg8++yz2rpcQk4dO3ZM++yDDz5Ay5YtsWDBArt/maVgc3FS7VRPwaY2P3o7dhRsFGxq7zzrRqNguz83HMHmmvuVgs013FkrCTiTgN5+mEybbp05gz8KF4ZPoUKIXbmSgk0GJoBW77TCpj83YV6HeSgbVBYVK1ZE3rx5JaOqL07Bpp6pLSIFm3lsGdkCBG7fvo19+/ZpLalUqRK8vLxw8uRJzJ49G/Pmzbs7ZXT+/PkYOHBgmkXx02s+BZsFkppJEyjY1OZHb8eOgi1jwaY2I/LRrr/9NhLeeQdJ/frheMuWKFy4MIoUKSIf2EMi/PDOamx7ezWq9G+FvA9VJj9A+73JKaLO/wJQsDmfOWskAWcT0NsPk2nXrXPn8EehQvApUACxq1bB398f9erVkwmpvKw7jWBrPrM5thzcggUdFiAiKEJ7/8yTJ49yJrIBKdhkCWZcnoLNPLaMbDECCQkJmlgTa7HZNj3ImTMnRo8ejZEjR2prDtg7KNjsEXLt5xRsavnr7dhRsKnlbma0MxMm4OzEiQgcNgzRHTtylzwHYa+fOF+bVtF4eBcU7VCX/Bzkl/p0vc8XiSqydFEKtiydXl4cCWgEnPGcTLpwAXsKFIBPvnyI/fhjCjbJe++B6Q/g+8PfY1HHRSgZWBKVK1dG7ty5JaOqL07Bpp6pLSIFm3lsGdliBMR6az179sSmTZu0lnXv3l2bNlqlShW7I9dsl0LBZrGk3tMcCja1+dHbsaNgU8vdzGgUbHJ0Kdjk+FGwqeNHwaaOJSORgFUJ6O2HybQ/6eJF7MmXD9558iBuzRptw7f69evLhFRe1p1GsDWa1gjbj27HB49+gPCAcO09M1euXMqZyAakYJMlmHF5Cjbz2DKyxQjYBJuvr68m1ho0aKBNGXXkoGBzhJbzz6VgU8tcb8eOgk0tdzOjUbDJ0aVgk+NHwaaOHwWbOpaMRAJWJaC3HybT/qRLl7AnTx5458qFuM8+o2CTgQmg3pR6+PnYz1j62FIU9S+KqlWrQuxIbLWDgs28jFCwmceWkS1G4OrVqzh8+DCqVavmsFizXQoFm8WSek9zKNjU5kdvx46CTS13M6NRsMnRpWCT40fBpo4fBZs6loxEAlYloLcfJtP+5NhY7M6VC96hoYj7/HOIgQhiEIKVDncawVbr9VrYeWInVnRagTC/MAo2K91ITmoLBZuTQLOarEGAgs3aeaRgU5sfvR07Cja13M2MRsEmR5eCTY4fBZs6fhRs6lgyEglYlYDefphM+5OvXMHukBB4Bwcj7osvKNhkYAKoNqka9pzag1VdVqGATwFtYEdISIhkVPXFOYJNPVNbRAo289gysoUIXLhwAXv37sUff/yBmzdv3tcy8eDr1asXcuTIkWmrKdgslNR0mkLBpjY/ejt2FGxquZsZjYJNji4Fmxw/CjZ1/CjY1LFkJBKwKgG9/TCZ9t++ehW7cuaEV44cuLJ+PXx8fNCwYUOZkMrLutMItkoTK2H/mf34uMvHyOeTD9WrV0dwcLByJrIBKdhkCWZcnoLNPLaMbAECSUlJmDlzJiZNmoT4+PgMW9SyZUssX77c7jbKFGwWSGomTaBgU5sfvR07Cja13M2MRsEmR5eCTY4fBZs6fhRs6lgyEglYlYDefphM+29fv45d2bPDKygIV778koJNBiaAcuPL4dC5Q1jTdQ3yeOdBjRo1kDNnTsmo6otTsKlnaotIwWYeW0a2AIG1a9eid+/emco10UwKNgskS0ETKNgUQEwVQm/HjoJNLXczo1GwydGlYJPjR8Gmjh8FmzqWjEQCViWgtx8m0/7biYnYFRgIr4AAXNm4Ed7e3mjUqJFMSOVl3WkEW8S4CByNPorPu32OUK9Q1KxZ0+4MKeXAdASkYNMByeApFGwGwbGY9QkkJiZi5MiRmDt3Ljp37ow+ffoge/bs6TY8ICBAG8Lr7++f6YVxBJu1807BpjY/ejt2FGxquZsZjYJNji4Fmxw/CjZ1/CjY1LFkJBKwKgG9/TCZ9qfcvInf/f2Rzc8P8V9/TcGmE2YKUpB4MxGBfoFpSpR4sQSOxxzHF92+QLBXMGrVqpXh+6fOqkw5jYLNFKxaUAo289gysosJxMTEoGfPnrh+/TpWrFiBIkWKSLeIgk0aoakBKNjU4tXbsaNgU8vdzGgUbHJ0Kdjk+FGwqeNHwaaOJSORgFUJ6O2H6W2/WG/tzPjxyPvkkwgoW1YrlpKUhN99fZHNxwfxmzffFWwJ+/bh3GuvofjSpdpnrjysOIIt9nosWs9ujSkdpyCyTORdPEXHFsWpy6ewvvt65MiWA7Vr18a15GtY9vMytKncBmUKlHElyrt1U7CZlwYKNvPYMrKLCdgEm2iGnvXV9DSXgk0PJdedQ8Gmlr3ejh0Fm1ruZkajYJOjS8Emx4+CTR0/CjZ1LBmJBKxKQG8/zJH2n37hBVxctAi5OnVC7h49kKN+fez09ga8vHD122/hu2cPCv/xB2LXrUOBESNQcMwYR8JLnXsr9jQSzh5AcPlmYhzQ3VgZCbbr/+xCyq0byF6ynlS9Rguv/HUlhq4ciublmqNvg75oXak1Cj1wa/qOAAAgAElEQVRfCOeunMOXPb7EjcQb2JmwE6t2rkKt8FpYMXCF0aqUl6NgU470bkAKNvPYMrKLCYiRa8OGDcOuXbvw0UcfISIiQrpFFGzSCE0NQMGmFq/ejh0Fm1ruZkajYJOjS8Emx4+CTR0/CjZ1LBmJBKxKQG8/zJH2J128iMPNmiHhjz+0aaF5evXShJs4kpo3h09UFJCUhKAaNVD6m2/gkzu3I+Glzz3+QT8kX49FvgcGI2fZB5HNyxv3Craq+W4h7reVuHXlPCKGfAFk85Ku10iA5NvJeOidh/DtwW+RN0deNC/fHF/t+wpxCXHoVL4TNv+9GbE3YhEaFIrvRnyHakWrGanGlDIUbKZg1YJSsJnHlpEtQEDsIDpixAiIzQ7atWsn3SIKNmmEpgagYFOLV2/HjoJNLXczo1GwydGlYJPjR8Gmjh8FmzqWjEQCViWgtx/maPttfYHMyhUaPx5hEyY4Glr6/PhD3+KvWQ8DKbcRXLEVCrQYib/ffxRJ1y7hZqu58Dr4GXxPbUVK0g2UfOIj5KrVVbpOmQDvff8eBq8YfDdENmSDWJ8t9TGs2TC83eVtmWqUl6VgU470v3sgJSUl7R1gXl2MTAJOJ/DLL7+gQ4cO2iYH06ZNs7uJgb0GUrDZI+TazynY1PLX27GjYFPL3cxoFGxydCnY5PhRsKnjR8GmjiUjkYBVCejthzna/uu7d+Ov5s2RFBOTblGfvHlRZvNmBFat6mhoJecfW9QLl35ersXK5u0LZMuGlKSbgF8O4OZV7d9zRDRC6eFfw8s37SYDShrgQJAL8Rfw4IwHsf/M/jvtFW1NpVf8fPywddRW1C1R14Go5p9KwWYeY45gM48tI1uAwO3btxEXF6e1JCQkBF5eckOIKdgskNRMmkDBpjY/ejt2FGxquZsZjYJNji4Fmxy/1KX1Pl/U1Zi1IlGwZa188mpIID0CZj4nMxvFJkauiRFsrjoSzuzD4bcitVFr6R1i2mipIesQUqm1q5qYpt45UXO0tdjSO4ZEDsG7Pd61RDtTN4KCzbyUULCZx5aRsyABCjZrJ5WCTW1+9HbsKNjUcjczGgWbHF0KNjl+FGzq+FGwqWPJSCRgVQJ6+2FG2n/r3DltLbbEP//8r7iXF24XK4ZqO3bAt0ABI2GVlTmx9Alc/GFBuvGCK7ZGxNAvkM3Ltbub2hp34OwBRL4Vieir0XfbK6aKhgaEYvuY7SgfVl4ZF1WBKNhUkbw/DgWbeWwZ2QIEDh48iBdffBGfffZZpq1p2bKlrp1GKdgskNRMmkDBpjY/ejt2FGxquZsZjYJNji4Fmxw/CjZ1/CjY1LFkJBKwKgG9/TCj7T/76qs4c89ItdwvvojikydrUx1deVw5sBlHZrVGSkoycHfKpWhTCsIHrEDeOt1d2bz76p60YRJe+eKVNP8+6sFRmNJpCrzFLq0WOyjYzEsIBZt5bBnZxQSuXLmCJ598EqtWrbLbEgo2u4jc4gQKNrVp0tuxo2BTy93MaBRscnQp2OT4UbCp40fBpo4lI5GAVQno7YcZbf+NI0dwqEkT3Dp7Vgvhkz8/ym7bhoAyZYyGVFou9VpstsBeReqg0ugo+Pq7du21ey/05KWT2ii24zHHtY/KFSyHqJFRKBDs2pGAGSWEgk3prZomGAWbeWwZ2cUELl++jN69e2Pr1q2oVq0aAgMzfhAXK1ZM2wQhV65cmbaaI9hcnFQ71VOwqc2P3o4dBZta7mZGo2CTo0vBJsePgk0dPwo2dSwZiQSsSkBvP0ym/eemTsXpsWO1EAVHj0bhqVNlwikte/2f3Tg8oymSr8feiZvNC6We/gyhVdsprUdVsHFrx+G1L1/Twr3e8XW80OoFVaGVx6FgU470bkAKNvPYMrIFCHz99dcYNWoUOnXqhMcffxzh4eFSQ54p2CyQ1EyaQMGmNj96O3YUbGq5mxmNgk2OLgWbHD8KNnX8KNjUsWQkErAqAb39MJn23zx1CoebNtWmYZb57jv4FS0qE0552eMf9EfMj4u1uMHlmyNi6Hpk8/FXXo+KgEeij6DRtEbw9fbF9tHbUSx3MRVhTYlBwWYKVi0oBZt5bBnZIgSio6Px9ttv4/3330dkZCRGjBiBBg0aGNpRlILNIknNoBkUbGrzo7djR8GmlruZ0SjY5OhSsMnxo2BTx4+CTR1LRiIBqxLQ2w+ztX/q1KnYsGEDjhw5grP/TvvUc229AYQCmK3nZCefU6UA8P4jgK83MGoT8P0JJzfA0eoaArgCYG/GBQsVKoSIiAi0adMGY8aMcbQGJedTsCnBmG4QCjbz2DKyxQiIXzSLFy/G/PnzIaaEigda8+bN4e+v/68gFGwWS+o9zaFgU5sfvR07Cja13M2MRsEmR5eCTY4fBZs6fhRs6lgyEglYlYDefti+ffvQvXt3iP8aOXKL9dcAXDBS2AllXm0KhAYAwzcCt1OcUKFMFcEAkgFc0xekUqVKWLlyJcR/nXlQsJlHm4LNPLaMbFECYvODpUuXYvbs2QgODsbzzz+PRx55JNM12myXQsFm0aT+2ywKNrX50duxo2BTy93MaBRscnQp2OT4UbCp40fBpo4lI5GAVQno7YdVrlzZsFyz6rWnbpcYxZYvO7Dlb3doreNtFHJt795Mhrw5HtJuCQo2u4gMn0DBZhgdC7oDgaSkJGzZsgVLlizBpUuX0jRZiLYdO3Zo/9a+fXttdBs3OXCHrGbcRgo2tfnT27GjYFPL3cxoFGxydCnY5PhRsKnjR8GmjiUjkYBVCejph4lpoWP/3aTAqtfBdtknMGXKFKdOF6Vgs58To2dQsBklx3KWJ5CSkqINuX3qqacQHx+faXtbtmyJ5cuXI0+ePJmexxFs1k47BZva/Ojp2IkaKdjUcjczGgWbHF0KNjl+FGzq+FGwqWPJSCRgVQJ6+mFNmjTBtm3brHoJbJdOAtWqVcMPP/yA7Nmz6ywhdxoFmxy/zEpTsJnHlpFdTCAuLg5DhgxBly5dtJY8++yzOHEi/ZUxKdhcnCxF1VOwKQL5bxg9HTsKNrXMzY5GwSZHmIJNjh8Fmzp+FGzqWDISCViVgJ5+WFhY2H0bGqza+BEqVq2I1P3i9K5x65ZteLrn02k+atKsMd5b/p5VkVimXYKb4Jf6ENwEv8wOMQBk/5796NqqW5rTxCCPjRs3olatWk65Rgo28zBTsJnHlpFdTODy5cuaVBs9erTWkhkzZmD8+PHImTPnfS3z8vJCSEiI3Z1FOYLNxUm1Uz0Fm9r86OnYUbCpZW52NAo2OcIUbHL8KNjU8aNgU8eSkUjAqgT09MPSk2j7zu61K9fENVOwGc+8UcEmahSSrVKhyvdVHhUVhZIlS6Jo0aLGG6azJAWbTlAGTqNgMwCNRdyDQOopor6+vnj//ffRuXNnqcZTsEnhM70wBZtaxHo6dhRsapmbHY2CTY4wBZscPwo2dfwo2NSxZCQSsCoBPf2w9ATb/nP6dhOlYDOeeRnBJmqtWPD+XUOFYBMDPsR0UbMPCjbzCFOwmceWkS1AQEg2sZmBt7c3cuTIId0iCjZphKYGoGBTi1dPx46CTS1zs6NRsMkRpmCT40fBpo4fBZs6loxEAlYloKcfRsHmmuyZJdj8/PxQv3590y+Kgs08xBRs5rFl5CxIgILN2kmlYFObHz0dOwo2tczNjkbBJkeYgk2OHwWbOn4UbOpYMhIJWJWAnn4YBZtrsmeWYBNXExkZafpFUbCZh5iCzTy2jJwFCVCwWTupFGxq86OnY0fBppa52dEo2OQIU7DJ8aNgU8ePgk0dS0YiAasS0NMPo2BzTfYo2FzD3R1qpWBzhyyxjZYhQMFmmVSk2xAKNrX50dOxo2BTy9zsaBRscoQp2OT4UbCp45eZYIs6HIXvD38vXVn8ikOIX3kYvu2K4Vr9EITmD9V+eJAACTiHQNShKIjv87BGw9CxWEeEh4ejePHiaSqnYHNOLu6thYLNNdzdoVYKNnfIEttoGQIUbJZJBQWbE1JBweYEyE6ugoJNDjgFmxw/CjZ1/DITbLZnt2xtNXeGoebOQthZ6Sx2ljgDiKVs79+IXbYalicBErBDgILNercIBZv1cmKVFlGwWSUTbIdbEKBgs3aaOIJNbX4o2NTytEI0Cja5LFCwyfGjYFPHT49giywTiQfKPGC4UjF67erKw/BpVwzX64UgJP+dUWw8SIAEnEugXEg5FEopxBFszsWeaW0UbBZKhsWaQsFmsYSwOdYmQMFm7fxkKNj8gKi9UdZu/D2tOx5zHOLHlYeeqQmifWfWTcDZ9RMR2GgYojOYwuDIdehdW4gLtDpC9c65FGyOM0tdgoJNjh8Fmzp+egTbmOZj8HSdpw1Xuu3tVdj29mpU7d8KeVtWQeHChVGkSBHD8ViQBEjAGIHY2FiIH04RNcbPjFIUbGZQzRoxKdiyRh55FU4iQMHmJNAGq8lQsIUBeMRgUBbLdO0PCjb3ukEo2OTyRcEmx4+CTR0/PYLNNq3MaK17l2zC3iVfo0SnBghqHIECBQqgYMGCRsOxHAmQgCQBCjZJgAqLU7AphJnFQlGwZbGE8nLMJUDBZi5f2egZCrY8QOQL5m95Ldv+1OWL5ykO8WOFI7OpCRRsVsiQ/jZQsOlnld6ZFGxy/CjY1PFzRLCFhoYiJCTE4crF6LUf3lmNKv3ECLbKHMHmMEEWIAG1BMR3WfykPrjJgVrGeqNRsOkl5XnnUbB5Xs55xRIEKNgk4DmhqL012JKSknD16lUntERdFTdu3EBiYqK6gAYiZTY1gYLNAFAXFqFgk4NPwSbHj4JNHT9HBFt6o170tITT8PVQ4jkk4FoCFGyu4U/B5hru7lArBZs7ZIlttAwBCjbLpCLdhtgTbEIU7dmzx9oXYeHWZfSSxjXYLJy0e5pGwSaXKwo2OX4UbOr4UbCpY8lIJODOBCjYXJM9CjbXcHeHWinY3CFLbKNlCFCwWSYVhgSbGL129OhRa1/EPa3z9/dHQECAJdqc3tQE0TAKNkukR1cjKNh0YcrwJAo2OX4UbOr4UbCpY8lIJODOBCjYXJM9CjbXcHeHWinY3CFLbKNlCFCwWSYVhgSbtVvvvq2jYHOf3FGwyeWKgk2OHwWbOn4UbOpYMhIJuDMBCjbXZI+CzTXc3aFWCjZ3yBLbaBkCFGyWSQUFm4VSQcFmoWTYaQoFm1yuKNjk+FGwqeNHwaaOJSORgDsToGBzTfYo2FzD3R1qpWBzhyyxjZYhQMFmmVRQsFkoFRRsFkoGBZupyaBgU4d3wroJmLh+IoY1GoaOxTrC6EL86lrkXpEo2NwrX2wtCZhFgILNLLKZx6Vgcw13d6iVgs0dssQ2WoYABZtlUkHBZqFUULBZKBkUbKYmg4JNHV4KNjmWFGxy/FiaBLIKAQo212SSgs013N2hVgo2d8gS22gZAhRslkkFBZuFUkHBZqFkULCZmgwKNnV4KdjkWFKwyfFjaRLIKgTcSbAdO3ocI58ciUP7D6XB/8zooXhqxFPppmTXL7vQq11v7bPMznN2PinYnE3cfeqjYHOfXLGlFiBAwWaBJGTShNSdjJSUFNz7/9Zuvfu2joLNfXLHNdjkckXBJscvdWkKNjmWFGxy/FiaBLIKAXcSbKmZJybewNRXpmL1h6szFWcUbObcqesmzIfo0zQa1gXFOtblMg0KMVOwKYTJUFmfAAWbtXNMweaa/FCwuYa7kVop2IxQ+68MBZscPwo2dfwo2NSxZCQScGcCZgq2jEacCV5T50zBI489YhidXsFmuAKTC7piBNv5wyfxx7qtaDa8B7y8vaSukIJNCl+mhSnYzGPLyFmQAAWbtZNKweaa/FCwuYa7kVop2IxQo2CTo5Z+aY5gk6NKwSbHj6VJIKsQcJZgW/bFUlSvUx2ppVuXx7tgzKtjEBDg7zBOCrZK9zGLiorS/i0yMjLNZ5dOnsOPi7/A1nmfot2rT6HRwA4O8763AAWbNMIMA1CwmceWkbMgAQo2ayeVgs01+aFgcw13I7VSsBmhRsEmR42CzQx+FGxmUGVMEnA/As4WbIJQ6mmbqUeyrV+zHmOGjE0DMaN10zITbBmNnEtdV+ryNvlnqzj2cixGDx6D7d9tTzPSTk/7bOeIugoXLXx3/TcRO7VQdMYItsunzmP7wrX46cMNuPj3aRSuUhojv3sf2XOHSN+oFGzSCCnYzEPIyJ5EgILN2tmmYHNNfijYXMPdSK0UbEaoUbDJUaNgM4MfBZsZVBmTBNyPgCsEW2qBZRNo7894H7OnvXtXQp09ffbuhgbpTSfVO4ItI1mWWvTdO5LOJskaNm2IaXOnIjRXKPS2z1a2dftW+GrtRm19uCLhRTRx6CzBVq5QCfyy4iv8uGQ9Lp04e/em7L9sEur2bK3kJqVgU4Ix3SAcwWYeW0bOggQo2KydVAo21+SHgs013I3USsFmhBoFmxw1CjYz+FGwmUGVMUnA/Qi4QrCllmNCOnXr2w0vPPOCtjto6tFk90qt1FNJVQg2W4w9O/dg+vzpKFGqOFLHtYm91CPi7LUv9Sg3mzy0/ZvZgm3jZ+vx19of8c/XvyP2THSam7FMZA08+9Vs+AY6Ph03vbuags287zoFm3lsGTkLEqBgs3ZSKdhckx8KNtdwN1IrBZsRahRsctQo2MzgR8FmBlXGJAH3I2AFwValRhWMGz4uQ3ipR5LZTlIh2EQsm/yyyTCbTMubP+/d0WvpTQ1N3djU7Utv9Ft6F6ZyimgeBKI4cqFpeDVcOXE+bXXZAKQA1dpHomj1sspu0ENRO3E4aid3EVVG9L9AFGwmQGXIrEuAgs3auaVgc01+KNhcw91IrRRsRqhRsMlRo2Azgx8FmxlUGZME3I+AKwTbvVNEbVMoy1Yse3ckmT2SqgSbrS2iPjEd9Idvf9Cmc6Ze+80mzfS0z9mCLS+C0BjFkA/Z7SEz5fNGw7qgWMe6CA8PR/HixU2pw9OCUrB5WsZ5vVIEKNik8JlemILNdMTpVkDB5hruRmqlYDNCjYJNjhoFmxn8KNjMoMqYJOB+BFwh2FJvciCmXIqjV7ve2n/TW28tPaqqBJuIbZuKOuHN8fhz7wGknjIqPs9oU4b02uVswSbacO8INpHTlJSUO837dwRb1XZqR7DZrj2kXGGkFMpBwabwq0/BphAmQ2V9AhRs1s4xBZtr8kPB5hruRmqlYDNCjYJNjhoFmxn8KNjMoMqYJOB+BJwt2FLLKtsosdSyTBBMvc6ZmLI59805eOmNl7TNBmyHSsF2766j9+5c6kj7XCHYbEzuXYMtm5cXUm7f1j6OaFwNj/5vDHwC/JTepLGxsRA/HMGmDisFmzqWjOQBBCjYrJ1kCjbX5IeCzTXcjdRKwWaEGgWbHDUKNjP4UbCZQZUxScD9CDhLsN1LJrVEs32W0VpnZq7BZqvbNortXsGXut162udKwRYVFaU1N6NdRBu81BPFW9Qw5SalYFOHlYJNHUtG8gACFGzWTjIFm2vyQ8HmGu5GaqVgM0KNgk2OGgWbGfwo2Mygypgk4H4EzBRs7kfDeS1WucmBrdU2wRYZGan90+VT57F94Vr89OEGXPz7NPKXC0ePlRMRGJpD+YWGhoZC/PCQJ0DBJs+QETyIAAWbtZNNweaa/FCwuYa7kVop2IxQo2CTo0bBZgY/CjYzqDImCbgfAQo21+TMGYLNdmWXTp7Dj4u/wNZ5n6Ldq0+h0cAOrrlo1qqLAAWbLkw8iQTuEKBgs/adQMHmmvxQsLmGu5FaKdiMUKNgk6NGwWYGPwo2M6gyJgm4HwEKNtfkzJmCzXaF5w+fxB/rtqLZ8B7w8vZyzYWzVrsEKNjsIuIJJPAfAQo2a98NFGyuyQ8Fm2u4G6mVgs0INQo2OWoUbGbwo2AzgypjkoD7EaBgc03OXCHYXHOlrNVRAhRsjhLj+R5NgILN2umnYHNNfijYXMPdSK0UbEaoUbDJUaNgM4MfBZsZVBmTBNyPAAWbvpwdPnAYX372FXZs24Gjh4/i+rXrCMoehFJlSqFe43p4uGNrlClfRl8wABRsulF53IkUbB6Xcl6wDAEKNhl65pelYDOfcXo1ULC5hruRWinYjFCjYJOjRsFmBj8KNjOoMiYJuB8Bqwo21ULLaGYuxVzGzMkz8OnKz+yGeLR7Rzw3bgRy58ll91wKNruIPPYECjaPTT0v3AgBCjYj1JxXhoLNeaxT10TB5hruRmq1CTYjZVkG2IlC2IkwlMEZBOMsCgHaDw/HCcyvCYif7juBpjvvcCRLxzl6L1iAuIgIVK1a9e4OcBPWTcDE9RMxrNEwdCzWEeHh4ShevLjDwddNmI/1E+ej0bAuKNaxruE4DlfMAiRAAroJWE2wmSW0dANJdeLOHTsxevAYnDtzTnfxgmEFMW3uVNSsVzPTMhRsupF63IkUbB6Xcl6wDAEKNhl65pelYDOfcXo1ULC5hruRWinYjFD7rwwFmxy/1KUp2NSwpGBTw5FRSMBdCVhJsJkptBzNz65fd2FApwG4ceOmo0Xh7++HhZ8sRPXa1TMsS8HmMFaPKUDB5jGp5oWqIEDBpoKieTEo2Mxjm1lkCjbXcJep9fjx4zhx4gRHpDgIUYzmEaN6Gg/vgqIdOKLHQXxpTlc1ykqmDVmh7J49exAbG8sRbFkhmbwGEjBAwCqCzWyh5Qia+Cvx6NSiM06dOOVIsTTnFilWBJ9s/hg5g3OmG4OCzTDaLF+Qgi3Lp5gXqJIABZtKmupjUbCpZ6onIgWbHkrWOscm2KzVKuu3Zu+Sr7F3ySaU6NQQQY1LoUCBAihYsKD1G27BFi7ZuwTip1OJTmgc1JgsJXPEKaKSAFmcBNyUgBUEmzOEliPpmfj8RKxe+rEjRdI9t0O3Dnjt7ckUbNIkPSsABZtn5ZtXK0mAgk0SoMnFKdhMBpxBeAo213CXqZWCzRg9CjZj3NIrRcGmjqWIRMGmliejkYC7ELCCYHOG0NKbj4P7DuKx5p30nm73vKVffIgadWrcdx5HsNlF57EnULB5bOp54UYIULAZoea8MhRszmOduiYKNtdwZ63OJ8ApouqYc4qoOpb3RlLFlpscmJcjRiYBVQRcLdicJbT08nrtxdexYtEKvafbPa9l25Z4871p8PbxTnMuBZtddB57AgWbx6aeF26EAAWbEWrOK0PB5jzWFGyuYc1aXUuAgk0df1USSF2Lsk4kVWwp2LLOPcEryboEXC3YnCW09GawSeVIxETH6D3d7nnBocH46MuVCC8ZTsFmlxZPEAQo2HgfkIADBCjYHIDlglMp2FwAHQBHsLmGO2t1PgEKNnXMVUkgdS3KOpFUsaVgyzr3BK8k6xJwtWBzltDSk0HVo+lsdb4641W0bt8KQdmD7jaDI9j0ZMQzz6Fg88y886oNEqBgMwjOScUo2JwE+p5qKNhcw521Op8ABZs65qokkLoWZZ1IqthSsGWde4JXknUJuFKwOVNo6cnguk/WY+zQsXpOdeicJ4c/iY5dO6BYiWIUbA6R88yTKdg8M++8aoMEKNgMgnNSMXuCLf5wFK4e/t5JrfGcauIPRUGwDWw0DNHFOiI8PBzFixc3DODwAw8g/vvv4b1gAeIiItIs3p06aGYvf+K7yoMEVBOIjzqM+KhD8K0XjmvlghEaGqr9uPIYP368K6s3XLcqCWS4AVm4oCq2FGxZ+CbhpWUZAq4UbM4UWnoStvDdhZgxeaaeUx06p8vjXdC+SztUq1WNgs0hcp55MgWbZ+adV22QAAWbQXBOKmZPsNlGWjmpOR5XjdUE24QJEzwuB7xgcwnURCHURBh24gx24qy5lemILu5xCjYdoDzsFAo2D0s4L9ejCbhSsDlTaOlJ8ty35mLOW3P1nOrQOR26dkCHbh1QsUqFu9NEOUXUIYQedTIFm0elmxcrS4CCTZagueXtCTYxykqMtuJhDoFrIeVwJqWQZUawUbCZk2dPjkrBpi77qiSQuhZlnUiq2HIEW9a5J3glWZeAKwWbM4WWngyaKfwe7vgwSkaUQJ58ebSmULDpyYhnnkPB5pl551UbJEDBZhCck4rZE2y2ZsTGxiIuLs5JrfKcagRX8WOVKaIUbJ5z7znrSq0m2IYPH45hw4Zply8zLdtZ/FLXo0oCuaLtVq9TFVsKNqtnmu0jAcCVgs2ZQktPrs2cstogsgGKFCuCQoULUrDpSYYHn0PB5sHJ56U7ToCCzXFmziyhV7AdP34cJ06ccGbTPKouCjaPSrdHXazVBFvfvn0hfmS/c65IoioJ5Iq2W71OVWwp2KyeabaPBNIXbPvO7k1XvN3La+uWbdpIrNRHk2aN8d7y93ShdabQ0tMgMzddEBscFC4ShrCiYdKCLSUlBZUKVb7vkqKi7syyiYyM1HO5PMeiBCjYLJoYNsuaBCjYrJkXW6v0CjbbSCtrX437tk524XdVmxxwBJv73kNWbTkFm7rMqJJA6lqUdSKpYkvBlnXuCV5J1iUQFhaGs2fTrgm6auNHqFi1ol3JJivYnCm09GawSeVIxETH6D3d7nnBocGYtXiWdp6KEWxCru3fsx9dW3VLU3eePHmwZs0aCja7GbH+CRRs1s8RW2ghAhRsFkpGOk3RK9isfRVsnZmCjdKN95cMAVfuIprevcsRbDLZzLplKdiybm55ZSRwL4EmTZpg27ZtBOPmBKpUqYJZs+6IPI5gc+9kUrC5d/7YeicToGBzMnAHq6NgcxCYRU83W7C5666LFk2XRzVr/cT5EKN6Gg/vgqId6jptaua9v3ts0CnYPOr2032xFGy6UfFEEnB7AlOnTsXYsWPd/jrc5gJqpmrpTmOt9ocPiiIY2ZANf+HOaLtBgwahe/fuFGzGkFqqFAWbpdLBxlidAAWbtTNEwWbt/OhtHQWbXlI8z9kEKNjUEVclgdS1KOtEUsWWU0Szzj3BK8naBCpXrox9+/Zl7Yu0ys0PGFcAACAASURBVNUJwSZ+hFwzLNi80QfVcAPJ+AC7UaJECSxevFi7Qj8/P9SvX98qV8t2GCBAwWYAGot4LgEKNmvnnoLN2vnR2zoKNr2keJ6zCVCwqSOuSgKpa1HWiaSKLQVb1rkneCVZm4CQax07dsSRI0ey5IV+2wdIAdDxI+DKDRdfogLB5gdv9EU13EQyvi8Rh1deeUWTbOIICQlBtWrVXHyRrF6GAAWbDD2W9TgCFGzWTjkFm7Xzo7d1FGx6SfE8ZxOgYFNHXJUEUteirBNJFVsKtqxzT/BKsj6Bf/75B6+99hp++uknnD59GjEx+hf6fwKAF4CVAK5YENV3fYGcfkDTJUD8TRc3UIFgK5A7H9pfKgb4eqH16he1C8qVK5f235IlS6Jo0aIuvkhWL0OAgk2GHst6HAEKNmunPD3BJn4PzrN2s9m6DAh4L1iAuIgIVK1aFWJn0nuPzF7+MlqzSiwUzzXYeMsZJUDBZpTc/eVUSSB1Lco6kVSxpWDLOvcEr8QzCPz222+4du2awxebvX17ZIuLw7W1a5ESEuJweVFg586dGDNmDJKSkhwu7+Pjg6FDh94dxSUClClTBoGBgVqs7B+3QbZb13Ct8wak+GbXHX/Lli149913cfnyZd1lhOjq3bs3SpUqdbeM2OGzSJEi2v8v2btE++lUohMaBzVGgQIFULBgQd3xxYlJiTexutUL8AnwQ9mp3eDt7Y1KlSohe/bsqFWrlkOxeLL1CFCwWS8nbJGFCVCwWTg5QJrtyMU22EK4UbBZO2eZtY6CzX1zl1VbTsGmLrOqJJC6FmWdSKrYUrBlnXuCV+IZBIRcO3DggMOSLXvHjsh2+TKuffYZUv4dSWWEmBlC645gexjZbl3Hr5XeQrJXAMqXL69JKXtHcnIyfv/9d6xZswY7duywdzrq1auHtm3bIkeOHHfPFWuiCdlnq0+FYEu+cQurWo6Ft78vyk3rDi8vL61ucV1CsvFwbwIUbO6dP7beyQQo2JwM3MHqMhvBFlStGsp89x280xkJ5WA1PN1JBPbs2YPY2FiOYHMSb1ZjnwAFm31Ges9QJYH01udJ56liS8HmSXcNrzUrERDTRcUU0YSEBNy8aX9OZfZHH0W2S5dwfN48JIWEIF++fLoE1r3MzBBammBb3RrZkhLwS8W3cAu+2mgvPYJNlBXS8ejRo9q0WSHbDh8+jHPnzuHGjRvw9/fXRp8JgVajRg2EhYWluSTxXiFGsqWWXkoE280krHpoDLz9fFBz7hPa9NBHH300K92CHn0tFGwenX5evKMEKNgcJebc8+1NEU14+20kc+FQ5yZFQW2cIqoAIkMoIUDBpgSjFkSVBFLXoqwTSRVbCrasc0/wSkggMwJ/FC6MW2fO4Obnn+NmaCgaNGgAX19fQ9Di4uLwxx9/aBsuiBFtQmodP35ck31iymfx4sU1mdWsWTNtvbHUhxjJVaVKFW2h/9THrmey4/bN60jssRlJ8EHDhg0hppXqPUSbxMg+IdVsx+3bt7WRYxkdQr6JEWX3tmXi+ona76/hjYejQ9EOCA8P167JkSP55i0M9q8Pb18fdP1mqiYLGzVq5EgInmthAhRsFk4Om2Y9AhRs1stJ6halJ9jKABgFaL+MY/r1w+2ICGtfBFt3HwEKNt4UViFAwaYuE6okkLoWZZ1IqthSsGWde4JXQgKZEdhbrBhu/vMPbn72GW7myoX69etDTI00eqgUWqINu4YG4fatBCT02Ixk+GgySu8INts13Lp1C3///bc2es3eIUa1CfmXnmRUIdhuJyXjad+68PLxRrfN0zTR17hxY3vN4uduQoCCzU0SxWZagwAFmzXykFErMttFVCxwKqYcinUVhLBx5C9f1r5qz20dNznw3Ny76sop2NSRVyWB1LXo/+ydB1RURxfH/wJSLWAXC3axgw2DPfZYUBN7r9iNJfYWu7Fgj11jib3HGDtGMWrsJXZFY4kdxYYR+M4dvyW0hYWdt/v27Z1zOCbse3dm/nd22f3tLdqxJEtbBmzaORO8E1YgQcCWKxc+3r2Lf7dsQVi6dEYDNppLFtAiW2d6OiLyUxjetzyAcHyO9koqYNPtn1JGnzx5IhofvHv3DpTWSracnZ1FqmamTJkSrIMmA7BFRkSgm21ZpLCxQYuDUxmwaezpyYBNYw7l7SirAAM2ZfU11rohgI3m0BcRZez8fL9pFWDAZlq9eTaAAZu8UyALAslbkXYsydKWAZt2zgTvhBVISIFLefIg7M4dfNq8GR/SpxcF9ylFUsYwFmh9BmwOiPz0Ee9aHkCEkYDN2D3JAGy0Bv8Un7uFtgycLpqyVapUydil8f0qUYABm0ocwcuwDAUYsKnbTwkBttDQUFHklAYVLI3eIUjdu+LV6VOAARufDVMrwIBNnuKyIJC8FWnHkixtGbBp50zwTliBBAFbvnwIu3ULnzZtwocMGaQCNhnKn+mREpHhn/Cu5UFE4HM6ZUL102TMqc+GLMDWzbYMIiMi0fLQNBHJxoBNSa+Z1jYDNtPqzbNZuAIM2NTtwIQAW2RkpLoXz6tLsgIM2AyTjDqJtWrVCnv27IlxQ7p06USR4Z49e4o3dtGfP/FZvnbtGpo1ayYeWr9+PQoWLIhx48Zh1KhRGDt2LEaOHIk1a9agdevW8Pf3R0BAgEi/0M199OhRUQvRkgcDNnnekwWB5K1IO5ZkacuATTtngnfCCiQI2AoUQNiNGwjfuBHvM2aEj48PHB0dVSPame52iIwIx7tWhxARmUITgK27nQ8iwsNFiigBtsqVK6tGb16IcQowYDNOP77byhRgwKZuhzNgU7d/ZK+OAZthiuoDbLq7U6dOjQULFqBFixYJQjYGbJwiatiJM+wqWRDIsNms6ypZ2jJgs65zw7u1XgUue3riw7VrCF+/Hu8zZ1YdYDvdzRaIjMDblocQCW0Ath725RD+76fPTQ7sbBmwaejpx4BNQ87krSivAAM25TU2ZgYGbMaoZ3n3MmAzzGfRAVv0KLLXr19j0aJFIvqMumXpotIMs/r5qsQi2JycnJJiTvXXcgSbPBfJgkDyVqQdS7K0ZcCmnTPBO2EFElLgcuHC+HDlCsLXrcP7LFlQtmxZqOnv92n/FGL5b1sFghJSDIm6V8rjslJEezr64lPYRzTfNwU2Ke0YsCnlMDPYZcBmBtF5SstVgAGbun3HgE3d/pG9OgZshimqD7DR3WFhYRg0aBBmz54totgotVOX5tm8eXNQq/qff/5Z/L5p06Yi/ZOGMSmiOvudO3dG/fr1xdwHDhxAo0aNRLqpl5dX1Mb+/PNPAQAPHz4MWk+bNm3Qu3fvGGswTAU5VzFgk6MjWZEFgeStSDuWZGnLgE07Z4J3wgokpMBfxYrh/aVLiFi7Fu+yZlUZYIvEaX8bIEUKvG1JgC1SE4Ctl3N5/Ps+LAqwmRMa8rNDrgIM2OTqydY0rgADNnU7mAGbuv0je3UM2AxTNCHARhZ0wKtfv36YPHkyNm7cGAXSdDPMmDEDX331lZQabLr54lt99erVsXLlSmTNmhUXLlwQUO3KlStRl3p7e+Off/5BpkyZkhVxZ5hi+q9iwGasgv/dLwsCyVuRdizJ0pYBm3bOBO+EFUgQsJUogfcXLiDi55/xzt0dZcqUgbOzszpEi4wApYimsLFFaPMDYk3mhFGyIth6u1TAx3cf0GzPZNg6pDTrntThaO2sggGbdnzJOzGBAgzYTCCyEVMwYDNCPAu8lQGbYU5LDLAFBQWhQoUKUY0JtmzZIgCbh4cHfvrpJ9FN7OPHj3j48KFUwEb2582bh9q1a4sItY4dO4p5du7cKaLY6PWWUlDbt2+PH374QbzZnzp1qvh9iRIlGLABQhv6IS1z5cpl2IFQyVWyIJBKtqOqZcjSlgGbqtzKi2EFFFPgirc33p07h4jVq/Eue3ZVAbbIiE840z0lUtjYIbT5fqGBORsCyAJsfVJXQtibd2i+ZzJsHFKatXGDYgfLSg0zYLNSx/O2k6cAA7bk6WaquxiwmUppdczDgM0wPyQXsFE6JgEwaoJAQ1aTg+gporNmzRLgLPYaixcvLrqbrlq1Cnv37kWNGjX0rsEwFeRcxRFscnQkK7IgkLwVaceSLG0ZsGnnTPBOWIGEFLhSqhTenTmDyFWr8DZHDpQuXRouLi6qEC0y/F+c6WGPFLYpEdpsn2YAW9+0lfHh9Vs02z0Jtk72DNhUcdrkLIIBmxwd2YqVKMCATd2OZsCmbv/IXh0DNsMUTQyw6YBXjx49MH36dGzevFlEsFHdtYCAgKhCx7IBW3T7sdfo6emJVq1aYc+ePYjemEF3HaWJJqcpg2GK6b+KAZuxCv53vywIJG9F2rEkS1sGbNo5E7wTViBBwFamDN6dOoXIn37CWw8PdQG2Tx9xpqcDUtg5ILTpHtHtnFJEzTVkRbD1c6uKdyGhUYCNMglsbW3NtS2eV6ICDNgkismmtK8AAzZ1+5gBm7r9I3t1DNgMUzQhwPbp0ycMHz5cpGDGbnJgTsBWtGhRUBOETZs2cQQbINJix4wZE8fhnCJq2HPA2q5iwGZtHuf9sgLGKXDVxwdvT54EfvoJbzw8UKpUKaRKlco4o5Lujvj3A872coJNSke8bvKbZgBb//Rf4u2L12j260TYOjuIUh0M2CQdGjObYcBmZgfw9JalAAM2dfuLAZu6/SN7dQzYDFNUH2B7//69iFYbMWIEXF1doyLCdBFt5gRsVPeNa7D9518GbIaddb7qswIM2PgksAKsQFIUuOrri7d//AEsX443uXOrC7B9fI+zvZ1hY++M19/8qhnANiBDdbx5HoKmv0yAXSpHBmxJObAqv5YBm8odxMtTlwIM2NTlj9irYcCmbv/IXh0DNsMUjQ7Y4ruDaqxR9FqLFi3EG1c1ALby5cvH20WUChtTswWq28YpotzkwLBngPVdxYDN+nzOO2YFjFHgWoUKeBMUhBTLliE0Tx6ULFkyqv6qMXZl3Bvx8S3O9k4FGwcXvP56F2xsbES9MnMNWSmiAzPVQOjTl1GAjd732NnZmWtbPK9EBRiwSRSTTWlfAQZs6vYxAzZ1+0f26hiwGaaoPsCWLl06+Pn5iVprZcuWFXCNhloAW2RkJP744w8MGTIEly9fRu/evVG/fn106tRJrJMBGwM2w54B1ncVAzbr8znvmBUwRoFrlSrhzZEjSLFkCULz5VMXYAt7g7N9UsPGIRVef/2LZgDbd1lq4vXjF2i6Yzzs0jiBAZsxJ1hd9zJgU5c/eDUqV4ABm7odxIBN3f6RvToGbLIVVZe9cePGYdSoUahbt66IsHN3d8f+/ftBdcfo23XqMOrm5mbSRXOTA3lyy4JA8lakHUuytD22Yid+6vA9in1dBcV614eHhwdy5cqlHaF4J6wAKyAUuF6lCkIPH4bN4sV4nT8/vL29kSZNGlWoE/4hFOf6poGtYxq8arxDM4BtkHttvHr0LAqw+fr6ImXKlKrQnBdhnAIM2IzTj++2MgUYsKnb4QzY1O0f2atjwCZbUXXZO3DgABo1aoTQ0NA4C6OmDP379zd5QWAGbPLOiCwIJG9F2rEkS9vrgacxvao/cvoURoUpnRiwaeeI8E5YgRgKXP/yS4QeOoQUCxcitGBBdQG2969w7ltX2DqlxatG28XffWoIYK4hK0V0cPY6CHnwFE22j0PKtM5gwGYuj8qflwGbfE3ZooYVYMCmbucyYFO3f2SvjgGbbEXVZS8iIgIHDx7E9OnTERQUJECbj4+PiGBr164dnJycTL5gBmzyJJcFgeStSDuWZGnLgE07Z4J3wgokpMD16tUReuAAbBYswGtPT3h5eSFt2rSqEC38XQjO9XODrbMrXjXcphnANiRHXby8/xhNto1DSldnfPHFF7C3t1eF5rwI4xRgwGacfny3lSnAgE3dDmfApm7/yF4dAzbZirK9xBRgwJaYQoY/LgsCGT6j9VwpS1sdYMv1RVH4TuqAzJkzw9PT03qE5J2yAlaiwI2aNfF63z7Y/vgjXhUqhBIlSoju4moYn96+wPn+6WHrkg6v/LZoBrAN9aiHF/f+QZOtY5HSzYUBmxoOm6Q1MGCTJCSbsQ4FGLCp288M2NTtH9mrY8AmW1G2l5gCDNgSU8jwx2VBIMNntJ4rZWmrA2x5yhdHuQntxAdu+uDNgxVgBbSlwI06dfD6t99gO38+XhUurDLA9hzn+2eAnUt6hPhtFp02qSGAuYasFNFhuRvgefBDNNkyFinTuaBcuXJwcHAw17Z4XokKMGCTKCab0r4CDNjU7WMGbOr2j+zVMWCTrSjbS0wBBmyJKWT447IgkOEzWs+VsrRlwGY9Z4Z3at0K3KxbF69+/RV28+YhpEgRFC9e3ORNhPR54NObZzg/ICPsUmVASINNmgFsw/P64dntB/hm8xjYp0/NgE1DT0EGbBpyJm9FeQUYsCmvsTEzMGAzRj3Lu5cBm+X5zNJXzIBNngdlQSB5K9KOJVnaMmDTzpngnbACCSlws359vPrlF9jNmYOQYsXUBdhCn+D8wMywS50JIfU3aAawjcjXEE9v3cc3G0fDPmMaBmwaeooyYNOQM3kryivAgE15jY2ZgQGbMepZ3r0M2OL32Zo1a9C6dWvxIKVzrV+/HgULFhT/Hx4ejpEjR2LSpEni/2vVqgW6Pn369FIOgG5uf39/BAQE6G1EYOh1UhYl0QgDNnliyoJA8lakHUuytGXApp0zwTthBRJS4JafH0J27IDd7NkIKV4cxYoVQ7p06VQh2r+vH+PCd1lglyYzQuqtR8qUKUXHTXMNWSmiIws0xpMb96IAGzVxcnR0NNe2eF6JCjBgkygmm9K+AgzY1O1jBmzq9o/s1TFgSxyw0RXbt29HgwYNxMXPnj1DmzZt8NtvvzFgS8aBZMCWDNH03CILAslbkXYsydKWAZt2zgTvhBVIELA1aoSQbdtgN3MmQry81AXYXj3ChUHuSJk2K17WXasZwDbK82s8vnYXX68fBYfMaUWXdAZs2nieMmDThh95FyZSgAGbiYRO5jQM2JIpnIXexoDNMMA2dOhQjBs3TnTeOn36NOrXr49Hjx6ZFbBZ6JEDAzZ5npMFgeStSDuWZGnLgE07Z4J3wgokCNi+/hohW7YgZUAAXnp7o2jRotIi241V/t+Qh7gwOBtSpnXHy7o/awawjSncBI+u3IkCbGXLltUb9W+shny/aRVgwGZavXk2C1eAAZu6HciATd3+kb06BmwJA7bq1avj5cuXyJIlC1atWiUKFutSM7t164YFCxbESBF98eIFZsyYgdWrV+Pu3bvw9vZG+/bt0aVLl6g3fWFhYdiyZQtmzZqFEydOiG9cv/32W3zzzTeiLkr01M+2bdti2rRp2L9/P2rXro1hw4bBy8tLLDp2iui9e/fQrFkz8djkyZPFHJs3b0a2bNnEfTr79HhwcDAmTpwoHk+dOrVIh+3bty8yZswo+4jFsceATZ7EsiCQvBUlzRK9H1DrCAwNBP2US1kOnm89RfdP+knqCAt+jucrjsEupxvefZldRFfQ6wkP61Jg9OjR1rVhK9zt7SZN8HLTJqScPh0vS5VSFWD7+PI+Lg7JgZSu2fDyqzWwt7fHF198YTYvyUoR/b5oUzy8fBuN146EY1ZXMGAzm0ulT8yATbqkbFDLCjBgU7d3GbCp2z+yV8eALWHA1rFjRwHG9u7di02bNsHT0xNDhgzBwYMH0aNHD1CdNF0NNmdnZwwaNAhz586NY5SAW6tWrUT9NgJwdF30QZBr0aJFaN68eRQ4K1KkCD5+/IgbN25EXUppqosXL0amTJn0Arbz58/HmZ/sb926FdWqVRP2KMWV4F700ahRIyxcuFBxyMaATd6zWAuAbcyYMfIEkWmpFAD6Of3/n2Tadkdq1EMBPEIoduJ6Mq3wbZasAJ1xBmyW7EHD1n67eXO8XL8eKadNw8vSpUF/wzNkyGDYzQpf9fHl37g4JCdSuuXAyzqrNAPYxhZrjgeXbuLrtSPhkNUVZcqUAb0X42H5CjBgs3wf8g5MqAADNhOKnYypGLAlQzQLvoUBW8KAjQBayZIlBUgjSFa1alUByuhNM0Wm1atXLwqwPXjwQESJlStXDrNnzxZgbsSIESICbezYsaIxwrVr10SUWUhICJYtW4YqVaoIWEeRatRMgaLk9uzZIyLKPDw8sGTJEjHn2bNnxTV0386dO1GqVKkEARt9mPvuu+/E9T179hQ15AjsUaTchAkTxFqWL18u5vn3338xdepU8QFQBwKVPNIM2OSpy4BNnpZxLDFgU1Bc6zLNgM06/H2nZUu8WLsWKX/4AS/LllUXYHtxDxeHeiBlupx4WXslHBwcxHsVcw1ZEWzjSrTA/Qs30HjNCDhmc2PAZi6HKjAvAzYFRGWT2lWAAZu6fcuATd3+kb06BmyJAzYCaQS3CKbRT8OGDUUEGoGvChUqxEgRjYyMxOPHj3Hy5EnRBOHXX38VqaI6wLZv3z7UrFkTnTt3Fimi8X3Tqkv9jH7N8+fPBdgj+Hb06FGUL19eL2CLiIjAhg0bRLQdDaodN2rUKLGGPn36iLkpGi++Eb3WnOyzprPHgE2esgzY5GnJgE1BLa3cNH2xQSn4NHLlymXlamh3+3dat8aLNWtgP2UKXvj4oHDhwopHhBuq5sfnwbg4LDfs03ngRe2fNAPYxnu3xN/nrqPxmuFwzJYOpUuXhouLi6Gy8HUqVoABm4qdw0tTnwIM2NTnk+grYsCmbv/IXh0DtsQBG0WhUb21t2/fipoqlAJKKaMEx6IDNgJblD5KkWmxhw6wxa6bRlFusUd81yQFsJG99evXo2DBgnEAG6W16kBdfDunSL2AgABFiwQzYJP3LGbAJk9LBmwKamnlpulLGvqhqGQGbNo9DMFt2+L5qlWwnzQJL774QlWALezZHVwangf26XPjRa3lmgFsE0q1xr0zV9Fo1TA45UjPgE1DTy8GbBpyJm9FeQUYsCmvsTEzMGAzRj3Lu5cBW+KAjdInJ02aJH5oUHrmunXrRKRadMC2bds2ER1GEWoU4UbNCObMmQN6zUtOBFt02CULsEWPYNNFwpn61DJgk6c4AzZ5WjJgU1BLKzfNgM06DkBw+/Z4/tNPsJ84ES98fVGoUCFRL1UNI+zpLVwakQ/2GfLgRc1lotkKNVgy15CVIjqxTBvcPXUFjVYOhVPODAzYzOVQBeZlwKaAqGxSuwowYFO3bxmwqds/slfHgC1xwEYRXZTa6efnJy6mBgHz5s3DhQsXYgC2+fPni1TMgQMHYvz48QLAEdCi+mfx1WDT1Ve7dOkS2rVrJxoabNy4EefOnRO10ZQAbNRNlF6DKW20e/fumDJlithT//79Rb036irauHFj2ccshj0GbPLk1SpgU0PjA+4iKu+cWpOl+M4uAzbrOAHBHTvi+fLlsB8/Hi8qVFAXYHtyE5dG5od9xrx4UWOpZgDbpLLtEPznZTT6aSicPDKIL0BTpUplHQdO47tkwKZxB/P25CrAgE2unrKtMWCTrai67TFgMwywUedNamBA/1KzgH79+iEoKCgGYDt+/DhatGiB0NDQKKNZs2bFo0ePRAMB+qE00vi6iNINBOeo+QCldyoF2Mj+lStX0KFDhzhdRJs0aSK6iLq5uSl6aBmwyZNXy4DN3F0XZWl7PfA0plf1R57yxVFuQju4urqKhiY8tKdA7Pe3uh0yYNOer+Pb0d3OnfFs6VI4jBuH5xUrijqomTNnVsXmw57cwKWRBWCfMR9e1FiiGcA2uVx73DlxCQ1XDIFzrowM2FRx2uQsggGbHB3ZipUowIBN3Y5mwKZu/8heHQM2wwAbRZfpmgMcPnwYlSpVigPY0qZNi6VLl0alkhKEo0YIHTt2RM6cOcVjBK/CwsKwZcsW0eTgxIkT8Pb2FvV5unTpImqfKVmDjQAbjYsXL4paaxRdR4OAG0XeZcmSReoRC1q2A0Xr+CJt1gxRdvUBtlePnuHS7mMo37GB1DXojGnxw68sCKSI4AYY1ecTNXRdlKUtAzYDDoJGLtHia4xGXCN9Gw9HjEDqatWQumrVKNt3/f3xbNEiOHz/PZ5XriwAm+ubNwjZuhX2uXLB7ZtvpK/DUIMfHl/D5VGesM9UAC+qLxLvNcqWLWvo7dKvk5UiOsW3I27/cQENlw+Bc+6Mout76tSppa+XDZpeAQZsptecZ7RgBRiwqdt5DNjU7R/Zq2PAJltRthddgWuHTmF932mo2KURvmhXD45pXBAbsGVNnwkPDl3AkcVb0WzWQBSsWloREbX44VcWBFJEcAOMMmAzQCS+xGIU0OJrjMWIb+KFvj9/HsGdO8M+Rw6ka9YMaevVw/2BA/F0wQI4jBmDF2XKwP3MGbxfvBg2qVKh4KFDsDNjPbYP/1zF5dGF4JC5IJ5XW6gZwPZDhU64FXQefssGwyVPJgZsJn4eKDkdAzYl1WXbmlOAAZu6XcqATd3+kb06BmyyFWV70RWIjIjAwm8G4+zWQ8hZ0hM+revgxb1/cGDmWpTpWBfhTrZ4GHgJ/1y+De9GVeG/aQpS2NgoIqIWP/wyYFPkqAijsrTlCDblfKQ2y1p8jVGbxmpaz53WrfFizRqxpFTly8MmTRq83r0bKevVw4dbt2B75Yp4LOfcucjYs6dZl/7h0V+4PKYIHLJ44vmXCzQD2KZW7IybR8/Bb+kguOTNLDIC0qRJY1ateXI5CjBgk6MjW7ESBRiwqdvRDNjU7R/Zq2PAJltRthdbgasH/sSsWr0QER4uHnJyTYX3IW/gkMYFYa/fit/Z2Nqi75658KxWRjEBtfjhVxYEUkz0RAxzBJu5lOd5lVBAi68xSuikFZsUxXatalWEv3ypd0vO3t7Iv38/7NKlM8m2Q0JCQD80cuXKFTXn+4eX8df3ReGQpTCefzkfzs7OKFNGub+3iW1WVorosxfEDgAAIABJREFUtMpdceP3M/Bb8h1c8mVhwJaY8Bb0OAM2C3IWL9X8CjBgM78PEloBAzZ1+0f26hiwyVaU7cWnAEWxndl8QK84Jb+uJqLXlBxa/PDLgE25EyNLW45gU85HarOsxdcYtWmstvXc69ULT+fN07usnPPnI2P37iZb9t27dxEcHAwPD4+YgO3BJfw1thgcshbB86rzNAPYqIEMvcb6Lf4OLvmzwMvLC1QPl4flK8CAzfJ9yDswoQIM2EwodjKmYsCWDNEs+BYGbBbsPAta+uU9f2BuvW8RER4BREb+t/IUgI2NLXrtmokitb5QdEda/PArCwIpKnwCxjmCzVzK87xKKKDF1xgldNKSzQ/Xr+NaxYr49ORJzG2lSAG7ggVR9I8/YOvqarIt6wVs9y/gr3El4OBeFM+rzNUMYAuo1h1XD/6JBosGIlWBrAzYTHbSlJ+IAZvyGvMMGlKAAZu6ncmATd3+kb06BmyyFWV78SkQ/ikc8/3649KvQXEezlu1JAbs/RG2draKiqfFD78M2JQ7MrK05Qg25XykNstafI1Rm8ZqXM/fffrgyZw5cZaW5vvvkX/UKJMuWT9gO4+/xnnBwb0YnleZAxcXF5QurUxDIUM2LCtFdGaNHriy/yTqLxiA1J7uDNgMEd9CrmHAZiGO4mWqQwEGbOrwg75VMGBTt39kr44Bm2xF2Z4+BW4cOYuZ1Xsg/N9PiKQothQpBFRrsWY0Kjapo7hwWvzwKwsCKS6+ngk4gs1cyvO8SiigxdcYJXTSms23J07gRs2aCA8NjYrQTpkvH7L98gvSFyxo0u3qA2zv/j6LK+NLwjFbCTyrPEszgG1WzV74a99x1P+xP1IXyoYSJUrA1YQRgyZ1rpVNxoDNyhzO2zVOAQZsxumn9N0M2JRWWF32GbCpyx9aX82SFsPw57q9Udss07wmOq+daJJta/HDLwM25Y6OLG05gk05H6nNshZfY9SmsVrXc79/fzwOCIhaXvYZM5C5Xz+TL1cvYLt3BlcmlIJjdi88qzRTM4Btdu3eoBIU9eb3Q5rC2RmwmfzEKTchAzbltGXLGlSAAZu6ncqATd3+kb06BmyyFWV7CSlw4ZcjmO83AJEREUhhY4Me26ejeL2KJhFNix9+ZUEgkzggnkk4gs1cyvO8SiigxdcYJXTSos2Pd+/iWoUK+Hj/PpxLlkSBwEDYpk5t8q3qBWx3T+HKxDJwzOGNZxUDkCpVKpQqVcrk69NNKCtFdM5XfXBp9zHUm9cPaYpkR/HixeHm5ma2ffHE8hRgwCZPS7ZkBQowYFO3kxmwqds/slfHgE22omwvIQUiwsMxv0F/XPw1CMW+Ko8eO2bAxlbZ2mtRb+i//x5jxoyJs7z27duDfmJ3XbMETzJgU85LsrTlCDblfKQ2ywzY1OYR067nwfDh+GfiRGSbOBFZhg417eT/n00fYHsb/CeuTioLxxyl8KzidM0ANmqedHHXUdSb+y3SFM3BgM0sp06ZSRmwKaMrW9WoAgzY1O1YBmzq9o/s1ZkLsD1//hyLFy/Grl1rcOHCTbx+/UH21lRjL00aRxQvng9167ZCly5dkD59etWszRwLuXXsAlZ1GYc2i0cir29xky1Bix9+ZUEgkzkh1kQcwfafIPv27UPNmjVRt25drFq1KioK4/jx4+L3oaGhWL16NVq1aiVuCg8Px8iRIzFp0iQsWLAA/v7+ibpx3LhxGDVqFMaOHSvu1TdiX7dmzRq0bt1azBEQEAAnJ6dE57LGC7T4GmONfkzunt8cO4b7AwYgz7p1sPfwSK4Zo+7TC9junMTVyT5wzFkazypM0wxgm9egHy7sPIJ6c/oiTbGcKFasGNKlS2eUhnyzOhRgwKYOP/AqLEQBBmzqdhQDNnX7R/bqzAHY5s2bh8GD+6NVKzs0afIO1MhKyzVpQ0KAU6eAjRudsWbNJ0yZMgM9e/aU7UqLsrd9xHz4je9h0jVr8cMvAzbljpAsbQ2NYLt27RqaNWuGiIgIbNiwAZ6enmJzCxcuRLdu3cR/9+vXD5MnT4a9vT1evXqFzp07Y8+ePdi9ezfKly+fqBgM2BKVyKgLtPgaY5QgKr059PBhBLdrh/y7d8OxUCGpqwwNDIR9jhx49csv+GfqVGQbNw7p27cXTX1MMfQDtuO4OvkLOHqUwbPyU5E6dWqULFnSFEuKdw5ZKaJUcuL8jsOoO6sP0pbwYMBmNo/Kn5gBm3xN2aKGFWDApm7nMmBTt39kr87UgG3w4AEIDFyGBQtC4O0tezfqt3f2LNCtmyuqVOmIKVOmJ3vBW7Zswdq1CxAUdBL//PMK1JRTq4M+l2TJkhbly5dFixbd0Lhx42RtVYsffmVBoGQJKuEmjmD7T0QdMNu0aRP27t2LGjVq4P379wKqEWSjUb16dfz888/ImDEjrl69iqZNm4oPyvQ7SnFObCQXsCVmlx//rIAWX2Ms3bcR79/j2cKFePrjjwi7cwepKlSAc6lSeLlxo1TAFnrgAO60bo2IsDCkb90a9rlyIW2dOnAkUG4iuEa+0gvYbv+Bq1N84eRRFk/L/6AZwPZjo4E4ty0QX83sDVevXAzYLP0JG239DNg05EzeivIKMGBTXmNjZmDAZox6lnevKQEbRa6tXDkC+/eHwAy1f1XjnNBQ+qDsirZtxyc5ku3+/fvw92+Gly//QteuIahWDcie3aTv302uI8HD+/eBAweARYtc4eZWGAsXrkd22ngShhY//DJgS8IBSOKlsrQ1NIItesrnjBkzBFijD8stW7ZEmjRpRMpoYGAgdu7cKYqT61JK27RpA3ptpaLlZ8+eFRFuv/32G9zd3dG9e3cR5ebi4iJ2Hx9go9TTH3/8EfPnzxfX0LwPHz7EDz/8EJVKGjtF9N27dyJVlaLnNm/ejDNnzoj0Vd39Xbt2jUojffv2rVgf2ad9UHrqhQsXMHr06ERTVZPoMrNfrsXXGLOLasQCIt68wb2ePUVTnRyzZsHOzQ1vjx9HcPv2AoTJjGB7OHIknLy8ELp/PzIPGgSH3LmNWHnyb9UH2N7cCsK1HyrAKVc5PPWdrBnAtuDrQTi75SC+CugNV+9cKFq0qNWX4Uj+6VHXnQzY1OUPXo3KFWDApm4HMWBTt39kr85UgI1qrnl4uOPIkY9WGbkW228UyVaxoj3u3n1o8JtBgmvVq/ugTZuHGD5c9kmwHHsTJgCrVrlj//4TSYJsWvzwKwsCmcv7HMEWU/n169ejefPm6NGjB6ZPn44jR46I+mtDhw5FwYIFRTMOXb01qoXWv39/TJw4UTweFBQkoBd9wI4+evXqJWAZ1U2LDdjCwsIwfPhwMVd8Q1erLSHAFt99S5YsQadOnfDp0ycB0miNukGRdq6urjh//jwDNnM98axk3te//YabDRog8t9/4+yYaqTJBGwRb9/i1a+/ipRTpyJFzPatl17AdvMork2tCKfcX+DpF5ME7PY2YxqBrBTRhU0G48ymA6gzoyfcSuZhwKah5zYDNg05k7eivAIM2JTX2JgZGLAZo57l3WsqwEZRFXfujMPChe8sTySFVuzv74zcuUdiyJAhBs1Qt255+Poes2q4phOKINuxY77YtSvIIO3oIgZsBktlsgsZsMWU+vTp06hfvz6KFCkCglqLFi0SzQi2b9+OXLly4ZtvvsGXX34pgBX9nqLCKJ20QoUKIvJsx44dWLFihUglpZTTQYMGgaCdrkZbbMB2+fJlNGnSBCEhIQLcUYMF+h1FoJ04ccKgCDZq3DJhwgQ4Ojpi8ODBIhpOVyvuxo0bcexTtFvv3r1j2DfZgVN4Ii2+xigsGZuXrIBewHbjCK5NqwSnPL54Wm6iZgDboqZDcHrjftSZ3hNupfKI184MGTJIVpXNmUMBBmzmUJ3ntFgFGLCp23UM2NTtH9mrMxVgq1ixGEaPvoTq1WXvwHLt7d9P0Kcojhy5mOgmqObatGmdcOxYSKLXWssFvr6uGDhwqcE12bT44Zcj2JQ77bK0NTRFlHby9OlTkRJKH5IpCmzOnDkgSEWQLEuWLCLdk9I3Z86ciWHDhuHx48eiIQJFp9F9x44di1cQXdRbbMBGQM7Pz0/YnTVrFpydnREZGSmAGQE8QyLYDh8+jEqVKol5Y0e6HT16VETg6dJYqV5cfPaV86JpLWvxNca0CiZttgdDhuCfKVPg4uODfL/8ArtoYCUyLAwh27bh2bJlePP774j48AEps2RB2gYNkGXwYDjkyRNjsg/XruFejx54e+wYsowYIa5JYWcn7r/bqZPoCqqLeCPbL9auxeOAALy/cCGGnfjWkrRdGXe1PsAWev0wrk+vAqc85fG03ASkTZsWXl5exk1mxN2yItgWNx+GU+v3ovbUHkhXJi8DNiN8orZbGbCpzSO8HlUrwIBN1e4BAzZ1+0f26kwF2NKmdcLdux803S00qb6h7qIeHo549ep9orc2aVITdevuAzUj4/FZgRUrgF27amDjxr0GSaLFD7+yIJBBAipwEUewxRT1w4cPGDBggIhMI4C2ceNGlCtXLqrGmg58UUonQbMSJUoIEPfPP/+IDqSUdhnf0IGy2IAtNhAjUEdD93tDABtBNF0H09j26IuB1q1bw9/fH5TSqs++AkfLLCa1+BpjFiENnFQfYIt49w5/9+2LZ0uWxGuJYFnerVvh/P8UyfBXr3C7eXMB4LJNmCBAW+aBA0VDhDiAzdNTQL0HQ4fGa1u1gO1aIK7PqAqnvBXx1GecZgDbkpbD8efaPag9tTvSlcmHwoULiyYwPCxfAQZslu9D3oEJFWDAFlNs+jaX3qBSOgZ1DStevDio6HDfvn3FG9NqVMXchIMBmwnFVsFUpgJsdK603Okyua6k5mL0GpDYcHd3xYkTr5AjR2JXWs/jf/8N+PikxcOHhkX1afHDLwM25c67LG2TEsFGu6GOod26dUPWrFnx6NEj6Boe0GO6xgZUO4kaGlDtNYJmVJ+RItiooQBFu1G9tvhGbMAWu1GCvgizhGqwJQTYyD5FyHEEW3tRP4/qz1GqLw85CugDbKGHD+NGjRqwcXRE9mnTkK5NG/Hf7y9eFA0O3p09C9fGjZH7p59gkyoVPly5ght16iB11aqfAVvv3sgyaJCIjIsN2OwyZ8atBg3wJigImfr2Fdfb/L+JiJxdGWdFbwTbtYO4PqManPJVwtOyYzUD2Ja1HokTa3aj1pRuSO+TnwGbccdHVXczYFOVO3gxaleAAVtMD928eRPjx48H1TGh2iVUw4S+mc6cObP4bwcHB5O6lAGbSeU2+2QM2MzrAkMBm41NCoSHm61usnlF0jM7cUlbWyAiInFASSYYsKnPjRzBFtcnv//+OypXriweIOClq59G/6/rKqpLBV23bp2IXCOwRs0MqP4a1Wej5geUbkqgjmqebdu2DWXLlo3T5EBGDbaEANvt27e5Bhsg4BoDNvmvP/oAmw6K6WZM17IlPBYvho2zcxQwc8ibF/moKUGBAlGA7ePduwLEuU+ciEy9e8ebIko2CcbRtbpB96SqVElAudRffmnWP9R6AdvVA7geUB1O+SrjadnvRaMRioA115CVIrq87SgcX/Urak3uhvTl8qNQoULIlCmTubbF80pUgAGbRDHZlPYVYMAW08fUxYu+saZvqekPI0Wsde/eHfXq1TM5XKOVMWDT/nMw+g4ZsJnX34YCNo4AjN9PhurHgM2851zf7AzY4ioTHaJVqVJFpGu6u7uLC9+/fy8aCNB7Bopw27lzJ0qVKiUeo1po7dq1i9NFlFJOKbWUvqyLHcFGXT4p3VRfoxVjU0RTpkwZp4sofQCmIuTUIVVnX52nM+mr0iLET7oKprtDH2CL/PQJ/0yciEfjxyOVry9yrVoF+/+Hf1N02/UqVWLUVPv34UPc9PPDu1On4LFoETJ06RK1idgRbPEBNt3FKd3dRZ02p+LFTSdCrJn0AbbXV/bjxswacMpfBU/LjNEMYFvRbgz+WPkLak7yR4YvCjBgM9vJkz8xAzb5mrJFDSvAgE3dzmXApm7/yF4dAzbZiibNnqGAiAEbA7b4FJCVxpi0UyvvamsAbM+DH2JY7gZwy5kFdVZ+l+gHWyoR0bNnT6xatQo9evQQAIw6dOqGLoWUOoX+/PPPUfWGKNWcot+oAcKBAweQLl06cT99YUeRcDRiAzYdtKNupVQjjeahex48eIAffvjBoCYHCUWwUc012s/UqVNFHTnq8Ed2KXV01KhRDNjkPZWs0pI+wKZL+aQoM2p+kLZu3Sh94gNs9GDooUO43aQJPj1/jvgi3qI3OYgtdtiNG7j19dciBdVj6VJk6NjRbP7QC9j+2osbs2rBucCXeFJ6VKKvQ0pvQFYE208dvsexFTtRc0IXZCjvyYBNaceZ0D4DNhOKzVNZvgJaBWwRERHiG2RK86Q3ty9evADVSWnatCk6deoUo+jm8+fPsXnzZmzduhVBQUHCqRS51qdPH5EaYmNjE8PR9C3z7NmzxbfQDRs2xOTJkxUr4smAzfKfY0nZAQO2pKgl/1oGbMZpaqh+NIsWo0sYsBl3fhK6W6a2/ilKi6laBk43+wdb5RSLa/natWtRzRcofZVqsb169QqDBg0SzRl0Ka6mXJOSc2nxNUZJvYy1rQNsZMe5VCnkXrkSjoULQwfR6PcFAgOR+v8p1wKkGRnB5lioUIxlf/jrL9xp2xbvTp8Wv1ctYLu8Bzdm14ZzgWp4Unok3NzcRM1ncw1ZgG1lp7EIWrYDNcd3QYYKnvD09BQldnhYvgIM2Czfh7wDEyqgRcBG3xzTt7PU9Ytqn9APtbun2im9e/cWrbDpW2fdi/6sWbPEt8sE1bJkySLqp1C9tdWrV4O+SW7evHkMj9CbVIJrlE5BP9mzZxdpF7ZUgEjyYMAmWVCVm2PAZl4HGQqIOIItfj8Zqh/drcUPvzIhkDmeCdYQwUa6Witgi14bLvb58vHxEVF6+fPnN8fRU2ROLb7GKCKUJKME2J7On4+8O3ci7OZNvD1xAjnnzsWbP/4QaaCGArboEW+xAVmcLqLRAFvEhw+45+8vGibQuNWwoWoB26tLu3FzzldwLlgdT0qN0AxgW9VlPI4u2YYa4zojY8VCDNgkPbfUYIYBmxq8wGuwGAW0CNh0NVPs7e1j1Esh8EZpF1QDhb6tpUg2feP06dOoX7++aHdP16ZNmzbq0ugRbBQZF7vlvUznM2CTqab6bTFgM6+PDAVEDNgYsMWnAAM25Z6/MrWNDtgoDZPgkrUMarYwZ84cbNiwAfRlIX25SJ1FqZZcsWLFNCUDAzbTuvP1b7/hdsuWyLt1qzTApm8H8aWIxgZslGKab8cOpKld27RCRJtNX4roq0u/4uacunD2rIEnJYdrBrCt9p+AI4u2osbYTshYqbDooEyBCzwsXwEGbJbvQ96BCRXQImCjNM8KFSqgVq1aol7KpEmTcOrUKVFrhOqPtG7dOkYtlRs3bogot4sXL4rItY4dOyI4OFikUtjZ2Ym0CQJplA6aJ08eEdlGrd2p2DHZYsBmwgOr8akYsJnXwQzYjNPfUP1oFi1++JUJgYzzRPLutsYINlJK1yU0earxXWpVQIuvMWrVmtZFzQyezp2Lh2PHwqloUdEp1LFgwSSniEaPYEsKYKNrdSmiYbdvw33UKGTs1Ut0HzXX0AvYLu7Czbn14OxZE09KDhOg25yAW1aK6Jpuk/D7ws2oPqYjMlUpwoDNXAdPgXkZsCkgKpvUrgJaBGy66DPqjFW2bFmUKVMGpUuXFgWI6dsUAmI6KEZRbqQBFRueP39+VPFhuocAG43169cLoEZ1Sqj2GhUtpvpsZI8Bm3afG+bYGQM2c6j+35yGAiKOYIvfT4bqx4DNvOdc3+wM2NTpF15V8hRgwJY83fgueQroBWwXduLmvAZwLlQbT7yHaAaw/dxjMg7/uAnVR3dApqpFUaBAAdFhmYflK8CAzfJ9yDswoQJaBGwPHz5Eq1atEBgYGKUkgbXoEWw6wEYXUGoE1WSjyLTGjRuLemqUGkr/6gAb3X/y5MkYUWwUKceAzYSH1QqmYsBmXicbCogYsDFgi08BjmBT7vkrU9voKaK0Yo5gU85v5rTMgM2c6vPcpIA+wBZyfgduzfeDc6E6eOI9WDOAbW2vHxA4bwOqjWqPzF8WY8CmoacBAzYNOZO3orwCWgRsHz9+xJAhQ0S9tSpVqsSowxY7rTM6YEudOjVGjhwp0kupecGtW7dEcwSKYCPAFhYWFhXFRnXZqHYLAzblz6g1zcCAzbzeZsBmnP6G6kezaPHDr0wIZJwnknc3R7AlTze+S50KaPE1Rp1K86r0KaAXsJ3bhls/NoJz4a/wxGsQ0qdPj6JFi5pNSFkpouv6TMWhOevx5cj2yFKtmGia4u7ubrZ98cTyFGDAJk9LtmQFCmgRsJHbKCKtW7duceqjxQZsuhTR+/fvY8SIERg+fDhGjRqFBQsWiHTQEiVKRAE2sku13L755hvUrl1bPNajRw9RMLhXr16KnBZucqCIrKo1yoDNvK4xFBBxBFv8fjJUvxiALQUV7/nPXvv27UE/Hh4eIjXfkgYDNuW8JVNbQyLYdO8VaEex3weEh4eLL+OovisNqvdK19OHZBnD0Pquhl4nY02WaIMBmyV6TVtr1gvYzm7FrQWN4VykLp6U+E4zgG1932k4OHsdvhzeDllqFGfApqHjzIBNQ87krSivgFYBm743nvH9/vHjx6Kz6O7duwVgo/pqhw8fRqNGjURTA10EG3mDOpEeOnRIRMhRhFvPnj3x3XffRdVuk+0xBmyyFVW3PWsDbNeuAVTqsFw5ICAAcHIyr38MBUTmBmzBwcDEicDmzZ/18vMDhg4F8ue3DP1olQNGDcCMbTOA9wBuMmAzr+c+z84RbP95ITpgo99u374dDRo0EBc8e/YMbdq0wW+//caATQ0HV88aGLCp2DlWsjR9gO3lmc24vfAbOBephyclBmoGsG3oNwMHZv6MqsPaIGtNLwZsGjrnDNg05EzeivIKaBWwKa+caWZgwGYandUyizUBthcvgCFDgMWLAX9/BmyGnkGCa61bA0FBMe/w8QFWrTIvZDMEUL4Ne4tlx5ZhzKYxePH4BfALgDAGbIb6X8nrGLDpB2xDhw4VzZBsbW2ha6T06NEjswI2Jc+CFmwzYNOCFy17D/oB2ybcXtgEzkXr40nxAaCmbEWKFDHbZmWliG4cEID9M9ag6tA2yFrLC/ny5UO2bNnMti+eWJ4CDNjkacmWrEABBmzqdjIDNnX7R/bqrAGwRUQAZ84Aw4cDe/d+VpABm+EnaeFCoFs3oHNnYMYM4NMnYNAgYMmSz//fr5/htmRfmRBgu/3sNtaeXIvt57fjz+A/P099AMCtmKvgFFHZXjHcHgO2uICtevXqePnyJbJkyYJVq1bBzc1NpINS/VUqQ0HlJKKniL548QIzZswQTZPow7W3t7dIee7SpQuc/h+iS/Vct2zZglmzZuHEiRPw8fHBt99+K8pP2NnZRdmnZkxt27bFtGnTsH//flGaYtiwYfDy8hILjR2Rf+/evaju55MnTxZzbN68WXzApft09une4OBgTJw4UTxO9WdpP3379kXGjBkNPzAqv5IBm8odZAXL0wvYTm/E7UVN4VzMD0+K9dMMYNv03Szsm7YKVQa3hnsdbwZsGjrjDNg05EzeivIKMGBTXmNjZogPsKWHM+xhG6NLqqFzFKhc0tBL+TozKGANgI0irypUADw8qHYRsGgRAzZDj1pYGEBln3bsAAYMAFq1+nznsmVAp07A2LHAyJGGWpN/XXyA7fWH11h8ZDFmHpiJ+y/vR02a2yE37sy/A4QzYJPvieRZZMAWF7B17NhRgLG9e/di06ZN8PT0FCUiDh48KGqwEgTTATZqijRo0CDMnTs3jgMIuFF3c6rfRgCOros+CHItWrQIzZs3jwJnFNFCTZtu3LgRdSmlqS5evBiZMmXSC9jOnz8fZ36yv3XrVlSrVk3YoxRXgnvRB5XFoPq1WoFsDNiS9zrAd8lTQC9gO7Uetxc3h0uxhnhc7FvNALYtg2djzw8rUWVQK7h/VRJ58+ZF9uzZ5QnKlsymAAM2s0nPE1uiAgzY1O21+ABbfRRAVqRW98KNXF0OrwJwclX/HjPkckf6XFmN3O1/t18LPI3rgadRoW9T5GzkE6PQu8wPv+asIXb8OLBuHfDtt8CDB59hG0ewJf8IEXSjz+qzZwMLFnzW0lwjOmAjmLby+ErsOL8DJ+7E/CBP62vi1gQbp2yMs1SOYDOX97gGW3Tlo0eHlSxZUoA0gmRVq1YVoIxSuuis1qtXLwqwPXjwQESJlStXTjRJIjBHzZMoAo06k1NjhGvXrokos5CQECxbtkx0OidYR5Fq1EyBouT27NkjIsqo0Qd1LKc5z549K66h+3bu3IlSpUolCNhGjx4t6sPS9VQrlmrIEdijSLkJEyaItSxfvlzM8++//2Lq1Kmge3Qg0HynUN7MDNjkacmWkqeAPsD24s91uLOkBZyLN8KTop8jRwsXLpy8SSTcJStFdOuQufhtygpU/q4lstUtxYBNgm/UYoIBm1o8weuwCAUYsKnbTfEBNl/kQHo4oXLlykle/PXDZ5J8D99gegW0DNiiq6mLZmPAlrwzFhkJrF37OWW0eHFg9WrAnI03CbA9evUIa06swZxDc3D3+V3YpLBBRGREjA2mcUwDt0g33L1zN87GKRUvS9YscHRwhKOjY/KEiXZXrgy5kCu9abqRBl4LROD1QPSt0BeNcjayuE6oMiG+0Y6LZcBcXUQJrBFII7hFMI1+GjZsKCLQCHxVqFAhRoooNUKixkknT54UTRB+/fVXkSqqA2z79u1DzZo10blzZ5EiSlFvsYcO7kW/5vnz5wLsEXw7evQoypcvrxewRUREYMOGDSLajgbVjqPu6LQGauJEdikllqjeAAAgAElEQVQaL74RvdacbB+a2h4DNlMrzvPFVkAvYDv5M+4sbQWX4o3xuGgfzQC2bcPmYfek5ag0sAWy1ystGsXlyJGDD4YGFGDApgEn8hZMpwADNtNpnZyZEqrBFhoaik9UgCkZw9XVNRl3me6Wv89dx/uQUNNNmMyZ3oWEgtYqe6T1zIbIrKk0GcEWXSsGbMk/OQTXtm4F+vcHqGEERa+1aAEQ5DLXoLkXHF6AuYFzcenBJXMtw+zzMmCT7wJzAjaKQqN6a2/fvkXRokVFCiiljBIciw7YCGxR+ihFpsUeOsCmr8N59OvjuyYpgI1sRe9+Hh2wUVqrDtTF5yUCigEBAVH14uR70nQWGbCZTmueKX4F9AK2E2twZ1lruJT4Bo+L9NIMYNs+Yj5+nbAMlfo3R/YGZRiwaeiJwYBNQ87krSivgKUBNvp2mL69pdohNWrUQPHixUGgiYrzUqoD1RdRcvz999+YPn26SOPInz9/jMLESsybEGA7d+6cSP/Q8kiVKpUo+qz2QZE2MqJtdPskv9IPpQjl+n9IkszoEnOmiDJgM/40x4ZrEyd+jmIz91NFlyL6/M1zLDm6BLMOzhIRbbGHm7MbqthXwdbVW+M8RoXca9eqjcxZMovC8saO4GfBCH4ebKyZJN3vmdYTWSOzcgRbklRL+GJzAjZKn5w0aZL4oUHpmevWrRORatEB27Zt20R0GEWoUYQbNSOYM2cO6LU7ORFs0WGXLMAWPYJNFwkn0U2qMsWATVXusMrF6Adsq3FnWZsowEY1FQsVKmQ2jWSliO4YtQC7xi1BxX7NkMOvLHLnzo2cOXOabV88sTwFGLDJ05ItWYEClgbYbt68ifHjx4uOXD/++CMGDx4sunhlzpxZ/LeDg4NiXnv48KGow0JzU5rIo0eP0Lt3b9StWxdUCDk6DJO1iIQAGxUqpm/UkzO0DuaSo4ka72HAZlqvJNQFM/pKzA0oDx8G2rX7HLkWEPD5v80N10if2Ppd++catp3fhkVHFuH209sxnOlt542z88/GcTAVcacfd3d38SNryIbgCa0rPkAuax9K2pEJ8WWv05yAjSK6KLXTz89PbIsaBMybNw8XLlyIAdjmz58vUjEHDhwo3qcQgCOgRfXP4qvBpquvdunSJbRr1040NNi4cSPoyzP6wlAJwEbdRMnPFNXWvXt3TJkyReypf//+ot4bdRVt3LixbPeZxR4DNrPIzpNGU0AfYHt+fCWCl7eDi1dTPC7cQzQt0QJg2zlmIX75fjEqfNsUORv6MGDT0LOBAZuGnMlbUV4BSwNs1N6eulxRsV76w0URa/QmkYCXknCNPLF06VLx7XTsUb16daxcuRJZs8ordq+bIyHARtF8Wh9v3rxJdhqsKbWhVF1aq+xBqby6dF6ZH37NDYh0OnGKaNJPDDUUbNMGoAaAkyd/7iaqBrhGO9EHKCmKbfWJ1ZgfOD8qmswBDgjbGAa8jKkBRbDVqVNHfGkiI4It6QrLuyM6IJdnVTlLMl9jZK/S3ICNvtCiBgb0L73/6NevH4KCgmIAtuPHj6NFixYiql436H0BfRlHDQToh9JI4+siStcTnKPmA5TeqRRgI/tXrlxBhw4d4nQRbdKkiXh/5ebmJtt9ZrFnzYBNB/k//63//F5R1n9Hf38q27ZujUp8YW2WQwggODg4TjTz8z9+QvCK9nDxbobHhbprBrARXCPIVqFPE+RsXI4Bm7kOnQLzMmBTQFQ2qV0FLA2wadcT8e/M2gGbtfk7of3K/PDLgE3f8w1RH0YS8oW59AsPp06PVLQ8/tWNHQuMHGm+Z01iEYDU9GDdn+sw++BsPHz1EKCeK6dirrdly5agHyqMLDO15MOHD6AfU47ogNyU8yZ3LpmvMcldg777zA3YKLpM1xzg8OHDqFSpUhzAljZtWvFFnC6VlCAcNUKgCHc6y/QYwSv6onDLli2iyQGVu/D29haNFCg6njqPKlmDjQAbjYsXL4paaxRdR4OAG0XeWTrUjn5+rBmwEdShL6F5qEOB2F+2PD+2HME/dYSLd3M8LtRNfKGka0pijhXLShGl9FBKEy3f+xt4fP2FKHFCe+dh+QowYLN8H/IOTKiApQC2e/fuiSgxaiFPbe59fHzEG1JKq6A3pLpBaZz0JvbUqVPi22AqNvz06VPxbXO5cuVipHHS7+la6rZ19uxZ8UeAotGonluxYsVieIHerFAtlV27don5dddSiijVgaMP3PSNIRVDXrt2rUgd/e677+Di4iLs0D3NmjUT/x29+HBirmbAlphC1vO4zA+/5gJEsb3FEWxJO78vX36OXtu1K/771A7YdKumdNHOUzrj0K1DwD4A0TLd6XWdfiwt+itpnlTn1TJfY2Tv0NSATfb62Z7pFWDAxoDN9Kcu/hlj/z17FrQMd1d2gkvJFnjs6a8ZwEYNDqjRgW/Pr5GriS8DNrUcQAnrYMAmQUQ2YT0KWAJge//+PaZNm4bSpUuLb40JqC1evFh09Zo5c6aocULAQJf2QN/AUn2RFStWiEgIgmzUlGDRokVo3ry5cC7VRqH6JlTrhGqpUErS/fv3hS36HX2DXL58eXHt6dOnRdct+gNJ3/jSt0y3bt0S0I5qp/z000+oXLmy+Dab7qPixvRNN9miWkIM2Kzn+aTkTmV++FULYFNSr+TYTiwCS2eT9YtfXUP1o7vFeZ4yBqDvIJ79Z48BW3JOrpx7ZL7GyFnRf1YYsMlWVPv2rB2wad/DlrVDXcMqWvWzo0txd1VnuJRsiceeXUXkaMGCBc22IVkRbLsnLce2YfPg26MxcjUtz1+Umc2j8idmwCZfU7aoYQUsAbDFJz8VF6Z6KHnz5hXwLE2aNBgyZEhUyoMObOkAWf369QUwoyK+ujQOgmBDhw4VMM7W1lZMQ4WMqQMYwbPJVOAIiLIbu/jvyZMn0bBhwyi71O2SouYI/lENFl1RYwZsGn4CmXBrMj/8MiAyDhCxfsbpFwXYxoyJY4gBmwlfVGJNJfM1RvYuGLDJVlT79qwZsGnfu5a9w2dHF+Puqq5wKdUKjwt20Qxg+23yCmwdOhdfdG+E3M0qMGCz7GMaY/UM2DTkTN6K8gpYKmCLnXJJHXiosxelcFLr+QcPHohIMgJg9PtOnTqBANi6deuQL18+AdUIhumGrl197KLF9DhFr+3Zs8cgu3S9zjYDNuXPrzXNIPPDLwMi4wAR62ecfgzY1PnKJfM1RvYOGbDJVlT79hiwad/HlrrDZ0cW4e5qf7iUboPHBTppBrDt+WEltgyejS+6NUTu5hVF7cncuXNbqpt43dEUYMDGx4EVSIICWgFsFF6tK0BMaZxUOJgi2qgeWp48eTB//nyhiq7+GaWIUp203377TTxGqaQ2NjZxihYTlEuKXQZsSTh8fGmSFJD54ZcBkXGASO36nTsH7N4NHDuWFn/9FY6HD6nA/yc4OtrB3d0RhQvbwtf3FerUAby8knQME7w4ySmiHMEmT3wJlmS+xkhYTgwTDNhkK6p9ewzYtO9jS93h098X4N6a7lGAjboNFyhQwGzbkZUiunfaKmz+bhbKdfVDnpaVGLCZzaPyJ2bAJl9TtqhhBbQC2CgqjbpjUfcu+jd16tQigo3+JeBGDQqiA7YdO3bAz89PRLdRDTa6jkbsCDbqAqezO2zYMJFeOnjwYL12GbBp+Mli5q3J/PCrdkBkLqkNBURq1W/tWmDePFc8emSPBg2+QaVK1UXDlmzZsonalVTPkqJ7qYPg77/vx44dm5A160f07BmCFi2MV91Q/Wgm/vBrvN6yLch8jZG9NgZsshXVvj1+jdG+jy11h08P/4h7P/eAS5l2eJy/A7QC2PbNWINNAwLg06UB8raqLLqBU5ADD8tXgAGb5fuQd2BCBSwRsFGdtAEDBogPiSVKlIiKStNBM4o4o4YI1MWzUaNG6NWrF7p06RIDsFEzgtatW4vfUQro9OnTRRef2IAtffr0SIpdBmwmPLxWNpXMD79qBUTmdqmhgEht+lHE2sCBrggLy47+/ceK1z1Dx9atWzFjxig4ONzHtGkhRkW0GaqfqQDbub/P4dX7V4ZKoZrrAq8HKrqWygUqo0qBKnHmkPkaI3sDDNhkK6p9ewzYtO9jS93h08D5uLe2J1zKtMfj/O01A9gOzPwZG/rNgE+n+sjbpgoDNks9oPGsmwGbhpzJW1FeAUsDbBSBQeCsRYsWoDpsGzduFE0OMmTIgKtXr6Jp06YCvNGoW7euiE778OEDmjVrFgOwUYOCHj16YPny5aJuG33LQqAtPsCWFLsM2JQ/s9Y6g8wPv2oDRLF9qvYURzXpt3w50LEjRJQufZmgG5cvXxa1I0+dOoXg4GDx+kgdkKmTGX0BUatWLRQpUiTq+rlz54q0+WXLgA4dkvcsI8CGrsm7l+8ynQKj643GmPpxG0zIfI2RvRsGbLIV1b49Bmza97El7DAy/CNS2NrHWOqTQ3Px97recCnbAY/ztYO7uzvy589vtu3IShE9OGsd1n87DWU71kO+tlUZsJnNo/InZsAmX1O2qGEFLA2wkSv27t2LPn36gBob/PDDDyhXrpzwkK7xwfnz5zFw4EDRITRdunRRv6drdDXYPn36hKVLl4qU0pIlS2L27NnInj17vIAtKXajR8bFd2yiR9wZcqzog7xuREZGIvb/G2KDr9GGAjI//KoJEEX3jqWkOKpFv4AAYO7cTFi7difKli0rpNy9ezdmzJghXveoezK9PlK3ZeqiTF8g3Lp1C8ePH8fOnTtRsGBB9O/fH3WoGBsA+uKhRYv66NXrCfr1S/rzRm2ArUT2EnB1dk36Rsx8R670uUA/sgdFxh2+fhgM2EoLaVsGThf/Vq5cWbbUbE8FCjBgU4ETeAl4dnQJwj+EwtWrIRwyfC74/+TgHPy9vg9cynbE43xtBWDL65ENry7txvu/z8Ldb7xJlZMF2A7NWY91faaiTIe6yN/uS/G5it5/8LB8BRiwWb4PeQcmVMASAZuS8lCEHNVaO3fuHFasWCFaTJtzMGAzp/rqmlvLgM3SUhzVANgocm38+EzYsydIdEYODw+Hv78/CPJ37NhRRO9GH1Rv0tnZGQsXLoz6dc+ePbFs2TIRvUu/t7W1xc2bN1GrVnmMGPEkyZFsaksR1W30zZs3oC9VLG28eiU3vXXmkZmgn28rfit+qKYo1RnVDZmvMbK15gg22Ypq3x4DNu372BJ2+O/rx7g+vTIi/v2AzDUGIoNvezwLWoq/138LF59OeOzRBJnCbsLm0s94/+gKCg44BKfsJUy6NVmALXDeBqzt9QNKt/sKBTpUY8BmUi8qOxkDNmX1ZesaU4ABW0yH6gDbzJkzcfToURH1Yc7BgM2c6qtrbpkfftUAiHTqqi3FkSJFExvm1o+ApLc3RLdkilyjrshUd83b21ukxlONyitXrsTYBkX7Pnv2TET96kahQoVE/UlKkz979iyoHhvVoqRINh8fH5w9m7Quo9EB2+HDhxOUkb7AoJ/Yo3bt2iKijtZB3aF5yFNgxcUVoJ/2xdqLH/oCiVKGzQHYnj9/jsWLFwsgTFCXSjkkOEoBoJ/T//8xQpauwhCwSBhTfjg6OgoITiCb6sFSbVceyivAgE15jXkGwxTQNTWgq1Pl9YV9upx48ec6OOSrinevn8P2CZW2iUTGyt2Rs+V8w4xKvEoWYDv84yb83GMySretgwIdq4sGS/Tax8PyFWDAZvk+5B2YUAEGbHHFpjf+9EaYuocyYDPhYeSpElRAi4BNjSmOlgDYqld3RcOG40TNNYpcq1ixoqipNnr0aL1naPjw4SKCjf6Nb9D5opptR44cEZFsVJNt27aR2L8/xOBnploBW6pUqWBnZ2fwPtRyoYODAwjOyBoUvTbr6Cx0K9MNzfM3Nxtgo+hKSk0mn7x7907W9lRvh55/FElJKdwUPcpDWQUYsCmrL1s3XIHwdy9xPaAa3t07q/cmW2c3FOh/AM45vA03LOlKWYDt94WbsabbJJRqXRsFO9dgwCbJP2oww4BNDV7gNViMAgzY1O0qjmBTt39MuTqtATZLTnG0sUmB8HAgWolEkx0FqlM3f35RHDnyuZlLp06dBISJnRIae0EE4yhiLaEP9vQYRRJRfUoaFSsWQ48el9CiReLbo8A/W1sgIiLxCECyxh9+E9dU9hWJpVnKfI3Rt3aKrqS05JAQw8GtbB3MbY/ScimNm6JHkzu2bNmCBQsWiGhT2anEyV2TkvdROjNF63br1g2NGzc2aCp+jTFIJr7IRAo83jcD9zcNiDUb1Vn+/Dczc7Vvkb1pgIlWE3MaWYDtyKKtWO0/AaVa1ULBLjXN3rzBLGJqdFIGbBp1LG9LGQUYsCmjqyyrDNhkKWn5dmR++OUUx/jPg6E1xNzdXXHixCvkyGH6c1WhgisGDFgmUkKpoYGfnx9Wr14tOignNKgGG0W5tW7dWu9lGzZsEI9v375dpGlSyuj06R1x9GjiMOTvvwEfn7R4+DDxa2kB/OHX9GfH3ICNIPCIESOsGq7pvE6Qbfz48UmOZLt//77oiv7XX39ZpY6kW+HChUXDKiqgntDg1xjTv8bwjPoV+PT2Ba79UB4f/rkWBdV0V6dwTociQ0/AIZN50illAbajS7ZhVZfxKNmyJjy71mLApqEnBAM2DTmTt6K8AgzYlNfYmBkYsBmjnrbu1RJgs4QUx4ROT5MmNVG37j60b2/aM0a1177+OhNu3XosJq5Rowa8vLxw4MABnDlzJsHFUEfRrl27is6i+gZ1VK5WrZpo8rJv3z5xWd68mbF58xN4eSW8VyqntmtXDWzcuNcgUfjDr0EySb3InICNSi9Qp7yPHz9K3ZMlG7O3t8fDhw8NrslGcI1qI9I91j7oLFENyoQgG7/GWPspUd/+H++divubB8VZmEPZLijaaZHZFiwLsAUt24GVncbCu3l1FOpWB1mzZkWBAgXMti+eWJ4CDNjkacmWrEABBmzqdjIDNnX7x5SrkwnY0qZ1wt27HxCtgaDJtqLWFEfKWPPwcMSrV+8T1YLSs6ZN64RjxwyL1krUoIEXTJoEPHnSAwEB83D58mURZXbv3j2D7q5UqZKImKF/Exs5c+YU0XFFihRBv349kSnTfAwdmvBdvr6uGDhwKadvJSauGR83J2CbPHkyxo0bZ1U11xJzNdVko1qvQ4YMSexS8TjVhD127JhB11rDRb6+vggKCtK7VQZs1nAKLGuPnzuKVokWxZYCNg6pkLXzZmQpXsNsm5EF2I6t2ImfOnwPr2bVULj7VwzYzOZR+RMzYJOvKVvUsAIM2NTtXAZs6vaPKVcnE7BRba3Roy+henVT7uDzXGpNcdy/n9IW/6ttlpgydeuWh6/vMejpGZDY7cl6vH79tOjYcblID6VC6bdu3Uq09ppuohIlSmDVqlUoXrx4onNTLba8efOKQvSUJrpsWQfs3PlK730TJgDHjvli1y79H3Zj38wffhN1g/QLzAnYihUrhkuXLknfk6UbLFq0KC5e/FxPMaFBUJ/qLVpz7brY+lC6KNWL1FeTjV9jEjtV/Lg5FHhyYCb+3tAvaupM1foiR9OZ5lhK1JyyANsfK3/BinZjUKLJlyjSsy4DNrN6Ve7kDNjk6snWNK4AAzZ1O5gBm7r9Y8rVyQRsFE1y5844LFxo2g5+ak5x9Pd3Ru7chkeTULpW9eo+aNPmockgW968qbBnz1nR9r5ly5Yigo1qqxkycuXKhcOHD4vOkYkNAnEUwfbzzz/j5s2bqFXLG7duvYn3NoJrq1a5Y//+hNO1GLAlprryj5sTsDk5OYkGGjxiKkANSt6/TzxqtmbNmlFp26zhfwpQmvzevfGnpTNg45OiRgUiwt7gwuBsCH//Gild3eE5KAj26XOZdamyANvxVb9iedtRKPFNVRTpVQ9ZsmRBwYIFzbo3nlyOAgzY5OjIVqxEAQZs6nY0AzZ1+8eUq5MJ2KgekoeHO44c+QhvE3aEV2uK49mz1DHTHnfvGl4PiXxPkM3fvxlevvwLXbuGoFo1gOpuK9Vd1MnJDi9evAbBCkqPmjZtmvjXkEHRHsHBwaB/ExuUhjZw4ECRjkYf/tOlS4P37z+J26hb6P37wIEDwKJFrnBzK4yFCxMvOM6ALTHVlX/cnIAt+t8y5XdqWTNE0pMqkUHPW2voFpqYDrEfp+6i+qL6GLAlVU2+3lQKPNw+Eo9+HQ93v/HI+tVwU02rdx5ZgO3Emt1Y1nokijeugqJ96jNgM7tn5S2AAZs8LdmSFSjAgE3dTmbApm7/mHJ1MgEbrZs6+q1cOQL794cgdWrT7ESNKY6hoQA1XWjbNukd/XSqUfrW2rULEBR0Ev/880pAKKWG7sN4unTp8PLlSyxcuFA0L0hsJAQ41q5di+bNmwsTixYtgr+/P9zc3PDixQvxu+j3EjzMkiUtypcvixYtuhlccy32+vjDb2Iek/84Azb5msqwaAhgY0CpX2l9+vFrjIzTyTaUUCDs2R3cWdoKOZoGwCW3jxJTJMmmLMD259o9WNJyOIo1qoxifRsgc+bM8PT0TNJa+GJ1KsCATZ1+4VWpVAEGbCp1zP+XxYBN3f4x5epkAzZa++DBAxAYuAwLFoSYJJJNbSmOFLnWrZsrqlTpiClTppvSnZhepSuuHz6DAYcWokCVUgbNTZFrBL2SE8Fm0AT/vyhuBFs6g9LYkjIHf/hNilpyrmXAJkdH2VYYsBmnKAM24/Tju82jwNs7J1QB12j3sgDbqfV7sbj5MBT1q4Ti/fwYsJnnaCkyKwM2RWRlo1pVgAGbuj3LgE3d/jHl6pQAbLR+imQbPLg/WrWyQ5Mm71C6NBTrLqqGFEfqFnrqFLBxozPWrPmEKVNmgIr6m3okB7BR44E9e/YkqwZbUvYXtwZbLdFQQeZgwCZTTcNsMWAzTCdTX8WAzTjFGbAZpx/fzQrEB9goLV2Xfk01XA0Zpzfsx6JmQ1C0QUUU798QmTJlQqFChQy5la9RuQIM2FTuIF6euhRgwKYuf8ReDQM2dfvHlKtTCrDRHqgm2+LFi7Fr1xpcuHATr18rV4zc3CmOadI4onjxfKhbtxW6dOmC9OnTm9KNUXPpAFuHzZOQtVQB8U0vFTxPaNSvXx8dO3ZMVhfRpGwybhfRZdi5c2dSTCR6LQO2RCWSfgEDNumSSjHIgM04GRmwGacf380KxAfY6PMH1W2lxkiGArYzmw5gYZPBKFKvAkoMbMSATUNHiwGbhpzJW1FeAQZsymtszAwM2IxRT1v3KgnYTKWUllIcjdXMP0VpYaLHuaXiW+ISJUok2oBg0qRJePLkCQICAnD58mXRRfTevXvGLiXO/Tlz5hRdRIsUKYJ+/fqJN8lDhw6VOg8DNqlyGmSMAZtBMpn8IgZsxknOgM04/fhuVkAWYDu75SAWfD0Ihev6wuu7rxmwaehoMWDTkDN5K8orwIBNeY2NmYEBmzHqaeteLQA2LaU4Gnu6kgPYzp07h6+//joqXbNGjRrw8vLCgQMHcObMGWOXhJIlS6JatWqgefbt2yfskc82b94s5pE5GLDJVNMwWwzYDNPJ1FcxYDNOcQZsxunHd7MCsgDbuW2B+LHRQBSq8wW8B3+DjBkzonDhwiywBhRgwKYBJ/IWTKcAAzbTaZ2cmRiwJUc1bd6jBcCmpRRHY09ZcgAbzVmhQgUMGDBApIlSlJmfnx9Wr16Npk2bGrskbNiwAa1bt8b27dtFdNzWrVsxffp0HD161GjbsQ0wYJMuaaIGGbAlKpFZLmDAZpzsDNiM04/vZgVkAbbzOw5jvt8AFKpdDt5DmjBg09DRYsCmIWfyVpRXgAGb8hobMwMDNmPU09a9WgBsWkpxNPZ06QBby8DP3UsrV65skMm1a9di/vz5OHLkiLi+U6dOonYbNaswdlDttQ8fPmDp0qXCVMWKFdGjRw+0aNHCWNNx7mfAJl3SRA0yYEtUIrNcwIDNONkZsBmnH9/NCsgCbBd2HsG8Bv3gWdMHJYc1RYYMGUSpCR6WrwADNsv3Ie/AhAowYDOh2MmYigFbMkTT6C1aAGxaSnE09pglF7DRvNWrV0fDhg3Rq1cvhIeHCxBWq1YtjB49OtnLovNFHUoJ3Nna2mLu3LnYtm0b9u/fn2ybCd3IgE0RWRM0yoDN9JobMiMDNkNU0n9NcgEbFW6nAu48WAFrV0AWYLu46yjm1vsWBWuURanhzRiwaehgMWDTkDN5K8orwIBNeY2NmYEBmzHqaeteLQA28ohWUhyNPV3GADYCld7e3jhx4gTKli2Lx48fi5RR+l3dunVFCumVK1cSXWKhQoVECuiuXbtw9uxZkRJK3UxPnjwJHx8f8TvZtdd0i2LAlqh7pF/AgE26pFIMMmAzTkYGbMbpx3ezArIA26XdxzDnqz4oUK0MSo9sLrq0Fy1alAXWgAIM2DTgRN6C6RRgwGY6rZMzEwO25KimzXu0Ati0kuJo7CkzBrDR3MuXL8f48eNF1Fm+fPlEJJu/vz/WrFmDjh07xkkZXbRoEbp27Rpj2ZQSumzZMrRq1QoLFy4UkWs3b94U0XAjRoxAhw4djN2m3vsZsCkmrV7DDNhMr7khMzJgM0Ql/dcwYDNOP76bFZAF2C7v+QOza/dG/i9Lo8yoFgzYNHS0GLBpyJm8FeUVYMCmvMbGzMCAzRj1tHWvVgAbeUULKY7Gni5jARvNHxAQIFI5CVpSJBsNanwwY8YMXLt2DdRUoly5cqITaPny5REUFCQ6kB4/fhw7d+5EwYIF0b9/f9HQgAZFrlG9NUo97devn7FbTPB+BmyKyhuvcVmA7f7L+9h/ZT9alG0BBzsHgzYS/W+ZQTcodNHYsWMxePBgPH36FG3btsXBgwcVmslws5YA2EizPn36IGvWrGJjFDVLUH7MmDGGb1ShKxmwKSQsm7UaBWQBtr/2Hcesmr2Qv0oplCoYLBoAACAASURBVBnTEunSpUOxYsWsRkctb5QBm5a9y3uTrgADNumSSjXIgE2qnBZtTEuATQspjsYeJhmAjdZAkWwUsTZnzhwBxnTj8uXLIrrt1KlTCA4OxtWrV+Hp6QmqO1S6dGkRpRa9+DCBut69e4uINiUj13TrY8Bm7AlK+v2yABvNPGrHKAReD0TXil3RoHgDpHFKk+CC1ADYqEPulClT4O7ujgcPHjBgM/AIDRkyBKNGjYKTk1OMO6ghCulpbsiWXMBG9dfo9ZAHK2DtCsgCbFf2n8TMGj2Qr7I3yn7fmgGbhg4WAzYNOZO3orwCDNiU19iYGRiwGaOetu7VEmDTgSFLTnE09nTJAmy0DgKWAwcORFhYmIhIo3pshg6qu0YRbw4ODpg2bZpiNddir4cBm6EeknedTMD2x+0/UHNmTbwJe4OyucpiYM2BaOzdGLY2tvEu2JyALXv27CBIRBFrqVOnFutjwGb4uaLIV19fXzx69Ajdu3cXoI1eMyia7cyZMyhVqpThxhS4kgGbAqJauMmPz+/i0a5xeHVxF/59/Q9S2NjCIXMBZK0zDG5lWoj/N3Qkxdbtxc3x8tR6pMpbHvn6/Apbx4S/eDB0DUpfJwuwXT34JwKqdUfeil7wGdeGAZvSjjOhfQZsJhSbp7J8BRiwqduHDNjU7R9Trk5rgI20s+QUR2N9LxOw6dZCqaLz5s0TH4QbNGiASpUqifSMbNmyiQ/F79+/F2Dh4sWL+P3337Fjxw7xIZlqsVFqqCkHAzZTqv15LpmAjex9t/k7TNs7LWojNQvXRMuyLdGgRAO4ObvF2KA5AduSJUvQqVMnUaeQUhs5gs3ws0ep5aRf7ty5cfToUZHeT4NeP6h78V9//RUjEtZwy/KuTC5g4y6i8nygJkshZ7ci+KcOCH//Kt5lpS/XFh5tFiOFnX2iy06qLWsHbNcDT2N6VX/kqVAC5ca3hZubG4oXL56oznyB+hVgwKZ+H/EKVaQAAzYVOSOepTBgU7d/TLk6LQI20s9SUxyN8b3uTWiByiVR+vtWwlTlypWNMRnjXopoo1psx44dEx+AHz58CErncnR0FHChcOHCIiKFaq8p1SU0sc0wYEtMIfmPywZswc+DUXFqRVBNtujDK4cXRnw1An5efrCzsRMPmROwUYOPmjVr4scff0T+/PkFbOMItuSfL6rruG7dOlCKJb3GEIQz52DAZk711TX32+A/cXN2HXx6+1z/wlLYIEeTGchUrW+Ci0+OLWsHbDd+P4Nplbsit29xfDGxHQM2dT09jFoNAzaj5OObrU0BBmzq9jgDNnX7x5Sr0ypgIw0tMcXRGN8rDdiMWZup7mXAZiql/5tHB9jK5SwHz7SecHV1FT+6ERgYCPqJPapUqQL6iW8cvHoQv9/4PeqhFEiBSESC/q1dtDbaf9EedYrWSbRGm6nU0EWzMWBLnuKUYrtlyxZUq1ZNQHtqGjF58uTkGZN0FwM2SUJaupnISNxd3RXPji4BUtggg297uPuNR8q0WRH+LgT/7JmCx3unIjIiPPEUzmTaig+wRX76iCeH5uDx/gD8G/JAqJwyTRZk+rI3MtcYKCLp6PdXp/ji44t7yPrVcNjYO+Pxvhn49O4lXDxKIVf7FeK+4JWd8S74JGzsXZCxak+41xsT5/4stYeIa58dWSxAo2PmAsjRbDbSFK5J33TE62VZKaI3j57D1IqdkeuLYvCd1F78fSlRooSlnyxeP31JFmlIOx6WihVgBYQCDNjUfRAYsKnbP6ZcnZYBm05HS0pxNMb3DNji/u3R6dm+fXvQDxcgN+aExX+vDrDJt/y/9u4DuoqiYeP4I6GE3nuTTigiSJPee+8Kvi9NmiBNxQKCiIoICKgoKIgKqKggYKOpqCAWiiAKUgxdkN5Byndm/W7eEBJy99a9N/89JwdMZmdmf7MB8jjl3xlq8f3z23y+QckGWvHoCumSP1q2VycBmz2v2KVNuGb+jG7SpImSJUumVatWqV27djpz5oznlfrgTgI2HyCGQRVXzhzR9om1dfGvbcpUrrUK91lwwzJQE3T9ObubFb6ZvdhS5y2bYODkaV3xBWx/ff6sDiweJV2/dpNynpZPKXeLJ28I2G6LSKHrV/+5oWyqHEV1/Z9Lunxi3/8+H2smXuyALr77b0ueSrd3f1NZKsW/FYSvArZda37RhBq9VLBKaVV/vicBWxh8X7kegYAtjAaTR/G/AAGb/429aYGAzRu98Lo3KQRsrhELhSWO3rxdMfuUVL9DVZ/5b5L8Rygz2Lx5gzy715z6+fX2r3Xy5EmdOnVKGTNmvGEG2+rVqxOcwZbQEubvdn6nVdtW3dAh1yy2ItmLWPux9a7RW6XzlPas0z6+i4DNM9C44dpPP/1knTZslqAH+yJgC/YIOKP983vW648pDXX1/AkV/M8sZave0+OOeVpX3IDt2qVz+mNSHV08slMFurykbLX66srZv7VjSiNdOLBFGaIaqsgDi3X13PGYGWzJ02a1ZqxlKNNEe965X8fW/jt7LW3hu1W497u69s8F7XypmS4d/VMZ72ipIv0+kgkEXTPgTJhWsOtrylL1Pl3Y/4t2z+hglU1TsKKKD1mhiDT/m7XsAvJVwLb7+816vlpPFaxUStVf6GX9HROsbSg8HnxujFeAgI0XAwEbAgRsNrCCUJSALQjoDm0yKQVsDh0Cn3WLgI0ZbD57mTyoKDo6Wnv27LlpieiUKVNkPuJeQ4YMkfmIe+0/tV9d5naR+dVc5gTRq9euKlOaTOpXq58G1h2ovJnyWl8L5h5ssftNwObBCyPprbfeUteuXa2Za+awg379+jkiXDNPQ8Dm2ZiG213n/vxBO6Y2tg43KNz3Q2Wu0N7jR/S0roT2YDPLUi/9vUunt35hBWYXDmy+YanqtYtnYgKyzBU6WLPvzHLOExs+sgIycxXq/a6yVOpiXnjtntlJJzZ8GLPUNfb92Wr0VsFuM2Nm5x1dM1t73u6liNQZVWzwMqUtVOUmF18FbH/+8KvGV+2uAhWjVGNibwI2j99A591IwOa8MaFHDhYgYHPw4MT5ocT8IzJu4Obs3tM7XwoQsPlSM7h1EbARsAXzDXQFbHH7MGfOHJmPuJdr2W7cz8/dOldv/PJGzKcLZiiobjW6qV35dqpQoMINxQnYEh5xd3a2CabfmDFjNGLECOuQlM2bN1snDjth5ppLlIAtmH+aOKft2KGYuzPYYi+tdD1JuiLVlaf1WO16tZ0V1rlbl7n/poAtVXqd3LRIe+cP0D+nD9+EZdoq+uBnih2Q5WwwTPk6TrLKugK2uOHYTTPlYgV0rmWnrsbcCQt9FbBF/7RVz1X+r/JXKKGak/soQ4YMKl++vHNeEnrisQABm8d03JgUBQjYnD3qzGBz9vgEsne3CtgC2Q/a8l7gUvQxHZuzVskLZNb5evmsH1xz5crlfcUhVoP5wT2hMIc92Pw3mGaJqPmIe02dOjXBGWyDB9944t7hM4fVaW4n7T25V5lSZ9K95e9Vj4o9VLF0xXg7HsyAKHaHmMFm770qXry4lixZohIlSsR7ownaSpcO7vJfTwM2/oyx9y44vfQ/pw5p+4Tq1nLI+PZgMzO/9i0YYgVdrj3Y/jl1MGbmWOyArWD32do5tYmtusyMs7jB1+Wjf+qPKY2sJZwpsxRQjvpDlL5YLe19b6DO7V4X7wy02AFZqAVse37+Xc9Wuk/5yhdXrRf7ErA5/ZvGRv8I2GxgURQBAjZnvwMEbM4en0D2LqGALZB9oC3fCORRerVQcR3SGS3VH76pNExq4ZCD4A2knVmyz33xnGZ9N0ud7uqkjhU7qnz+W89SIGBLeFydPIPt3nvv1fTp062lXvFdoRyw3X777dZhKlzhIWAOBjAB18mNC+M9RfTwqin664vxun7lknWyZvHhX1sHD7j2LosdsJl90fa808dWXea00rgB24n1H1rLM1NkyGm1F5mrpK5ePK2d05rp7K41fgnYMpVvp8L3vydz2IG5YpaIpsls7cGWpuBdNw24r2aw7d2wTc/c1U15yxVT7an9CNjC41vLegoCtjAaTB7F/wIEbP439qYFAjZv9MLrXgK28BlPAraEx5KALXjvubsBmwmExn02Tj2r94zZYy2xXjslYEusn8H4upMDtmB42G3T0xlsBGx2pZ1f/lz0T9o5ramunDt2y87GXUYZX2FP6kooYDNhl9kXLUvVbjr6zUzt+2CYFfTFt0TU2xls5pCD/B0nWwcqmBNVd73aRpeO7AzIIQf7Nv2hceXvVZ6yRVXnpf4yh6NUqHDjdgHOf4voYXwCBGy8FwjYECBgs4EVhKIEbEFAd2iTBGwOHRgPukXARsDmwWvj91vcDdg86QgBW8JqBGyevFH/u4eAzTu/cLv75MZFin6rh7V/WnxXpnKtdHv3t+I9TTNuebt1xQ3Yrpw+oj8m19XlE/8eBOO6kqVIbZ0GmrZwVRV78Atdu3Q2ZiadtwFbshSRunblsjU7z3WZ0K1Qr7kyByjEd/lqBtv+zTv0dLl7lLtMEdV9eQABWxh9cxGwhdFg8ij+FyBg87+xNy0QsHmjF173ErCFz3i6ArZondRy7QqfB/PBkzCDzQeIHlZhJ2C7dPa8UqVL43ZLBGwEbG6/LDYLErDZBEsCxS8f26ODS0bp5Oalunr+pG5LFqFUOYtbe69lrnSP9d/uXnbqiu8U0dO/r9S+9x/Uxb+2K3mazMrRYIhS5y5lLSeNiMygYkNXKkX67D4L2HI3e0LJUqbR4RWTdeX8CUXmKqH8nacpQ1SDBB/ZVwHbgV93amzZLspdqpDqTh+odOnS6a67bl6S6q495ZwjQMDmnLGgJyEgQMDm7EEiYHP2+ASydwRsgdT2b1t3KY/uUm6t1yGt10H/NhZitROwBW/A7ARsb9zzuLIXza/a/dorU94ciXaagC1pBGxmr7arV6/q4sWLunLlipInT24d4hIREaFTp+KfUZToy5NIAQI2bwW5P9QFYp+G6s7y17jP66uA7eDW3XqqTCflirpd9V4dRMAW6i9WrP4TsIXRYPIo/hcgYPO/sTctELB5oxde95rvVXMldAJgeD1teD9NxKbDith0RJfLZtVfeZMpZcqUypIlS3g/tI2nMyEbJ/zZAPNRUTsB2x+r12takweVpUBOVezSWFXva6YcRfMn2BMCtvAN2DJlymT9GdahQwc1aNBAZcuWVd68eZU6dWpduHBBBw4c0JYtW7Ry5Up9+OGHunz5cryn2Hr6GhOweSrHfeEi4JSA7a/f/9ToUh2Vs0RB1Z/xoNKmTauKFeM/WTpc7JPKcxCwJZWR5jl9IkDA5hNGv1VCwOY32pCtODo6Wnv27AnZ/tNxacucZdoyZ7lK3FtHyasUsE7aKlSoEDSxBAjYAv862AnYrl+7phkdRmjjoq+sjmbImUU17m+rat1bKnuRfDd1noAt/AI2E6zly5dPY8eOVdu2bd1+YRctWqQnn3xS+/fv90nQ5mnAxp8xbg8ZBR0u4JSA7fD2PXqyZHvlKJZfDV4fQsDm8PfGTvcI2OxoUTbJCxCwOfsVIGBz9vgEo3cEbMFQ922broCtUIdqSlOzqHLmzKlcuXL5tpEQr40ffgM/gHYCNtO7bat+1NTGg3Tt6tWYzmbOl1PVurdQzb7tZH7vukIlYHPSEsfYb4AT/V566SUNHDgwpptbt27VsmXL9PPPP8v8PbVt2zaVLFlS5rROM4ulcePGKl26dEz5l19+WYMGDfL6RSdg85qQCkJcwCkB25EdezWqeDtlL5pPDd8YSsAW4u/VDX8HXXfnOJ4wemAeBQFvBAjYvNHz/70EbP43DrUWzA8uXKEt8O2UBfpu6gLlLF9UaYrkVIYM6a1ZbOFypcqQVjlLeT8jj9AxsG/EW3PmaOKc6bqs/wVmpgdjxozR6NGj4+3Ma+0f0caFX970tSwFcqnqfc1V6Z7GylO6sJwYELk67dQljk4N2HLkyKGlS5eqcuXKVhc///xzTZ48Wdu3b1fLli1VtWpVFSlSRNWrV9eaNWu0a9curVu3zrqnRIkSGjZsmJo2bWrd++OPP1r3HDlyxOOXnYDNYzpuRMAS8NUebH/v2q+RRdsoW+G8ajR7mNKkSaNKlSqhHAYCzGALg0HkEQInQMAWOGtPWiJg80SNexBwtsDSMTP1yVMznd1JeoeADQHzd1V8QUeGXFlVo1cbdXhmoK7omo0a/V/U6UscnRiwmXDNhGZFixa1DjPo27ev5s2bp549e+qVV165YdDuu+8+6wfsGTNmxHz+gQce0OzZs9W1a1fr8+bwg507d1phnKchm6cBm5lZZ2bKciGQ1AV8FbAd3X1ATxRpray351HjOcMJ2MLoxSJgC6PB5FH8L0DA5n9jb1ogYPNGj3sRcKbAH1+v1/av11v7D506dVIZM2aS+WE/nK59m7brwskz4fRIYf8s0Xv26Gz0EaVUhP1nve026fr1f++L9ftCVcqo/pB7VfWeJrqm//+6/dr9cofTlzg6MWD74YcfrJlrhw8ftvZdK1++vJo3b67hw4fr999/v2GcJkyYoKNHj8r86rqioqI0adIkffrpp9q4caPMfmxmibyZyValShWPxpmAzSM2bkIgRsBXAdux6EN6vFBLZSmYS03eetg66MQ10xXu0BYgYAvt8aP3ARYgYAswuM3mCNhsglEcgRAScO2nZ8K1cAvYzDAkT57c2oOFKzQEnn/+eY0fP/6mzia0RPSfi5f0YoMB2rXml//P1f43i61w1bKqPaCj7mxdW5EZ0jpqiWioLHF0UsBm/nx6+umnrT3XzMy1mjVrWnuqJbR02PT9iSeesGawmF/ju8y/P82ebd9++601k83syTZq1CjbBx8QsIXGny/00rkCvgrYju/9S48VbKHM+XOq6TuPELA5d8ht94yAzTYZNyRlAQI2Z48+AZuzx4feIeCNAAdWeKPHvb4WmDNnjsxH3Kt79+4yH3Gv6JUbtHbcvBs+XaxWBdXo3VoV2tdXyjSRMV9zyh5sobTE0UkBW5kyZbRlyxarS7169VJkZORNS0Ljvh8mjDMz1syy0IQu87WLFy9q1qxZVpGyZcvq119/tfVqE7DZ4qIwAjcJ+CpgO7H/sB7N31yZ8uZQs3kjrD8nPJ2ZyjA5S4CAzVnjQW8cLkDA5uwBImBz9vjQOwS8ETBLRM1HOF/nzp3TlStXwvkRw+bZXnvtNZmPuFd8Adv1a9e0+rHZOvjDv8sCsxTLp6h76qjLo/2UMvX/gjVXXU4J2EJpiWPscTAzyE6dOhWUd820bfZNM0tCzYEGrVu31ty5c9WpU6db9sfswWZmuXXr1i3BcgsWLLC+vnjxYuvgA7Nk1Ozn5u6fi+bU14TKJnQqrut9Zg+2oLxONOpAAV8FbCcP/q0ReZsqY55saj7/MQI2B461p10iYPNUjvuSpAABm7OHnYDN2eND7xBAAIFwEUgokIhviejmpd/ojXtHqnCVMqrctYnKt6+v1BkSXg4c7IAtFJc4xn6vGjVqpBUrVgTlVTOz/syea+Zq2LCh7rzzTq1atUobNmy4ZX/M6aB9+vSxTglN6KpQoYLq16+vTZs2xTyf2ZPN3QMPTH+WL18eb/UEbEF5XWg0BAV8FbCdOnRUj+RpInO4TYv3HleqVKmsU4W5Ql+AgC30x5AnCKAAAVsAsT1oioDNAzRuQQABBBCwLeBuwHbp7AW91Hywavdrr/Lt6yl5yhSJtmU2uzZLAYN1OXWJo1lCdeHChURZFi5caC3NdHdmV6IV2igwYMAAazno1q1brVlme/fudevuWrVqady4cTK/JnYVKFDAmh1XunRpa0np9OnTE7vF2rfSLC1t166dRwGbOUHUzGLjQiCpC/gqYDt9+LgeztVI6XNkUcsFTxCwhdGLRcAWRoPJo/hfgIDN/8betEDA5o0e9yKAAAIIuCvgbsB29Z8runj6nNJmzehu1R7treV25YkUdPISx9jBX2LPW716da1duzaxYj79ulmC+eabb1rLQydPnqxdu3YluveaqwPlypXTO++8ozvuuCPRPplQrUiRIho2bJi1TLRHjx6JLomtVq2a1qxZk2Ddic1gI2BLdFgokEQEfBWwnfn7hB7K0VDpsmdSqw9GEbCF0ftDwBZGg8mj+F+AgM3/xt60QMDmjR73IoAAAgi4K+BuwOZufbHLmdNJzSmU58+f9+R2r+5x6hJHc8KmOTXz0Ucfdev59u/fb20YfvDgQbfK+6JQunTptHHjRhUtWlT33nuvNYPN7K3mzmVmh61evVomyErsMkGcmcE2f/587dy5U+XLl9fZs2cTvC1Pnjwy++nly5fP44CNPdgSGxVnfd3M3jT7EJpDLYK95Dw+mdj9cmofExrRKd9OkfnoWa6nGmdrrLx581rfW+YgJjtB9NljpzQ8W33rf760/uhJpUyZUnfffbezXiR645EAAZtHbNyUVAUI2Jw98gRszh4feocAAgiEi4A/A7Zjx47JhCKXL18OOJdTlziaHz5NWJY1a1a3TUzI1rlzZ/32228BWS6aPHlynT59WmaJr5kxNnHiROtXdy4zc9D8gG5+TewyM/Meeugha4aeWTKbIUOGeA9HMXWVKlVK77///i3DNdNeYjPYCNgSGxVnfZ1Tt/03HnO2zJH56FCog2qmqSmzD2KuXLmsBu0EbOeOn9awrPWUJnMGtVk0moDNf0MW8JoJ2AJOToOhLEDA5uzRI2Bz9vjQOwQQQCBcBPwZsBkjs4/XyJEjAxIMucbEqUscTVBk9iczSyM9ucyebObE1x9//DHRpZSe1B/7HjMbx1xZsmTRiRMnNGPGDOvwgsSuW80yevfdd9WlSxeripkzZ6pv377KnDmzjh8/bn0u7r1mHCtXrqx+/foluOda3P4QsCU2QqH1dQI2/42XrwK2CyfPaEjmukqdMZ3aLn5KKVKkcDuQ99/TUbMvBAjYfKFIHUlGgIDN2UNNwObs8aF3CCCAQLgI+DtgM07Dhw/X7NmzAxayOXGJownXevbsqUmTJjn+1TEz10zo5ckMNjsPF3cGmwnz3Dn84VZtELDZGQHnlzUBG5d/BKZ+N/XfJaJ39FSjbI1iloi6WnP3MBCzN+fgjLUVmSGt2i0ZS8Dmn+EKSq0EbEFhp9FQFSBgc/bIEbA5e3zoHQIIIBAuAoEI2IyVmclmNrM3yw/9vSebk5Y4mj3Xrly5Yh0W4OnMtUC/a+bggWXLlnm0B5udvsbdg61x48bWgQreXARs3uhxb1ISiO+QA3dDtdhOl86e14PpaylVujRq/8nT1p/x5nAWrtAXIGAL/THkCQIoQMAWQGwPmiJg8wCNWxBAAAEEbAsEKmAzHTN7sr3++uuaN2+etan9xYsXbffX3RuCvcQxMjLSCqi6du2q+++/39aea+4+o7/KtWzZ0ppt58kponb6FPcUUTPLcenSpXaquKlsYgGbnb2lvOoINyPgcAFfBWyXz1/UoLQ1lDJNpDp89gwBm8PH3U73CNjsaFE2yQsQsDn7FSBgc/b40DsEEEAgXAQCGbAFyiyUlzgGyuhW7Tz33HM6cuSIXnzxRW3dutU6RXTv3r0+71qBAgWsU0RLly6toUOHypz8+thjj3nVTmIBG4cceMXLzWEk4KuA7Z8LlzQwTXWlSJ1KHT9/VhEREapRo0YYSSXdRyFgS7pjz5N7IEDA5gFaAG8hYAsgNk0hgAACSVggHAO2UF7i6IRXcdOmTWrfvn3Mcs2GDRvqzjvv1KpVq7Rhwwavu1ihQgXVr19fpp0VK1ZY9Zkx++ijj6x2vLkI2LzR496kJOCrgO3KpX/0QOTdSp4qhTotG0/AFkYvEQFbGA0mj+J/AQI2/xt70wIBmzd63IsAAggg4K5AOAZsobzE0d1x83c5MwPFHE5hlomaWWatW7fW3Llz1alTJ6+bXrBggbp166bFixdbs+MWLVpkHf7w3XffeV03AZvXhFSQRAR8FbBd/eeKBqSsqogUydV5xfMEbGH0/hCwhdFg8ij+FyBg87+xNy0QsHmjx70IIIAAAu4KhGPAFspLHN0dN3+Xe/fddzV9+nR9++23VlO9evWS2VfOHFbh7WX2XjP7782aNcuqqmbNmhowYIDuueceb6sWAZvXhFQQhgJXr11VRLKIG57sVgFbfOUTYrl29ar6J6+iZBER6rJqgpIlS2Z9T3OFvgABW+iPIU8QQAECtgBie9AUAZsHaNyCAAIIIGBbIBwDtlBe4mh7AP14Q4MGDdSmTRsNHDhQV69etX5oNid9jh492uNWzftmTig1wZ3Zq+nll1/Wxx9/rJUrV3pcZ+wbCdh8wkglYSYwacUkZUydUe3Kt1OWtFmsp4svYMuQPYMWblyoUxdOaXjD4W4pmANl+iWrJPOzyz1fTSRgc0stNAoRsIXGONFLhwgQsDlkIBLoBgGbs8eH3iGAAALhIhCOAZsZm1Bd4uik98oEleXLl9cPP/ygypUr6/Dhw9aSUfO55s2bW0tIf//990S7HBUVZS0B/fTTT7Vx40ZrSWjOnDn1448/qkqVKtbnvN17zdUJArZEh4MCSVDgj8N/qM6kOsqeLrseafyI2lVopwnLJmjM0jEaUnOImuZpqt8u/KY317+pv8/+ra+Hf63iOYu7LdX3topW2Xu/nmQFbbVq1XL7Xgo6V4CAzbljQ88cKEDA5sBBidUlAjZnjw+9QwABBMJFIFwDtlBd4ui09+rNN9/UuHHjrFlnRYsWtWay9e3bV/PmzVPPnj1vWjI6c+ZM9enT54bHMEtCZ8+era5du2rGjBnWzLWdO3das+FGjhypHj16+OyxEwvYChYsKHOSKBcCSU3ANWPNPHft4rWVKU0mLd60WA2LN9SRk0f0y5FfLJIxLcdodAt7s1T7RVTW9WvXdM+XE5UsIhkBW5i8XARsYTKQPEZgcSZ1hgAAIABJREFUBAjYAuPsaSsEbJ7KcR8CCCCAgB2BcA3YjEEoLnG0M3aBKvviiy9aSzlNaGlmspnLHHwwefJkbd++XeZQiapVq1ongVavXl1r1qyxTiBdt26dli5dqhIlSmjYsGHWgQbmMjPXzH5rZunp0KFDffoYBGw+5aSyMBLYe3yv6k6qq91Hdyf4VIWzFdZXw79SgSwFbD15/xRVdO3KVd2z6gXdFpFMtWvXtnU/hZ0pQMDmzHGhVw4VIGBz6MD8f7cI2Jw9PvQOAQQQCBeBcA7YQnGJo1PfKzOTzcxYe+mll6xgzHVt3brVmt32888/Kzo6Wtu2bVPJkiWtWWIVK1a0ZqmVLl06prwJ6gYNGmTNaPPlzDVXA4kFbKZfZhYbFwJJUSD2LLb4nt+T2WumngGp7tbVy/+oy8oJSpY8goAtTF4uArYwGUgeIzACBGyBcfa0FQI2T+W4DwEEEEDAjkA4B2zGIdSWONoZu0CXNYHlQw89pEuXLlkz0sx+bO5eZt81M+MtVapUmjhxos/2XIvbPgGbuyNCuaQosO/EPtWcUFN7ju+56fHzZsyr7x/7Xvkz57dN80BkNV25dFldVkxQshQR1hLR2D/L2K6QGxwhQMDmiGGgE6EiQMDm7JEiYHP2+NA7BBBAIFwEwj1gM+MUSkscQ+G9MktFX3nlFR06dEitWrWyfpguW7as8ubNq9SpU+vChQs6cOCAtmzZom+++UZLlixR7ty5ZfZiM0tD/XkRsPlTl7rDQcAcbGBmssW9BtcYrCn3TfHoEQelqa7LFy6py/LnlSxlcgI2jxSddxMBm/PGhB45WICAzcGDI93wf33M8ddxAzdn957eIYAAAgiEikBSCNjMWITKEsdQeW9MP82MNrMX29q1a/Xbb7/p4MGDunjxoiIjI5UnTx6VKlVK1apVs/Ze89UpoYn5ELAlJsTXk7qAOVG07uS6OnjyYAxFrgy5tLTvUlUs+u9poHavB9PV1KVzF9R52XhFpEpBwGYX0KHlCdgcOjB0y5kCBGzOHBdXr5jB5uzxoXcIIIBAuAgklYDNFQg5fYljuLxXwXoOArZgydNuKAnE3YvN073XXM88OEMtXTxzXp2/GK+IyBSqWbOmkiVLFkok9DUeAQI2XgsEbAgQsNnACkJRArYgoNMkAgggkAQFklLA5hpeJy9xTIKvoE8fmYDNp5xUFqYCR84cUZ2JdfT7X78rKleUvn7oa+VIn8Pjpx2SqY4unDqrzp8/p4jUKQnYPJZ01o0EbM4aD3rjcAECNmcPEAGbs8eH3iGAAALhIpAUAzbX2DlxiWO4vFfBeo7EAjZzgqg5SZQLgaQuYPZiG/vJWD3Z4kmZGWzeXEMz19X5k2fU+bPnFJEmpWrUqKGIiAhvquReBwgQsDlgEOhC6AgQsDl7rAjYnD0+9A4BBBAIF4GkHLCFyxjyHP8TIGDjbUDAPYFN+zapz9w+mtltpu7Mf6d7NyVQaljW+jp3/JQ6ffqskqdNRcDmlaZzbiZgc85Y0JMQECBgc/YgEbA5e3zoHQIIIBAuAgRs4TKSPIcRSCxgM7PXzCw2LgQQkNbvXa+7CtzlNcXw7A109uhJdf70WUWkTaXq1asrefLkXtdLBcEVIGALrj+th5gAAZuzB4yAzdnjQ+8QQACBcBEgYAuXkeQ5CNh4BxAIjsBDORvqzJET6rT0GSVPH0nAFpxh8HmrBGw+J6XCcBYgYHP26BKwOXt86B0CCCAQLgIEbOEykjwHARvvAALBEXg4d2Od/uuYOi4ZpxQZUqtatWpKkSJFcDpDqz4TIGDzGSUVJQUBAjZnjzIBm7PHh94hgAAC4SJAwBYuI8lzELDxDiAQHIFH8jTRqUNHVfv1QYpIH6l27doRsAVnKHzaKgGbTzmpLNwFCNicPcIEbM4eH3qHAAIIhIsAAVu4jCTPQcDGO4BAcARG5GumkweOqNQzXZSrSH4CtuAMg89bJWDzOSkVhrMAAZuzR5eAzdnjQ+8QQACBcBEgYAuXkeQ5CNh4BxAIjsCjBZrrxL7DKjWus3IVLaC2bdsqZcqUwekMrfpMgIDNZ5RUlBQECNicPcoEbM4eH3qHAAIIhIsAAVu4jCTP4U7AZk4QNSeJciGAgO8EHru9pY7vOaSopzspd7GCBGy+ow1qTQRsQeWn8VATIGBz9ogRsDl7fOgdAgggEC4CBGzhMpI8BwEb7wACwRF4vFArHYs+qFJPd1KuYgXVpk0bpUqVKjidoVWfCRCw+YySipKCAAGbs0eZgM3Z40PvEEAAgXARIGALl5HkOdwJ2MzsNTOLjQsBBHwnMLJIa/29+4BKje2kXMUJ2HwnG9yaCNiC60/rISZAwObsASNgc/b40DsEEEAgXAQI2MJlJHkOAjbeAQSCIzCqWFsd2blPUU91VO4St6t169aKjIwMTmdo1WcCBGw+o6SipCBg/kEd9xo9erTfHp3AyB4tXva8KI0AAggg4JnArQI2z2rkLgSCKzBmzJibOtC9e3eZD2awBXdsaD08BZ4s0U6H/9irUmM6KldJArZwGWUCtnAZSZ4jLAUIjOwNK172vCiNAAIIIOCZQEIBm2e1cRcCzhQgYHPmuASjVxf/uagXlr+gSSsm6dSFUzd0oV+tfnq166vxdmvVtlXqN6+f8mbKq0OnDql/7f7qUa2H7n3jXhXIUiDB+/z5jNevX9ec7+do5OKROnjy4A1Ntbyjpd67/z2lSZnGn12w6h4d1UF/bYtW1OgOyh1VSK1atVLq1Kn93i4N+FeAgM2/vtSOgFcCBEb2+PCy50VpBBBAAAHPBAjYPHPjrtASIGALrfHyZ2+nfTlNg98fHG8TCQVse4/vVcMpDXXu0jk93OhhFc9ZXE98/IQmdZykicsnBi1g+/vM36o3uZ4ebfKo7q18r2L//OBPw7h1jynVUYd+/1NRT3ZQ7lIEbIG092dbBGz+1KVuBLwUIDCyB4iXPS9KI4AAAgh4JkDA5pkbd4WWAAFbaI2Xv3p79tJZtX+tvb7Z8Y01u6t1udZuNfXL/l80Z+0c1SpWS/tO7FOv6r3UaWYntSzXUvN+mKeOd3XUg/UedKsuXxZyBWy9a/TWhr0btHrHajWMaqgP1n9g/Tqn+xylTZXWl03GW9dTZTrr4NZdBGx+lw5sAwRsgfWmNQRsCRAY2eK64f9Amenfcf3s1UZpBBBAAAEE4hcgYOPNSAoCBGxJYZQTf8bDpw+rzqQ62vbXtpjCeTLl0bjW49T97u4JzgA7ffG0er7VUz9F/6QlDyxR0exFrYBt2W/L1L5Ce71+3+vKEJkh8Q74oYRr6WryZMm1qP8ivb3ubU3/erpqFK2h+b3nB6RfY+/oogNbdipqVHvlLl1YLVu2VJo0/l+a6gdOqowlQMDG64CAgwUI2OwNDl72vCiNAAIIIOCZAAGbZ27cFVoCroCtYMGC1kEHXElTIL6AzUhkS5dNK4euVLl85ZImjJdP/fSd92j/LzsUNbKdcpcpQsDmpadTbidgc8pI0A8E4hEgMLL3WuBlz4vSCCCAAAKeCbhOFT958qTMBxcC4SrAKaLhOrKePZdZITL/x/nqNrubVcEXD36hxqUb31DZH4f/sA4QML+aww/M0svPtnymB+o+YM14Sx+Z3ipvZrgNXTDUqs/sh/Z408eVIiKFvtj6hYa8P0TLhyzXifMn1ODFBjp69qimdp4as6T0zMUzeuO7N3Tg5AFrNlzVQlVjZtL9c/UfvffTezJLVGN/zfR9x5Edeu2b17R081L9efRPXb12VYWyFdLAugNl9pKLe7iBOdzB9G/GNzO0cd9Gmbozps5oPfPTrZ629pXz9BpXoav2bdyuqJHtlbtMYbVo0UJp0/p/aaqn/eU+9wQI2NxzohQCQREgMLLHjpc9L0ojgAACCHgnEB0drT179nhXCXcj4HABM3vNzGLjQsAImODKFXrFDthMgDV77Ww9+N6DOn/5fLxYVQtX1cJ+C5U7Y26ZZZpjPxmriR0mqv/8/nqr+1vKnyW/Os/srPIFyuuZ1s9o84HNNwVspp0RC0coU5pM1v5uHWZ0sPZNa1K6idWm2d/NhHQjm4/Uf2b/R2/1eEslc5VUQjPxXB01J4jO7TU3ZnmoOZyh+5zu+nDDh/E+i5nB98nAT1SlUBWPXoxn7uqmvRu2KeqJdspdtggBm0eKzruJgM15Y0KPEIgRIDCy9zLgZc+L0ggggAAC3gkQsHnnx92hIUDAFhrjFKheJhSwuU4NNTPXTNg1of0EPfv5s+pSqYuij0Zr+IfDrRljrplo5tCEpz55SuPbjteg9wbp6dZPa/aa2dapo66gK3ZbrvsuXbmk+2bfpzvz32kFbM1eaqaulbtas+XM9erqV7XklyV6pPEjuv+d+62DGSoWrGgFbH3n9lXb8m2t/uVIn0Omrimrplgz7sz1QZ8PrK+by4R0LV5uYc2qe6bNM9YMt9QpUuvnPT/rnjfu0a6/d6leyXrWHm6e7CX3bKX/aM/Pvynq8bbKfUdRNW/eXOnSpQvUMNKOnwQI2PwES7UI+EKAwMieIl72vCiNAAIIIOCdgAnYuBAIdwHz7ytmsIX7KLv/fAkFbMu2LlOTaU2sJaArhqy4YWbXqQun1OqVVtZJpOb00Hd6vqNktyXT69++rieXPKlj545ZSzWHNRgmc7pnZIpIq0PxBWzm878e/FX/ffO/1img5jLhlytgM22ZmWcfb/rYCsYebvSwFZKZy8ya6/V2L5mTRM2yVPNhlpuafpvDGAbVHaRpXaZZZad9OU2D3x8cA9OsTDMt6LPAOmHU9bWcGXJq1dBVKp2ntPuA/1/yuSr/VfSPWxX1WFvlLkfAZhvQoTcQsDl0YOgWAkaAwMjee4CXPS9KI4AAAggggAACCCBgRyCxgM11+MHBkwetmWbmxFFzMucrX71i7X8WO6hKrN2EAjZzn5npZk4l/ezXz2ICtrjLVCvfXlmfDvrUOpDBhGomSHOFchHJIvRipxetfeG6vN7lhnpM/Wa/tUcXPqqpX05V2bxlrZlqt2f997APV5jozUEP4+/uoT/XbVHUo22U+85izGBL7GUIka8TsIXIQNHNpClAYGRv3PGy50VpBBBAAAEEEEAAAQTsCCQUsJnZaY2nNraCqbk951ph2rjW46xZY7v/3m3NIpu1ZlZMwHb1+lWPDzlIKGD7ZPMnGjB/gFqWa6npX0+XCdGWDV6m+iXr3zAbbvGAxdYhBy8sf0Ef9P1A4z4dd1PAFvs5TZkOFTrEMPkiYHu+Wk/t/n6zSo5oozzli6lZs2ZKn/7fAyC4QleAgC10x46eJwEBAiN7g4yXPS9KI4AAAggggAACCCBgRyB28GRCsyH1h1hLMc0yz/qT6+u3Q79ZSz1X71itKZ2mWAHbkTNHrP3XzGmcrhls6/5cZ+uQg9htmd/HncHWp1YftX+tvTUrLTJ5pDVbzVyugxhcoZj5nLn/oUYP6cjpI7py7Yp1GunK31fesNQ0dvm4p6X6ImB7oUYv7Vzzi6JGtFFuAjY7r6CjyxKwOXp46FxSFyAwsvcG4GXPi9IIIIAAAggggAACCNgRcAVsjUo10thWY61lmibUqlakmnq91Utvr3vb2kfN7E82/ovx1q/mtM2Z38y8YYno+r3r3T7koHqR6nqu7XPqNrub1ZY53CB2wNaufDsr4DMHH7zQ/gV9ue3LmwK2Tfs2WSeSmtltZu+1rrO6akTjEXr848et5aNm77bYe7n5O2CbWOt+7fh2o0o+0lp5KhRX06ZNlSFDBjtDQVkHChCwOXBQ6BICLgECI3vvAl72vCiNAAIIIIAAAggggIAdAddeZiVzlbwhYDOhV9yDAQpkKaB5veapRtEa6j+v/w0BW8rkKRM95OD0xdNq+2pbpU+V/pYBm+l/7P3W4gvHXP2+I98dMQHbm/99U0s3L9UTHz9hEQQyYJtUp4/+WL1BJR9upTx3lSBgs/MSOrgsAZuDB4euIUBgZO8dwMueF6URQAABBBBAAAEEELArsHbXWg16b5C2HNiiJ5o9ocebPm4tu3QFbGbvsy6VumhCuwnWIQfmihuwmdM43blcJ4bGbSv2DLZMaTLp80Gfq2rhqlaVCc0+M/3uN6+ftv21Labfu/7epfov1pc5lCGQAdvkev20/aufVfKhVspTsYSaNGmijBkzukNCGQcLELA5eHDoGgIERvbeAbzseVEaAQQQQAABBBBAAAEEAi/wYv3+2vblTyo5vJXyVCJgC/wI+KdFAjb/uFIrAj4RIDCyx4iXPS9KI4AAAggggAACCCCAQOAFpjR8QL+v/EElh7VUnsol1bhxY2XKlCnwHaFFnwoQsPmUk8oQ8K0AgZE9T7zseVEaAQQQQAABBBBAAAEEAi8wtfFA/bZ8HQFb4On92iIBm195qRwB7wQIjOz54WXPi9IIIIAAAggggAACCCAQeIFpTQdp6xffq8TQFspbJYoZbIEfAr+0SMDmF1YqRcA3AgRG9hzxsudFaQQQQAABBBBAAAEEEAi8wEvNB+vXz9aoxJDmylu1lBo1aqTMmTMHviO06FMBAjafclIZAr4VIDCy54mXPS9KI4AAAggggAACCCCAQOAFXm4xRFs+/U4lBjdX3rsJ2AI/Av5pkYDNP67UioBPBAiM7DHiZc+L0ggggAACCCCAAAIIIBB4gVdaDdPmpd+oxIPNlbdaKTVs2FBZsmQJfEdo0acCBGw+5aQyBHwrQGBkzxMve16URgABBBBAAAEEEEAAgcALTG8zXL8sXq0Sg5opb/XSBGyBHwK/tEjA5hdWKkXANwIERvYc8bLnRWkEEEAAAQQQQAABBBAIvMCr7R7WpkVfxQRsDRo0UNasWQPfEVr0qQABm085qQwB3woQGNnzxMueF6URQAABBBBAAAEEEEAg8AIzOjyiDR99qRIPNFXemmVEwBb4MfBHiwRs/lClTgR8JEBgZA8SL3telEYAAQQQQAABBBBAAIHAC8zsOELrP1yl4gOaKF+tsqpfv76yZcsW+I7Qok8FCNh8ykllCPhWgMDInide9rwojQACCCCAAAIIIIAAAoEXeL3zY/p5wQoCtsDT+7VFAja/8lI5At4JEBjZ88PLnhelEUAAAQQQQAABBBBAIPACb9zzuH56b7mK92+sfLXvYAZb4IfALy0SsPmFlUoR8I0AgZE9R7zseVEaAQQQQAABBBBAAAEEAi8wq+tI/Tj/CxXv11j56tyhevXqKXv27IHvCC36VICAzaecVIaAbwUIjOx54mXPi9IIIIAAAggggAACSU/g5MmTMh/m387Xr1+3AHz1e5emr+qLr57Y/+YP1dFbMmSqfv34GxXv20j56pYjYAvVgYzTbwK2MBlIHiM8BQiM7I0rXva8KI0AAggggAACCCCQ9ASio6O1Z8+epPfgDnri7599V38u/1nF+jRS/nrlVLduXeXIkcNBPaQrnggQsHmixj0IBEiAwMgeNF72vCiNAAIIIIAAAgggkPQECNiCP+brxr+n3V/8pGL3N1T++ncSsAV/SHzSAwI2nzBSCQL+ESAwsueKlz0vSiOAAAIIIIAAAggkPQETsHEFV+DTR17R5g++UqWHOyr9XberTp06ypkzZ3A7ReteCxCweU1IBQj4T4DAyJ4tXva8KI0AAggggAACCCCAAAKBF3i799NaM2uxGo7rrew1olSyZEkCtsAPg89bJGDzOSkVIuA7AQIje5Z42fOiNAIIIIAAAggggAACCARe4J37x+m7Nz5Wg7G9lKNWKZUoUUK5cuUKfEdo0acCBGw+5aQyBHwrQGBkzxMve16URgABBBBAAAEEEEAAgcALzO37rL6duVANnuqlHLUJ2AI/Av5pkYDNP67UioBPBAiM7DHiZc+L0ggggAACCCCAAAIIIBB4gXn9n9M3r32k+mN6Kmed0sxgC/wQ+KVFAja/sFIpAr4RIDCy54iXPS9KI4AAAggggAACCCCAgH8FFj36kgpUiFKZZtWUKl0aq7H5Dzyv1dM/UP3RPZSzbhkVL15cqS5LGxd9rYy5s6pi50b+7RS1+0WAgM0vrFSKgG8ECIzsOeJlz4vSCCCAAAIIIIAAAggg4F+B/Zt3aHK9fspRNL8aP/IflW5STQtHTNNXLy9QvVHdla1acZ3btE8/zFyiZBHJNHz1TGXKk92/naJ2vwgQsPmFlUoR8I0AgZE9R7zseVEaAQQQQAABBBBAAAEE/C/w/uCJ+nLae9Jtt6lYzTsVmT6ttnz6nYo3rqLj+w/r6NZoqxNdpj2suoM6+79DtOAXAQI2v7BSKQK+ESAwsueIlz0vSiOAAAIIIIAAAggggID/BQ5s2WnNYjt79GSCjeUrV0xDV76qdNky+b9DtOAXAQI2v7BSKQK+ESAwsueIlz0vSiOAAAIIIIAAAggggEBgBGJmsSXQHLPXAjMO/myFgM2futSNgJcCBEb2APGy50VpBBBAAAEEEEAAAQQQCIzAkR179ULN+3X68LEbG7xNyl4svx5bO0dps2YMTGdoxS8CBGx+YaVSBHwjQGBkzxEve16URgABBBBAAAEEEEAAgcAJJDSLrfGY3mo3ul/gOkJLfhEgYPMLK5Ui4BsBAiN7jnjZ86I0AggggAACCCCAAAIIBE4g+setmtLoAV04dfbfRm+7TdmK5FXfpZNUoGSRwHWElvwiQMDmF1YqRcA3AgRG9hzxsudFaQQQQAABBBBAAAEEEAiswEePTNXyF96JabT9hMFq9PB9ge0ErflFgIDNL6xUioBvBAiM7DniZc+L0ggggAACCCCAAAIIIBBYgeP7DuuFGr10fO9fyleuuB5aPVOpM6YLbCdozS8CBGx+YaVSBHwjQGBkzxEve16URgABBBBAAAEEEEAAgcALLB71qj4bN0utxvZT81G93e7A6tWrrbK1a9d2+x4KBk6AgC1w1rSEgG0BAiN7ZHjZ86I0AggggAACCCCAAAIIBF5g9/eb9d6gF9RnwXhlK5zX7Q4QsLlNFZSCBGxBYadRBNwTIDByz8lVCi97XpRGAAEEEEAAAQQQQACB4AhE/7RVt1cqbatxAjZbXAEvTMAWcHIaRMB9AQIj961MSbzseVEaAQQQQAABBBBAAAEEQkeAgM3ZY0XA5uzxoXdJXIDAyN4LgJc9L0ojgAACCCCAAAIIIIBA6AgQsDl7rAjYnD0+9C6JCxAY2XsB8LLnRWkEEEAAAQQQQAABBHwhcP36df21LVpHduxTqYZVlCJ1Kl9USx1xBAjYnP1KELA5e3zoXRIXIDCy9wLgZc+L0ggggAACCCCAAAII+ELg/InTWjJ6hrIVyqtMebKpbIuaWvjINCtoa/PMACVPldIXzST5OgjYnP0KELA5e3zoXRIXIDCy9wLgZc+L0ggggAACCCCAAAII+ELAzGA7sGWnFaqVb19Pu9duVqZ8OdTk0e5KlTa1L5qgDkkEbM5+DQjYnD0+9C6JCxAY2XsB8LLnRWkEEEAAAQQQQAABBLwRuHblqr59fZE+ffoNVbqnsY7s2KscxQqoTJNq+uyZWeowaagK3hXlTRPcG0uAgM3ZrwMBm7PHh94lcQECI3svAF72vCiNAAIIIIAAAggggIA3Akd27tPCES+p1VN9tWzCW6o9oKNur1hKKybN1dE/D6jTi8PZj80b4Dj3ErD5ENMPVRGw+QGVKhHwlQCBkT1JvOx5URoBBBBAAAEEEEAAAW8Eju05ZC0LbT6qtxWqVenWVHs3bte2VT+py7SHrNlsXL4TIGDznaU/aiJg84cqdSLgIwECI3uQeNnzojQCCCCAAAIIIIAAAt4ImL3Xtn/1sz4ZM1M7vt2o/OVLqGKnhqreq7XSZ8/sTdXcG48AAZuzXwsCNmePD71L4gIERvZeALzseVEaAQQQQAABBBBAAAEEQkeAgM3ZY0XA5uzxoXdJXIDAyN4LgJc9L0ojgAACCCCAAAIIIOArgXPHTmlW15Hauux7tXn2ATV9rIevqqae/xcgYHP2q0DA5uzxoXdJXIDAyN4LgJc9L0ojgAACCCCAAAIIIOCuwLHog/r8uTn6bdn3Onf8lErWr6zGI/6rQlXKyPw7/PD2PZrZ+THt/+UPDVg8WXe0rKlNH3+tRY+9rAw5sqjFmD4qUbeiVdZcu9b8ogk1elm/f+S7WSp8d1kd+u1PrXlzibZ8+p1VX84SBa0lp3UHdY5ZcmpOLv3zh1+tcttW/iizD5xZmnr3f1uoRu82SpU29U2PdO3qNf04/wstGDJReUoXUbsJD6pw1bJWuSuXLmvjwq/0zYyP9MfqDVab1Xu2Vu3+HRSRPEILhk7SNzMWqlbfdtahDckjU+r4nkP6ecFK/bZ8naJ//FUXz5x3a3ns+ZNntHjkq1r39ieq1KWxWj8zwNZSWgI2d9/W4JQjYAuOO60i4JYAgZFbTDGF8LLnRWkEEEAAAQQQQAABBNwROPT7n3qrx1NWsBX7ylowt/p++LyyF8mnj5+YrtWvfqjybeuq64zHdfWfK5rf/zm1fKqfdn+/Wd+/9Yl6v/usshXKE2/Ali5bppiALm6fXHWafd1iB3Nxy9Ud2EntJwy+6eRS12mnHScN0Q9zP9cfq9erx9tjrXDLHM6w8NGXbmJoOLybmj3R0woIYwdsl89fjJmpF59dqUZV1fXVx5StcN6bvvzz+8u1d8M21R3YWfP6P6cCFUqqxeg+ShaRzJ1hEAGbW0xBK0TAFjR6GkYgcYFbBUaJ3520S5gNV+P6JW0Rnh4BBBBAAAEEEEAAAc8EVr44X2ePnrRmiS0Z9ap1auiqqe/quzc+tpaDmlllS558TXlKF1bPueOU/87iOnXoqN594Hk1f/J+K2CbP2C8NVOtSPVy8QZs6XNk1pfT3lPFzo1U8K4oa6aYCdPm9nlGJuAzs+LKtaql3eu26Of3lqtaz1bKVfJ2a5aZmZ1m6k9VjDbeAAAIF0lEQVSVLo0eWPqidX/sK27AtmzCWxq8/BVlzJ1N8/o9p7bPDdT2L39SRIrkyhVVSG/+50llypNd/5n9pFZP/+CmgG3pmBmKaljVmnWXLmtGq6lfP19rPa+ZUWd84gvO4gZs5r6e74xVmswZ3BoYAja3mIJWiIAtaPQ0jEDiAgRsiRslVIKAzXM77kQAAQQQQAABBBBAILbAD/M+t5ZvugI2s8Ry7ZtL9clTM62ArXa/9pr/wPP66d1lav10fzV9oqd1+y+LV1vB24EtO63/vlXA5greYrdrll6++8B4rXvnM7Ua288KruK7Th7825pV9sfX69Vz7tOq0rXpDcXMzwbrP1iphY9MswIwV1/MclATijV5rMe/AVvKFIpqUFkzOz2q5ClTxBuwpUidSv9cuKSVU+ZrxcR3VKRaOXWcPFTZi+bX58/M1uJRr6ps8xrxBmeXzl2wPL57fZG1rLR047vVa944pf3/kC6xt46ALTGh4H6dgC24/rSOwC0FCNg8f0EI2Dy3404EEEAAAQQQQAABBGILmH3KzH5qx/cdtkIh82/tN7o8LrNc0iwRNfuaxd2rzARR5oq9N5vdgM0EWa56bxWwxT5gwQRsd3Woby1ZNcs/zay3+14fqfQ5sty075sJ9Y7s2KtNi1crY66sKte6jr4YP0efPztbCS0RNc9lAkcTpvWa/4w1O8/srWYOdTCfn91tVExwdvHMOc3qNspq1wSRjR/5r7Uc9NOn37CCNgK28Po+I2ALr/HkacJMgCWO3g0oft75cTcCCCCAAAIIIIAAAnEFYodeTR/vqVZP9bX2W3NSwGZmsO3fvMMKAc3y0m4zn7AOQNi9dvMNByvEnTW345sNer3L40qTKb16v/eschYrEO8hB5889brWL1iRaMCWJksGaxmtWeaaO6qQVWe+O4oRsIXptxUBW5gOLI8VHgKxA6LweKLgPYX5v2xcCCCAAAIIIIAAAggg4J2A2c/MBFd71v8esxwzdujmOm0zoRlsZmP/zZ98q+UvvK3on36zOvPQ6pkqVqvCDR0zM8sWjnhJGxd9ZX3ezgw2E7CZk0PNXmsfP/6Kte9br7lP6+SBv28ZsH3+3JtWedfMspRpIm8K2ExfXGGi+b055bTDpKHKnC/HTTPYzNLPM0eO6537x+mXJd9Ys+LaPDNAyya8zQw2715DR95NwObIYaFTCPwrQMDmuzeBgM13ltSEAAIIIIAAAgggkHQFYi/5dO135m7A9p83RllLTU3AZq5Bn02zfv19xTq1HT/I2vfMdZmwy8wkK1SljDWrrOp9zRLcgy3uElHXHmzHog/GLNE0e8OZQwlebDBAecsWVZ8F461DEmJfcZduJhawxQ0T4y4Rde2tZvaim33fKOsQBnOowY5vN1n715lZdZ2nPiTTjjsXe7C5oxS8MgRswbOnZQQSFSBgS5TI7QIEbG5TURABBBBAAAEEEEAAgXgFzF5iE2r0uqXOrWawmRvvaFFTDR+6T2tmL1alLo2turZ88q01CyxFZMoEA7Z24weqfLt68badUMBmfgYwBy/M6/esdaiA67qrYwN1m/F4zOmdsQPChB7O9Vzm67FnsMVXPu7eauZwA3PAwtfTP7iheKcpw1XvwS5uT6wgYHP2NyYBm7PHh94hgAACCCCAAAIIIIAAAggg4AgBbwO22v07qN3zDyoyfRrtXrdF7z/4gvVcnac9rMJVy97wjGaJ6AfDXrROIK0/9F7V6tNOrmWncTESCthMuWtXrmr9h6usgwvMjLYKHRpY+8Zlzp8zphp/B2ymoXPHT1uHLnzz2oeKTJ820WeKb8AJ2BzxbZBgJwjYnD0+9A4BBBBAAAEEEEAAAQQQQAABBBAQAZuzXwICNmePD71DAAEEEEAAAQQQQAABBBBAAAEECN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AQaAHXbKlAt0t7iQvUrl078UKUCLgAAVvAyWkQAQQQQAABBBBAAAEEEEAAAWcLELA5d3wI2Jw5NgRszhwXeoUAAggggAACCCCAAAIIIIBA0AQI2IJGn2jDBGyJEgWlAAFbUNhpFAEEEEAAAQQQQAABBBBAAAEEEEAgXAQI2MJlJHkOBBBAAAEEEEAAAQQQQAABBBBAAIGgCBCwBYWdRhFAAAEEEEAAAQQQQAABBBBAAAEEwkXg/wA+Fbi3RZRZtQAAAABJRU5ErkJggg=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" name="AutoShape 4" descr="data:image/png;base64,iVBORw0KGgoAAAANSUhEUgAABNgAAAM5CAYAAADVCYzVAAATFnpUWHRteEdyYXBoTW9kZWwAAE15xZLkXNTc00yEvfAXYliKmVk7cYkZn97SzO8Id3R33bpcB/Jkqv7ATH+VdVf8gYB9LRaqKobtD8z+gSBtfOquS/5APPof8A7/r6Ae8vFc36buvv9A4O2G6bcVGAGG/O+3QU1TVwRFqtTbtwzG/4Oxb6Uiupr6B2Ledle331lCkbXjt4T5LWNffLPfU/6DCAL+j8Dfficpk6X+/3aB3s6jWNZ6HP7dD/vm/wdC/4aKvN7G5d/IeZ7/5Uty/leP/wa3eyr+DeXFUWfF1wtzf2Amr5NqSfp3ypD0/zPFTKri/4D/puA+mGaYgXAHAhbeqdDUD3mEsMc13QB9V/cNOJ5uYJDHDl5LkY6F5D7eS2NUYzmOUPMUssuIOMSb5LABSIJzmQNb6A4w9J7Av7+OX+Lg/TZkY5yPVg3/QHReeETICJy1HvI7AhbAIZMJtb6mp/X0bt/78sE05+mZlvrhs3ESF0ca/4C8l9C4Xd04XgnIrAM8LB1PC6BF597j6HWDihb9kRiMg1zV6jCKBmveYBeU5EecbHqFLQxO8j1ahsTm0eecqQ22DyWIO6gAhsdOKEb2Hi6WWKlCl4/6R8eyr3PoJS+VB9xtYh/UHbhd2Z3eXui1BY01O/1Ltf4e3jcPAoeK/26RX8umzV4qGiRwI+TXRSf2Z7sB6aDwiFlHEXHnfZ/tiBHEC2GdJTfeMOzEd1tk6w4VPgxL3TvDev+6d3c+ahzVHHkq/WGy8Z420zUXLnUT292ADUe2vJHFK0S2XcqeKSOvOqUeO8y6kgvrULisy7azRmoZRqBx9GI2Mgld7TBLpiYIAEGZ78cwLocJm+DNla2eH/0D32d9cU1F5+XQ5JdLRUeHuuYFk3yBq6o5f3bo8Qbp07f1nm8GcPB28mdHEsPe0s5h+MjRZamAlmWSYU9jntzJCjorR7RoA84vj+3cIbI3mGlCGiFCOkEk8oRDaJg2Xgr5+WxNP+Ia3j3sYjsvk78RqFeZOZShJqW1IrS1KEfBEKowQh8rB0IR/5IurMa0fF8NBH63QPd1BSDnILBYWd+U52FzJzshKYl3sI6G5tbfhisY5ZToedAdv9p3A7QoQYK0DzFEVVbW13b/vJhEMd/fj3twV+ThSXMtFYglz7t+jD9wEPspreDPv5Humb98TKlYFk6aoTKqWpzOSx9Fb8jIikJLyf/mCq3nQ1veHUmmoVqvAoingunIWMmCXH9y364/eqmH+UcD7lwS63w48UzKH4rI6e8LsbmbFqd3roz7cE3fvuh5h+kohT5rKDhM3jC0O5l6ktedkzGEzMKBt8I72rz+40fsxlXYu3M/7XZbB+23Dy9AVaJ4P08a+X/2k0rP4VYKDjBesVliit4+LmJkfLcwgpa7UNCuqVNoD42C3AcMyoeFLBHK35fucweT73zF/aKVy8LlKZDua/86snSw2ynntTPfGdUwftHvXTefzYhi3QlprP3WX0kXLVgnffcFHPYUlidf9Fy0Im012M0mWwc+c3XRXnfybdPJB5VsP4mgV4kGnklY2V7SjQDJS2hr4/UG9zcL/LihYIDlGIeu6MxqerQ2EDfETlDXbh1JDSNcaZ+T9rBl+P0NTgZgNI6gDXKscwwoImAeZqdzrD5X5JmlXaPvs4ib4MPaNAehJp0yXFoJbctX4mePdK5Bv+sJTmLrJ5lXEEvFtIRcVvV+dCem1n21QOvMDj/aLIkIC4IDKhl07XUXAVMZrHULI+kMbUSGSNuza8uxNu9dS9EiYU9t9RpkaizkjRs6o0TpHx6jVKAxcC247C3aheooYegy4ilJsaiylPigVZXJTgwgN/MlHSXlOQVAa+x1WeRtwJKpROLrrVLqv6rzc/YxXvfxlzAKtMnjqzaB8h1EvntoXjXu+AlOtRLBhkIhzmXS3OWemi6Mv+tsdEfUz7hW9VBkfrPiRdixu0kmdYDORdjer4gMdtakabTPX+r76mhhFqTMSbptT6+Ww36w2IgeM6+CHS9qvdF7/lOTL0B1QtbUmA+kYYvjzmKqU1IngWVVxnhNxDNdktTayFecc3sAxKDaRhF7JnFNQLIsOblxZkfXIef+jKkrYMqb+IUsz9i9F1CodBTbkFgp1UlkVVV3oGSIcnIRbWuMLPwmCi3HtvnKBqXaElcZlCw9/GuQlt7xti2tYTVpjzr0+4a0m+B92xYkSeA0W18zP7Ne3yRBA54tMthTequtLVejdPEOe+H3jKHeD3xRjQ4Xldo6W81Dy2sTyqIyvZTPfStUHzd8nPoQbl3uGd6PgwzKJGoRp1ywGkOYHldZuIQIT0e6F6To3b2B37clu7QPJsGcn1Cb/NZtGqRzbAUVa3iNgiHJ7RX01Fucq9NTMkj0EKecefV41PXGCBQFtZ6OPgq8Hfb3SNc5PXBOhEK18WIcvaXIoZzASNKOEjcKtQgoH3hgiB82zvHF/JvpWxQCoMwwHVmXp3Nzn9oaWMyXZhiUGyTks8jf7LRrEHycMEFxPgl103KGQZ5iGmCbd0eZCoiVwolaIPjCoT2lHUgfGFKE9Cz/0MzegbAPOrZ51gQyk9Y3NeheiCoq07bIaKDiaBSpRzWpb9ElDZEdXNxALbk8nfUOpKV1NeWBiPjQrTG2psTQhZ4YPu50Qr9kI5573EO31QWewFWt8g56kSTfebi+klHX+bm6MOVf/Q4eCV8e6y8azqliQxjOO+VgaUwKi/jwlaV/PmDS+vVhC62AAPoz43EX9pUDPw10znKmzgNrxeMFQaWBm9YeVo4nLzdQ9ECuIhlcS+iRYyqkC3VCC53Id7wpwhYAc2m0hBCpPbbN5ucFvN3qwgD20bHY0798xjd+N/kMbtXBtoHoTP9MGnPFOvkoka2CP7UNPw4TNKs20EdI28gxwJj6hZRv4LgYGl4DYtOO4AyMidqcvtYgA2LegscaM2xaEZxX0HzG59sIv0iUItIeaOXuyS+/Qc1uOv1ZAktEd752P3bmghKmULQsXy39JXM7rhg8hvzKMW+9oxFRerH90r7lL7QQa+pjHTiaI9H+JZu2Ihvps6zoZ16ly2/21y+368PGHldpHoU/XDTwUqBAtnCZ8iOlPwjEnCjenSg9FhJ18LKrFGXDq5r9+CzA+J/fR57r7UyMFCUeK3nghw2fKavsnjUNtOm7ji/0FUlbXbndr9L4cL4rTeb9OefLupdoyoZTxzMeory2dCha3c9z9iyS0alfQJ3VeyH/zYszSTXXUZPvTMqTFCoeAd5Dxk7JOrXBm8aVG2nP61a40wVSE3CQQI80gWk4RuG5FIHYaglvJVi39r3Gh/SexEhKSLsjJLprlTzHeuuh6ZPBCTN9KfLd/BjL8c5kNCzXJzTkY7OKEMZ6iUvToZpP+yv/sj/6McytMBZrBvkmzibvghNHEJltRi/6kgifUz8+NoLkBRmk0fO6AfDo4axzsjHCuFxel6SCjK+G91ZH2lygHdivXnTBjW2LggFsfpvNszXPnMzmSOwYXuXttiH2QOfp0j5pVRfPOnIlxRv1deLxt3SfhqxINK7e9OaykgNAM7Cbmodd0VItSuEwOnff9+lARAEmKCgacxK9VDswCNSXcoLA4RXbKi+5lDFo77B8pHggrljW7Uq8ogjyppvVmbWtnr6yRAC6BA9sWUjOHS8TEiCkQon3R+S0ErzlRXcIQ8I8lvfjwTUIO2QY29tilfuo6q04nBZn+vzAhNAUQp4PSdc70djuLRL33qgeDVhPNjYQf9apYpUyLbWvcvQh+w57CTlOPYn2A8MGbD9WIGhLswehj+v2eyl/CWAjCduTLooMiNwkibTHLTMa2E8dqF9JIpOlLu5OFb6Wa0Qhb6BxfmwXXipZB9DRo4KM0PVEl+phvwsMM+T0Xh4baw7ZVmMmgLaJxkj+1wMZ/OoWenpaQb4+GtfetL0EA4pLPH9aYnSNiSjiJ6TYrhvwiqhioHTY/IIqAY9aycvIQryZAeJTg1aNViYb4v41W3kABQPFrCpYybNWqO2eTyH9MdB2DE1HFBVKFT7iSzZDwgy+I7hL9biCUOkjt//MWWE+zaLq65iGCt9+Eg7WsYuv3zjSNoaHsNsNT8w486xJWlPVd81zQOPj8kmxrsG0kNwoZHNZDGMgB9r9ginzDNPW0XxfPyensY6RVzN02nas6r1YGojNJumot2+pw/39O1Flx7Ilw/Uj75+HFY4sXe4YUkNesG1NxoW8Oe1fTqVO/nia2MfiTSRvbNNQd8QxD6J+NqjylhDWx6tlL9l2H5SpoWy5S/W/as59Htjg2cg8IHjnUNlEO4aqI6XvXXIA8869Z3iOm/JpAWTOMYSjHZW/cgvOHiPuqDVQSlXR7EjbCuDHCDNA1VCB4sZ+mmf/Yj2aYU8CBOgf+UoM2msZxQOcYEQTekkQrn3tsLfBbBOg9soEpbAwdfgxabZ8kkOr3Hnmvc8Fnmf/OD+mMwxQ+zJR5edTAEPQ2EWEVpA7uir7c+y9ih2a9YR2sHL/B9QZEMeO0mt1v9r175W6AG9HY0ZxOFEw0SlWg3G8YG6G7s9VHvyy7PjybbSFmnGCLRKuOfVJv1LaFxqJGbonObK1I+arxbeQJZyxwS1qDirLXItH/DDo8wlXHcBfJ4JSWXQh8RMDzcYttP+UOh7xcdFMQ/WJYfQy/6li73hFLA8ohbQCrYGSVJa7oub4LKQ5K33+rDacg4x0MwcXj0NGNiw5B0oa2M8K3SDcOWfHX4xDkTaEeTuvMxjHItZaL6Q89fZ8YmLdWLSNp8LbYzgAL65mEVbqz7vOqBRvQholTCt7hpnntt7+OQOZu66n19Sq36XCarUeO6bw2+ohL5oR5j9BqOrLTQWMMyxMtux99sshDNh9NsoFgVxOWBl1ULcE4K239puSAeDG/4QGVaQLmSYDTtFuCdkfx/pgqJDD/Xa+nG66GMXFzrIir62/j4a2aIBXObG8nNmkk0fdFeVsl3GxuyUPrGrZgAJv/K11yYlcjernXyWpKF2b0U9AO5VOnKoqeBRrDNrkJ+TcOjkzSxvjObLNIVGGD0aR137VA4hEPhVWfZLZnskEIaSy+/2ea8RNLg7oV6uoUAjLknUpwKRLwNlbvUPF4p4bzfJ5s8w34+6zRhsSap8caF4RfaqlHm7UHw+R1Mzt2FfAutOPwCBkvoM4etx8OJ60C46rwk9KY475TGVtKgteLsJDg80sopxsZI8qqeY/N8P50TBGcC9fgLvbzdNZdhhzIu5E6sc49qe+1CDNhQbQtob+ifmxhaX+QgXzhV0r4lKUqV38vOUGYW4IgCq20RLodA2UaRhvpVKCngPQCKQqY39JsGooyfPEsOBqiEKDVh+npGnfUYWKJbn6Ifqt/i3NrVlKvwItejlNmmRCdzdSf9p93K+dVbt4qrM3J0nxy/wm9RXO3VwUZzqciDzq4NRrvkctcjy/XhhFSLSjFKY7KL3ZEGn/SeBwFA2W44+6uCpqAKdNcKnug0vPk7PF6LbBVHfvgBoD9DmhshsNfwKbUQhyAL7nT4mQzNH1wSCwc/yLgCzKmOVd9LuIOMapnXmPdBd47m5Ao31FQ0nvfqRcUA+uTHk6nYnlGTaCSauXGdtWdyL1rxWFuaXpe7tTSQ1519fqIQ5teWd65V1rv3J3jTy6R9MRCHoChGPC4pVayr+nUStx7Nl+cb1v2pgqqV86eGgjNWpUPIkI9o4cyUhOMhYXXAxe2NogY7q5VNEriTlwD99S1tGPfZpA9zdflF9GLzGDKa8Q/71S9oDl6XuW1KB66R6K1qkpEWdeOSZxjc3JjFDfU5Wq8QdJ6olU9LKX/j1rdgAvXwkFsDvLBoQ4mRak+joiS1FCVRwD8wM7PFu28auBO1xQQYGTCOcegWne2HmbZ7BMo0RKSOzzfTXqmVpB957TEmwjIjZbZW7l4qlEnv5jPzKgVMT1TMvE/M4aHGtYMz988EFVJAPS1o2T05/vsTX/NOU3n2+L15cFN0Cq7mFrWT9QvI0wW6ETOwY+AxDNFxiriRtWacBCH3mHw7xCLPc4eMksWdc+8NFCQ6UiVBKuWsfQS4dYpxeqmfiHWFhd3lH/GLK3JrwfwukjuL8s1hxyD1z6s2upEscrKkKRrf2ij452n/VnbxhnIQhUp5ClHjl4vJsqNg2JwmxOoMYozxO+MvUiNLvZKOh5wQ8oBycEiFlVK1yMJSWQPT1YoL4860/e/9DCGfulaU1kjfwVzHapuTTpAPATSaX7J0hC7CQSirLAs6+lSIqfFvjHI0JdRnuxWpEXpOFsNxtf5mau60ZxMbgb7ByDoJ2gcHHn6XwgGhsoWFgLjkkigPZIE66c9tZbkiTuFddm2QUr52BPgh1gbA50neJzfxsfunDTOGmpoVOmPlCI1RACUKiaK+2NcjhwcCxN9OL+Q4t7nINf1Uya57GLAjYY+kK0yJixez4lTpxW4iHgK7S8/auYY3+FPPTiRq2R7XG741wcZ/kH/qzy/77P+Pvlxle1/323A3P/FxjbauEAACAASURBVHhe7J0JmI3VH8e/ZoaZsY69ELJEWSJr9ooUUWgRFVmylxSRFikR2ZJ9jdJmqVSyZRdKKYSkkC277Mzyf37H/153rjtz33vv+953ud/zPJ7hznnP8vmdGXM/8zvnZEhJSUkBCwmQAAmQAAmQAAmQAAmQAAmQAAmQAAmQAAmQQFAEMlCwBcWND5EACZAACZAACZAACZAACZAACZAACZAACZCAIkDBxoVAAiRAAiRAAiRAAiRAAiRAAiRAAiRAAiRAAiEQoGALAR4fJQESIAESIAESIAESIAESIAESIAESIAESIAEKNq4BEiABEiABEiABEiABEiABErA4gVOnTkH+SClatKjFR8vhkQAJkEDkEaBgi7yYc8YkQAIkQAIkQAIkQAIkQAI2I7B3717s2bMHRYoUoWCzWew4XBIggcggQMEWGXHmLEmABEiABEiABEiABEiABGxMgILNxsHj0EmABCKCAAVbRISZkyQBEiABEiABEiABEiABErAzAQo2O0ePYycBEogEAhRskRBlzpEESIAESIAESIAESIAESMDWBCjYbB0+Dp4ESCACCFCwRUCQOUUSIAESIAESIAESIAESIAF7E6Bgs3f8OHoSIAHnE6Bgc36MOUMSIAESIAESIAESIAGNBBITEzF58mS88soreOihhzBkyBDkzZvX/fTEiRPRu3dvLFy4EDVr1tTYKquRQOgEKNhCZ8gWSIAESMBIAhRsRtJl2yRAAiRAAiRAAiRAArYisGzZMjRr1gxnzpxR43711Vfx+uuvIzo6GufOnUP37t1x+PBhzJo1C3ny5NE8N3l25syZ+OCDD7Bhwwafz3Xq1AkjR45EfHy85nbtUNGftLTDHKwwRgo2K0SBYyABEiCBtAlQsHF1kAAJkAAJkAAJkAAJkMD/Cbz55ptYvny5kmELFizAl19+iY8++gi5c+fGqlWr0LJlS0id9u3ba2Ymcq1Pnz4YN25cus84QbCJTFu5ciUk009kpZSqVaviv//+w/jx4xXXihUronXr1pr5seJVAhRsXAkkQAIkYG0CFGzWjg9HRwIkQAIkQAIkQAIkEEYCkkEmYs1bsIk4EgFWsGBBDB06FFmyZNE8qvXr1+Pee+9VWXGjRo1C586dERsbq/l5u1SU+fXv3x9jxozxOeRbb70VycnJmDp1KrfXBhFUCrYgoPEREiABEggjAQq2MMJmVyRAAiRAAiRAAiRAAtYmsH37djz++OP49ddf1UCffPJJJdaGDx+OrFmzqo+eZ7JpmY1kwD3xxBPXVa1bt67KiGvTpo3tt4UmJSVhxIgRKlOva9euePnll1GgQAGkpKRg69at6t/ffPMNZs+erfiyBE6Agi1wZnyCBEiABMJJgIItnLTZFwmQAAmQAAmQAAmQgOUJbN68GW+//Ta+++47ZMyYEffcc4+SQo0aNQoq8ywtweYCIVltzz77LDJkyGB5NmkN8ODBg2rb54oVK9KdgwjLsWPHIlu2bLadq1kDp2Azizz7JQESIAFtBCjYtHFiLRIgARIgARIgARIgARLQhYD3mWwPP/wwpkyZghw5cujSPhtxJgEKNmfGlbMiARJwDgEKNufEkjMhARIgARIgARIgAUMJ7Ny5E4899ph7++SaNWvcZ2mtXbsWtWrVUv3ffvvt+PTTT1GqVKlU45HtgnKBgGSHbdy4UW2PHDRo0HVbLj0zvho2bOi+ZEDOQZPPya2eUp577jk888wz152H5m8sFy5cwOTJk9WlAxcvXkS/fv3UpQUxMTHu8Uqd559/Xh3WL2XgwIHqRtG0isgP2R752WefqVtIX3vtNVSoUCHN+l999RUefPBB9XnPOboeuHTpkmI1ffp0deuotO+rpDcumYNkx7377rvq7DjZpikyz3Oenv3JJQ6yhfOHH36AxFpK9erVUb9+fTz99NO4+eabfWbZHTlyBN9//z0WLVqEHTt2QM6ck1KkSBFUq1ZNrZn7779f0zbYQDkauuAt1jgFm8UCwuGQAAmQgBcBCjYuCRIgARIgARIgARIgAU0EQhVsIr5kG6GnLHrhhReUZPM89D8twea6xfPQoUPu8fp6Pj3B5nlWmKsR2a44a9Yst/CS1wMRbN515Xk50P+TTz5B+fLlfbL1HKO3YJP2RIaJHPNX0hNsvramTpo0CR06dEglyv7991/06NEDn3/+eZrdCSMRo3JBg6egO378uIqpyLX0ikhHuUBCpFtaJRiO/vg46fMUbE6KJudCAiTgRAIUbE6MKudEAiRAAiRAAiRAAgYQCEWwXb58GX379lWS5cUXX8SAAQPU3yULTkRQ7ty53SNOS7ANHjwYS5YswYwZM/Dnn3+qiwPy5ct3XbZceoJNJEWrVq2wbt06fP3116hYsaLKgpNMK88MtUAEm4xFsvE6duyo2hbpJxlyIqQkO85XSU+wbdq0CU2aNIGIRBFScmaZZIBFRUVpjqpk5sk45GbP0aNHqwsG5Pyzxo0bK5mYM2dO1ZbMUzLv3n//fb9ti2QTQSdzdRWtgk3qP/XUU+qG0ezZs/vsKxiOfgftoAoUbA4KJqdCAiTgSAIUbI4MKydFAiRAAiRAAiRAAvoTCEWweQorPQWbSCjPraoy6/QEm+ccjBZscpum3DoaFxd3XTDSE2xpXYqQK1cuVKlSBQ888IC6dMFTSnp3kJZgq1SpksqsK1GihHpExiHyTkScbO0dMmQI5HbT+Ph4yJZc2fopAs51q6pkok2dOtUt6ESw9ezZE+XKlVOXQUi7ItDkwgaJjdwsKltUpYigW7hwoXtbsfeY0xJs6XHUf5Vbt0UKNuvGhiMjARIgASFAwcZ1QAIkQAIkQAIkQAIkoImAXoLNszPJGpMz1aKjo90vp5XB9tNPP6kzxLzPIwtWsLk6FPEzf/58JYhcJZAMNjkvrX///kqmeZZOnTqpLD2RVd4lGMHm2UbNmjVVJp9LlPkK4Jdffqmy1kSeuYr3+XgzZ85EmzZtUj3uXWfx4sWKu7RTsmRJzJkzJ9XW1xMnTqi5T5gwQZ31JsJNto3Ktl+RbJK5tnTpUtWH1BEuvkowHDUtXIdUomBzSCA5DRIgAccSoGBzbGg5MRIgARIgARIgARLQl4Cegk2kVtu2bdV2URFsu3fvVgfsFypUSG0Zle2fUjzPJ5NLEkQayQUCW7ZscU8uFMEmWzDfeOMNlb0l2ztla6acCXflyhWflxwcOHBASSu5gECKbAOVDC+RTLIFdtq0ae5xBSvY0oqayCo5m03EmhTJDpOLGCTTTBjKWKQ0bdpUbVGVjDf5+Morr6jxSfGWZ2+++abi6Vm866QX97SkmGTCyRZVoznqu8Kt3RoFm7Xjw9GRAAmQAAUb1wAJkAAJkAAJkAAJkIAmAnoKNtfh/LJdUc5Ak+wol5SRG0h9CTbXINMbh9TRukVU6oqcu+OOO9znkIlw++CDD1C1atU0bxH1FIDelxl4Ciu9BZuM17Nvz/a9mXheZpAeD5GWX3zxhTorTtq49957IWfdydl0ss1TSnq8Xds65dw4yW6TW1S3bt2q5Jqc/SY3paZ1G6seHDUtXIdUomBzSCA5DRIgAccSoGBzbGg5MRIgARIgARIgARLQl4C3aBEZJWKmffv22LBhA2rVquXuUM7kkmwr2Voot0762nIpn3v66afVs1Jccmv//v1BCbbk5GR1ZpjIu9WrV6s2tWRjibiQ2zFdWylFCsnWznfeeQcTJ05U7Xje1nny5Em1zdF166bnTabBCDZpX3hJH9K3S2x5Rk/GNmzYMHXhgSsbzfPCAhFl7733ntqeKUW2kH744YcoWrRousLx77//Vue5SQx8bZX1J9g85Z0rhjIPieG3336rLkWQcRnFUd8Vbu3WKNisHR+OjgRIgAQo2LgGSIAESIAESIAESIAENBHwFmzykEgZuZUyT548qQSbfO7GG29U2VGSDeYt2GR7qIgq2fIpWxsLFCiAHj164LbbblNySLY/SvHcIuoapK+MKskkk/Pcxo0bl2ouIq4kq6p06dLqde9nZfukjF+K3KQph/BLG5JBJ9sfXRLNU7BJXc9zyWSekolXp04deAo2rZccuAYsglF4VahQIdUcvOWZ65PebNLavrp+/Xp3bHxdcuASo94yMj3eEiMp3oJNXpN5SPaabE+VSxlkXPJ3KXpz1LRwHVKJgs0hgeQ0SIAEHEuAgs2xoeXESIAESIAESIAESEBfAundwHn33XcriSOySQ7Bl8Pu5awyuXVStgh6CzbXyERCDR06VB2ILwflyzlmnkWLYJsyZYqSaKdPn4a0J3KuS5cu6nB9OV9MLhlwXaSQliSUw/clk+vIkSMqO03En2fxFkPnzp1D9+7d3eehSeaZCLoxY8ao+fiSSZ7tucSUiEHJNJMxSv+9e/dWFwR4FhGRwrJ8+fLqMgXJrhOZ6IuN3PDZoUMH9bgrI/D8+fNo1KiRes37mfS2j7rGoGVrsK+4FytWDM8995y6RVXa8MUkVI76rnBrt0bBZu34cHQkQAIkQMHGNUACJEACJEACJEACJKCJgLzBl4sA1q1bh6+//lqd0yXnp1WrVk1tbZQtn2fPntUs2OQZ2TqYP39+1b/IFrkwwDMLTYtgk2clo0rkUr58+ZSMkssKXIJNLkSQ875y5859XQabPOs6+022skrZvn17qq2rvsSQvCZySmSY962mLpgizrxlmetzcmaZjDEhISFoweYrQ+7o0aNKEMqtqL6K97lwoQo2l3wTMektViVL0XMrrREcNS1ch1SiYHNIIDkNEiABxxKgYHNsaDkxEiABEiABEiABEtCXQFJSksoOEwnmKq5zuyR7TbKrJAvNVSSDSqRL5cqVr8tg874cwPWM9zZHLYJNBN/06dMhbfraTinjla2bmTJluk6wiYSTrLPs2bOnguW5BTQtMSS3d0o2mbTtOr/N1Yi3PPSOhGT0ybgk681VZPyyJbVMmTKpqgt3yYqTM+08ucvWVunHu6xatUqJT1fWmGc85AKHunXruh8JVbB532AqDXvGfd68eWjRooW7P+9MQPlEKBz1XeHWbo2Czdrx4ehIgARIgIKNa4AESIAESIAESIAESEAzARFDcp6WZJldvHjRfcmBZH+JZBo/frz6nGwLlNsoH3roIXVov/cWUbkcQcRUdHT0dX1LVptcOiBFi2DzzhSTTDjZGiqvi4AaNGgQ8ubNq9rz3u4oIq1BgwbXjUHm0q1bN/f5bL7EkDzkulhBsuCWLVuGUqVKQTK35OIHV59pwZU+REjOmDFDCT5/lxxIHyID5Yw2mZ9sy42KivLZ/J49e9TZdnPnzlWfFw6yXVO2mXpeohCqYJO2JbZymYHIRu+4Hzp0SGUSLl26VI3DCI6aF6/NK1Kw2TyAHD4JkIDjCVCwOT7EnCAJkAAJkAAJkAAJkAAJkIDdCVCw2T2CHD8JkIDTCVCwOT3CnB8JkAAJkAAJkAAJkAAJkIDtCVCw2T6EnAAJkIDDCVCwOTzAnB4JkAAJkAAJkAAJkAAJkID9CVCw2T+GnAEJkICzCVCwOTu+nB0JkAAJkAAJkAAJkAAJkIADCFCwOSCInAIJkICjCVCwOTq8nBwJkAAJkAAJkAAJkAAJkIATCFCwOSGKnAMJkICTCVCwOTm6nBsJkAAJkAAJkAAJkAAJkIAjCFCwOSKMnAQJkICDCVCwOTi4nBoJkAAJkAAJkAAJkAAJkIAzCFCwOSOOnAUJkIBzCVCwOTe2nBkJkAAJkAAJkAAJkAAJkIBDCFCwOSSQnAYJkIBjCVCwOTa0nBgJkAAJkAAJkAAJkAAJkIBTCFCwOSWSnAcJkIBTCVCwOTWynBcJkAAJkAAJkAAJkAAJkIBjCFCwOSaUnAgJkIBDCVCwOTSwnBYJkAAJkAAJkAAJkAAJkIBzCFCwOSeWnAkJkIAzCVCwOTOunBUJkAAJkAAJkIABBE6dOgX5IyVDhgzqY0pKivvfaf09vXquz/lrz1c9X8+k114obWjpy6i+vXl7jkXLuCQuwfB19esZ12BjbsByZJMRSGDPnj0oUqQIihYtGoGz55RJgARIwNoEKNisHR+OjgRIgARIgARIwEIE5M2tZJGwkAAJkIBZBCjYzCLPfkmABEggfQIUbFwhJEACJEACJEACJKCRAAWbRlCsRgIkYBgBCjbD0LJhEiABEgiJAAVbSPj4MAmQAAmQAAmQQCQREMHGQgIkQAJmE+AWUbMjwP5JgARI4HoCFGxcFSRAAiRAAiRAAiRAAiRAAiRAAiRAAiRAAiQQAgEKthDg8VESIAESIAESIAESIAESIAESIAESIAESIAESoGDjGiABEiABEiABEiABEiABEiABEiABEiABEiCBEAhQsIUAj4+SAAmQAAmQAAmQAAmQAAmQAAmQAAmQAAmQAAUb1wAJkAAJkAAJkAAJkAAJkAAJkAAJkAAJkAAJhECAgi0EeHyUBEiABEiABEiABEiABEiABEiABEiABEiABCjYuAZIgARIgARIgARIgARIgARIgARIgARIgARIIAQCFGwhwOOjJEACJEACJEACJEACJEACJEACJEACJEACJEDBxjVAAiRAAiRAAiRAAiRAAiRAAiRAAiRAAiRAAiEQoGALAR4fJQESIAESIAESIAESIAESIAESIAESIAESIAEKNq4BEiABEiABEiABEiABEiABEiABEiABEiABEgiBAAVbCPD4KAmQAAmQAAmQAAmQAAmQAAmQAAmQAAmQAAlQsHENkAAJkAAJkAAJkAAJkAAJkAAJkAAJkAAJkEAIBCjYQoDHR0mABEiABAIn8MYbbwT+EJ8gARsTeP311208eg6dBEiABEiABEiABEhACwEKNi2UWIcESIAESEA3AiLYBgwYoFt7bIgErExA1joFm5UjxLGRAAmQAAmQAAmQgD4EKNj04chWSMBUAvPnz8fSpUuxadMm7N69GydOnEBycrKpYzKz86ioKOTKlQvFixdHpUqVUL9+fTRr1szMIbFvDwIUbFwOkUSAgi2Sos25kgAJkAAJkAAJRDIBCrZIjj7nbmsC//33H4YOHYqJEyfi2LFjtp5LOAafJ08edOrUCX369EH27NnD0SX7SIMABRuXRiQRoGCLpGhzriRAAiRAAiRAApFMgIItkqPPuduWwLRp0/DSSy9RrAURQRFt77zzDtq1axfE03xEDwIUbHpQZBt2IUDBZpdIcZwkQAIkQAIkQAIkEBoBCrbQ+PFpEgg7gW7dumHcuHGp+r3lllvw8MMP46677kKZMmWQL18+REdHh31sVukwKSkJR44cwbZt27B8+XLMmTMHf/zxR6rhde3aFWPHjrXKkCNqHL4EW0pKSkQx4GSdSyBDhgypJkfB5txYc2YkQAIkQAIkQAIk4EmAgo3rgQRsRKBVq1b4+OOP3SMWsSaHZ8vrUkQsLVy4UP358ccfcfjwYfz777+4fPmyjWYZ3FAzZcqE/Pnz44YbbkCVKlVw//33qz8u0Th79myI2PEUbY8//jjkdZbwEqBgCy9v9hZeAhRs4eXN3kiABEiABEiABEjAKgQo2KwSCY6DBPwQ8M5c69ixI8aPH+8WSMOGDcPgwYNx8uRJsvw/gZw5c6Jfv37o3bu3W0B26dIFkydPdjNiJlv4lwsFW/iZs8fwEaBgCx9r9kQCJEACJEACJEACViJAwWalaHAsJJAGATlzrX379u7Pvvzyyxg0aJD6t2yBfOaZZ/Dnn3+SXxoESpQooaRavXr1VI3+/fvj7bffdteeOnUqz2QL4+qhYAsjbHYVdgIUbGFHzg5JgARIgARIgARIwBIEKNgsEQYOggTSJiC3hRYvXtx9oYFkrk2aNEk9MH369OvEkJzB1qhRI7U98uabb1bbJuPj4x2P+MKFC2pL7J49e9QW2W+//VadweZZRFQ+/fTT6iWRkq5MNrn4YPfu3bxdNEyrhIItTKDZjSkEKNhMwc5OSYAESIAESIAESMB0AhRspoeAAyCB9Am88sor7mw1OXPt999/V9tCveVarly5IIdp9+jRg0j/T2DMmDGKyYkTJ9xMXJJNzqu77bbb3GeySVbbW2+9RXZhIEDBFgbI7MI0AhRspqFnxyRAAiRAAiRAAiRgKgEKNlPxs3MS8E8gb9687uy1jz76SF1osGLFCnVjqKtUqlQJs2bNwq233uq/wQirsX37djz55JPYtGmTe+bff/+94icXHLRu3Vq9LllsR48ejTA65kyXgs0c7uw1PAQo2MLDmb2QAAmQAAmQAAmQgNUIULBZLSIcDwl4EJg/fz6aN2+uXpHstZ07d6q/lyxZ0n3mmsi1NWvWIC4ujuzSIHDx4kXUqlXLLdnkTLZdu3ap2qVKlXJnsc2bNw/NmjUjR4MJULAZDJjNm0qAgs1U/OycBEiABEiABEiABEwjQMFmGnp2TAL+CXjeHOq62EBuC+3Tp496WLaFilxj5pp/lpLJJpLNtV106NCh6nZRzwsPeKOof4561KBg04Mi27AqAQo2q0aG4yIBEiABEiABEiABYwlQsBnLl62TQEgEqlevjg0bNqg2lixZorY1ypbRkydPqtfee+89nrkWAGE5k+3ZZ59VT+TMmVNtCZVbWBs0aKBeq1atGtavXx9Ai6waDAEKtmCo8Rm7EKBgs0uk9Bund8z1a5ktkYA1CKSkpFhjIBwFCZAACVicAAWbxQPE4UU2Ac/z1w4ePKi2ODZp0kRBkdtCt27dGtmAgph92bJl3beLLliwALLFtkCBAqolnsMWBNAgHqFgCwIaH7ENAQo224RKt4FSsOmGkg1ZlAAFm0UDw2GRAAlYjgAFm+VCwgGRwDUCcltocnKyeiExMVFlX40bN079W7Y3yjZHlsAIyPZa2WYrRbaEShZgTEyM+ndUVBTkdlEWYwlQsBnLl62bS4CCzVz+ZvROwWYGdfYZTgIUbOGkzb5IgATsTICCzc7R49gdT8Dzh3b54aZq1ar48ccf1bxdN2E6HoLOE5QtoXfffbdqtUqVKti4cSO8OevcJZvzIkDBxiXhZAIUbE6Oru+5UbBFXswjbcZye72UunXrRtrUOV8SIAESCIgABVtAuFiZBMJLwFv8FC5cGP/8848axF9//YWbb745vANyQG979uxxc7vpppuwb98+CrYwx5WCLczA2V1YCVCwhRW3JTqjYLNEGDgIAwlQsBkIl02TAAk4igAFm6PCyck4jYC3YIuNjcXly5fVNM+fP4/4+HinTdnw+Vy4cAGZM2dW/WTKlAmXLl2iYDOceuoOKNjCDJzdhZUABVtYcVuiM1+CzSUkLDFADoIEAiBQr16962pTsAUAkFVJgAQimgAFW0SHn5O3OgFvwcatjPpEjFz14RhsKxRswZLjc3YgQMFmhyjpO0YKNn15sjVzCVCwmcufvZMACdibAAWbvePH0TucAEWQMQEmV2O4am2Vgk0rKdazIwEKNjtGLbQxU7CFxo9PW4sABZu14sHRkAAJ2IsABZu94sXRRhgBiiBjAk6uxnDV2ioFm1ZSrGdHAhRsdoxaaGNOT7DxUPjQ2PLp8BPgeg4/c/ZIAiTgHAIUbM6JJWfiQAIUQcYElVyN4aq1VQo2raRYz44EKNjsGLXQxmwnIfHmm2/itddeu27CFStWRMuWLdGlSxdky5ZNM5CdO3fiscceU/U//fRT5MmTB61bt8aiRYuwZs0a1KxZU1NbH330EZ544gl06tQJI0eOTPOMWdf4Bw4ciFdffVVT26wUGAE7refAZsbaJEACJGA8AQo24xmzBxIImgBFUNDo0n2QXI3hqrVVCjatpFjPjgQo2OwYtdDGbCchkZZgcxHo3r07hg4dqvkSJQq20NaOFZ+203q2Ij+OiQRIILIJULBFdvw5e4sToAgyJkDkagxXra1SsGklxXp2JEDBZseohTZmOwkJXxlgiYmJWLhwIXr06KFu154zZw7Kly+vCYq3YCtVqpSm57wrac1gC6pxPhQQATut54AmxsokQAIkEAYCFGxhgMwuSCBYAhRBwZJL/zlyNYar1lYp2LSSYj07EqBgs2PUQhuznYREWlssjx8/ft3WzpSUFPz2228YPXo0vvzySwWpRYsWePnll1G0aFH1by0ZbCLwRNqNGjUKGzZsQJEiRdR20F69eiFXrlyqHU/B9tRTT+Hdd9/F0qVLcd9996n+KlSooOp5j9+z/yFDhmDevHmYO3cuChYsqJ57+OGHERMTo57966+/IP//zJ8/H/Xr10fv3r3VvwPdzhraarH+03Zaz9anyRGSAAlEGgEKtkiLOOdrKwIUQcaEi1yN4aq1VQo2raRYz44EKNjsGLXQxmwnIeFLsF2+fBnfffcdnn32WWTOnBmff/45ypQpg5UrV6JNmzbYu3dvKkDVqlXD9OnTceutt2oSbCLnnnzySZw5cyZVOy+88AIGDRqE2NhYt2CTfmU8u3btctdt2rQpJk+ejHz58qUp2H799dfrgihnyYlMu+eee3DgwAE1huXLl7vr3X777Th16pSaXyDnxYW2Wqz/tJ3Ws/VpcoQkQAKRRoCCLdIizvnaigBFkDHhIldjuGptlYJNKynWsyMBCjY7Ri20MdtJSPg7g00uQJDLA0SGtW/fXgmqESNGoHPnzkhOTsawYcNU1lfbtm3x/vvvY//+/X4vOXD1KZcXiMTbtm2bkl1S5GIE2VbqymCT7LYpU6bgrrvuwi+//ALJZhMJtmDBAlSqVCldwfb666+rrDSp361bN5V1J2N//vnnMXXqVHTo0AENGzZU477pppvw4Ycfqs/JXCnYrn0N2Gk9h/aVy6dJgARIQH8CFGz6M2WLJKAbAYog3VCmaohcjeGqtVWrCDbPLVEydnkT2L9/f7jWh2yNku1FrkwKeTMmt+Olt0XJ9WbRu064zxcKdm5aY+ivnpab/nxtSfPXrh0+T8FmhyjpO0Y7CYm0BFvdPijPVAAAIABJREFUunXVLaKSsRYfH49NmzahSZMmkCyvWbNmqdtBpfz99994/PHHIds+P/nkEyQlJfkVbC65JdtBGzdurLZ9yu2iIrmioqJUu67vkSLBZEuqZNL5+h6R1vdfkX+fffYZSpcurdrzrCdbRUUaDh48GBMmTFA3lUo5duyYEn2SvUfBRsGm73cFtkYCJBCpBCjYIjXynLctCFAEGRMmcjWGq9ZWrSrYRKZJ5kSOHDlSveFzzcvOgk3r3LTG0F89CrZrhAYMGADJrGFxLgE7CraBAwcq6ZRWWbt2LWrVqqVklGSeiXST4pJehw8fVtlnUh577DH1Uf4tIk5+EeF5rtm5c+dU5tuYMWNw4sQJd5ft2rWDnJuWN2/eVGewufoLRLC5+nddsuD5PejFF19UmWoTJ05UWWsyPikXLlxwv07BRsHm3O9QnBkJkEA4CVCwhZM2+yKBAAlQBAUITGN1ctUIyqBqVhVsJUuWdN+eJ2cA9e3bV72xdBXPN2aeaHzdoqdFMBmEN9WbYHmTKyXYuQU7RrPnH+y49XiOGWx6ULRXG04UbHpmsLmiKd9Xd+/ejRUrVqgz3H788Ud3RpmvLF+9BNtLL73k/n7ODDb/X1t2Ws/+Z8MaJEACJBBeAhRs4eXN3kggIAIUQQHh0lyZXDWjMqSiFQWbZGBI9oVseZK/u7YOXbp0CXJQ9ldffeXOfNBji+j58+fdWR5y493PP/+s2pcimRbPPPOMO2NEsj/Gjh2LcePGIXv27JDME9m+KllRaWWheL4xDWRucmugHAL+9ttvY9myZeqGPzmzqE+fPu5b/GSMe/bsUXVk7FLkZkHJhpEtX1JcjCTWkgUjWVxy7pJnPV9vnj23icn2tPfee0+No1mzZpCzoVw3Cco45XwmyX6R7V0FChRAly5d1BlLWbJkMWTdam2Ugk0rKefUs5OQ0Cq/Dx06pM4/k5s8QzmDTb5mu3fvjhkzZiipJreHXrlyRX2/GD58uPuMNCMFm/TFM9i0f73ZaT1rnxVrkgAJkEB4CFCwhYczeyGBoAhQBAWFze9D5OoXkaEVrCjY5MwfOfhatlLKG9DNmzer84fkDaZsaZIb7PTcIuop2HzBlq2qcsC4nHMkIk1klqvIIeAJCQmQW/O0CLZA5ibbwmT7lPetgXJmkuscJjmTTs4t2rBhQ6qhiwSTLViy3cv1Jt7zlj5XZdeWM08Gru1ZrjfZvpjUr18fM2fOxI033oi0xilv5IcOHeqWk4Yu5DQap2Azg7q5fdpJSGgVbEJUbhOVyw08t3XK64HeIprWbaTyvWzOnDmoXLmyoVtERbD5ukW0du3a6pcp27dv5xlsHl9CdlrP5n7ls3cSIAESuJ4ABRtXBQlYmABFkDHBIVdjuGpt1YqCbd68eZg0aZKagogkycySN5azZ8+GvDn0PLtH7wy2jh07YtCgQYiLi4NsZRo/frzKYpPsLJFZjzzyiLoVT7Y2yQHhku3Wo0cPJbi0CDatc5MDzuWNqIhGyeYTqSbbxFq1aqUOHJfXbrnlFjVWqScZY++8845i1qtXL3V+nbeElDfiwrVMmTIq00wORy9XrpzimjVr1uvOavK8SVCy9mQMwl/OapLtZXKT4G233ab4SFahZMWIeDt9+rTKspMxLly4UB2gblahYDOLvHn92klIBCLYJFNUsmVF0suNnFIkC1UuDShatKj6t/cWeV9nsEk7q1atwqhRo1RGasaMGVVmrJyNVrFiRXWxjNEZbDLWHTt2qLFLVp58v5PvWz179kx1Xpx5q8g6PdtpPVuHGkdCAiRAAlcJULBxJZCAhQlQBBkTHHI1hqvWVq0o2ETiiAASYSOSRt7srV+/Xv1bxJaRgk36rlOnjsLn/SZTMrvuvfdelTEmwkm2q8qbVZfk0iLYApmbjEFE1pYtW7B69Wp8/fXX6g2xZKIJF9mK2a1bNyUhPcftHXvXm3jJvpM/8jWn5Y24lpsECxUqpKTfunXrfC45zzOWtK5JPetRsOlJ0x5tUUhYP06u7y2uW1HLli2r5KHcmhoTE6OOByhRooT1JxKGEXI9hwEyuyABEnAsAQo2x4aWE3MCAYogY6JIrsZw1dqqFQWbiKz9+/errAbJaNi4cSOKFy+Od999V539ZaRg87y9zluwSfaZnFnkfZOfq54WwaZ1biKtvvjiC/Tr10/JMM/iEmy+slN8xd1Xlkwggs1zvt5ntckY5Fw52SLrq/i7HVHrOg22HgVbsOTs+xyFhPVjJ2dASjawbAf1LlbYWm4lglzPVooGx0ICJGA3AhRsdosYxxtRBCiCjAk3uRrDVWurVhVskh0mZ7DJtkwpcu6ZyDbZjmiWYFuyZAkefPDBkDLYRLBpmdvdd9+tzpyTraeyVVWEm2y9bNu2reIRTAabp+zSS7C5Mtjk8gcZU6lSpbQuvbDUo2ALC2ZLdUIhYalw+ByM62IU+aWJ3K4s58rJ9w75/iaXysiFLixXCXA9cyWQAAmQQPAEKNiCZ8cnScBwAhRBxiAmV2O4am3VqoJNtgzJLZRy6LaUxYsXqxswzRRsf/31V8hnsIlg0zI3OWhcMsPk8gE5I01u/5OPkt1RrFgxn2ewuc6OGzZsmNoKKmezuS5lkMw/IwSb562EIkHlHKWjR4+qM/PkfDrJwqtatarW5ah7PQo23ZFavkEKCcuHiAMMgADXcwCwWJUESIAEvAhQsHFJkICFCVAEGRMccjWGq9ZWrSrYqlevrgTR4MGDUaNGDSWX8uXLZ6pgk8PAvW8RvfXWWyHbJOWMNK1bRLXMTW5NlUwOyQpzFcl8i4+PR/78+fHZZ5+hdOnSKsPP1y2iso1UbvksX768+xZRIwSbXGCQ1q2EL7zwgjqfLjY2Vuty1L0eBZvuSC3fIIWE5UPEAQZAgOs5AFisSgIkQAIUbFwDJGAfAhRBxsSKXI3hqrVVqwo2ETdyM6VsyZRMNrk5T9aKmRlsIrfOnDkDyRCTSw7kNs6hQ4dCto56Z4h58vc+t0zr3ESeyfbQ+fPno1mzZqoPuZVTbt6Tm1WbN2+uutmzZ4/aQiuvSZEbAeUWT8kuk2LkGWwyF+9bCWV7V9euXdXNpiIFzSwUbGbSN6dvCglzuLNXYwhwPRvDla2SAAlEBgFmsEVGnDlLmxKgCDImcORqDFetrVpFsGkdr5n1XOeWyYH+cqOpZI7JuWgis6ZMmaJuvpNtnSzWIUDBZp1YhGskFBLhIs1+wkGA6zkclNkHCZCAUwlQsDk1spyXIwhQBBkTRnI1hqvWVinYtJIC5CB/OQNN5Jp3qVatGmbNmoWSJUtqb5A1DSdAwWY4Yst1YDch4ZnhKjAl47R///7uw+1/++23VBe+fPjhh2jdurUu3H1l1/pqWGs9XQbFRlIRsNt6ZvhIgARIwEoEKNisFA2OxfIERAx4FzkfyahCEWQMWXI1hqvWVinYtJK6Wk8O8B8zZow6A00y2mQ7pGxjla2r5cqVC6wx1jacAAWb4Ygt14HdhIS3YJPbkyUjNkeOHIrtRx99hCeeeMLNmYLNckvO0AHZbT0bCoONkwAJkECABCjYAgTG6pFNwFsMDBgwQB1AblShCDKGLLkaw1VrqxRsWkmxnh0JULDZMWqhjdluQsJbsEkWrNyeLBeUXL58GX379sXIkSNNFWyhRYRPh0LAbus5lLnyWRIgARLQmwAFm95E2Z6jCVCwOSO8FGzmxpGCzVz+7N1YAhRsxvK1Yut2ExKegk3OcJSbg13nOR47dkyd9Xjp0iV1YYhc/OLKYJPLRZYvX64uOFm2bJnKpvW+4ETi430JSosWLdQNzTfddBM8+5bLWrZt26ZkXlxcnLqopGPHjurmYl9bRF2Xp/Tr109l78pFNL///rvazir/r0j7UmTs8+bNU5/fsGED7rnnHiUN7777bkRFRVlxCVlqTHZbz5aCx8GQAAlEPAEKtohfAgQQCAEKtkBoWbcuBZu5saFgM5c/ezeWAAWbsXyt2LrdhISnvBIJ9f777ytJJQJr8+bNaNKkCZ566imcOHECkydPdgu2tWvXqrPY9u7dmyoM9913nzoPMk+ePJCbiEXQidjyLHIr8cSJE5XgkjYWLVqEGjVqYN26danquWReeoLN1xpo27atmoeIuhEjRqiLYDyLyMJJkyahZcuWVlxClhqT3dazpeBxMCRAAhFPgIIt4pcAAQRCgIItEFrWrUvBZm5sKNjM5c/ejSVAwWYsXyu2bjch4SmvJNNLxJMUkWRz585F586dMXv2bKxcuVJJMZFeIqYkC00klmS8iVTbtGkTWrVqhcyZM6vXbrnlFgwaNEjV69KlC9555x3Vbq9evdQZb9KOPOcSbFJH6osUGzhwIIYMGaLOlpSPZ86ccddbs2YNatasqQTga6+9BrngRc6lvOOOO/Dxxx+rzDfJaJMxX7x4Ud2sXKhQIYwdOxaFCxeGXNrQpk0b3HjjjW4RaMV1ZJUx2W09W4Ubx0ECJEACQoCCjeuABAIgQMEWACwLV6VgMzc4FGzm8mfvxhKgYDOWrxVbt5uQ8BRsItG+++47dVOxSDK54GD9+vXq3xMmTHALNtctonJG25YtW7B69Wp8/fXXaqvo7bffrp4tUKAAunXrpiSWtFunTp3rwuXdt6uO62KFTp06qS2j58+fT1Owydm38ke4y8UvItSkyBjk33IJjK/iedacFdeRVcZkt/VsFW4cBwmQAAlQsHENkECABCjYAgRm0eoUbOYGhoLNXP7s3VgCFGzG8rVi63YTEt7bL/fv368y1Hr27ImNGzeiePHiePfdd1W2mCuDTTLVvvjiC8j5ZyKxPItLsMkWUVd2mivrzDtevrZ+Sp1ABJtku0mWnBRvwfbTTz+lugHVu/+0xmXFdWXWmOy2ns3ixH5JgARIwBcBZrBxXZBAAAQo2AKAZeGqFGzmBoeCzVz+7N1YAhRsxvK1Yut2ExLekkvOJ5Mz2OT8NClyiYHINtmu6RJsckGAnMsmZ6u99NJLamvo6dOnIWefSQkmg81Tdukl2FwZbK5MOLkwgSUwAnZbz4HNjrVJgARIwFgCFGzG8mXrDiNAweaMgFKwmRtHCjZz+bN3YwlQsBnL14qt201IeAu2smXLokOHDpgzZ47Cu3jxYtSqVSuVYKtcubLaiilbN+WsswoVKqiP3bt3R7FixXyeweY6X23YsGFqS6dknUl9EXVyyYERgi0xMRGPPPKIGue0adNQr149fP/996rP6tWrY+rUqciZM6cVl5FlxmS39WwZcBwICZAACfAMNq4BEgiMAAVbYLysWpuCzdzIULCZy5+9G0uAgs1YvlZs3W5CwluwiXgS+TV48GB1s6eIs3z58qUSbHKz6DPPPKNEmqtI5ptkiOXPnx+fffYZSpcuneYtorKNdObMmShYsKDPbaR6ZbDJ9tbhw4ejb9++qZaKjFXOhkvrfDYrriuzxmS39WwWJ/ZLAiRAAr4IMION64IEAiBAwRYALAtXpWAzNzgUbObyZ+/GEqBgM5avFVu3m5DwdQ7aV199peSTZLKNHj1aXSDguUVUzlaTLaSyPXT+/Plo1qyZOqNt4cKFePnll9Xto82bN1fh2bNnj9pmKq9JadiwIfr06aOy3ow+g61UqVK4cOECPvjgA3VRg2xprV27Nnr37o3GjRsjKirKikvIUmOy23q2FDwOhgRIIOIJULBF/BIggEAIULAFQsu6dSnYzI0NBZu5/Nm7sQQo2Izla8XWKSSsGBWOKVgCXM/BkuNzJEACJABQsHEVkEAABCjYAoBl4aoUbOYGh4LNXP7s3VgCFGzG8rVi6xQSVowKxxQsAa7nYMnxORIgARKgYOMaIIGACFCwBYTLspUp2MwNDQWbufzZu7EEKNiM5WvF1ikkrBgVjilYAlzPwZLjcyRAAiRAwcY1QAIBEaBgCwiXZStTsJkbGgo2c/mzd2MJULAZy9eKrVNIWDEqHFOwBLiegyXH50iABEiAgo1rgAQCIkDBFhAuy1amYDM3NBRs5vJn78YSoGAzlq8VW6eQsGJUOKZgCXA9B0uOz5EACZAABRvXAAkERICCLSBclq1MwWZuaCjYzOXP3o0lQMFmLF8rtk4hYcWocEzBEuB6DpYcnyMBEiABCjauARIIiAAFW0C4LFuZgs3c0FCwmcufvRtLgILNWL5WbJ1CwopR4ZiCJcD1HCw5PkcCJEACFGxcAyQQEAEKtoBwWbYyBZu5oTFasP3www+YMPUDLFm6HP/u/wvJSYnmTjjMvUdFxyB/oWJoUP8udG7fBnfeeWeYRxDZ3VGwRV78KSQiL+ZOnjHXs5Ojy7mRAAkYTSBDSkpKitGdsH0ScAoBCjZnRJKCzdw4GinY2nTojHlfLcTZ27sBJRsBeUoBURnNnXC4e0++AhzbCez6Fll/HYvmTe/HB1MmhHsUEdsfBVvkhZ5CIvJi7uQZcz07ObqcGwmQgNEEKNiMJsz2HUWAgs0Z4aRgMzeORgm26vXuw9ZLN+Fcg3GRJ9XSCmnyFWRZ0hVlY//B+hXfaQr8vHnzMH76bGxYtxrnTp/Q9IydK2XJkQvVatRGl6dboXnz5iFPhYItZIS2a4BCwnYh44DTIcD1zOVBAiRAAsEToGALnh2fjEACFGzOCDoFm7lxNEKwSeba3G1JONdwsrmTs2jvWRZ1RIsy0elmsu3btw8t23bG9v2nceq2jkDxe4FsBSw6Ix2HdeYgsHsxEn6fjFsL5cAnMyagcOHCQXdAwRY0Ots+SCFh29Bx4D4IcD1zWZAACZBA8AQo2IJnxycjkAAFmzOCTsFmbhz1Fmxy5tq9D7bE2c5/MnMtrdAmX0HWCSWw+MtPfJ7JJnKtWp36OFy8DVC7v7kLxMzeVw/CDbs/wIZVS4OWbBRsZgbQnL4pJMzhzl6NIcD1bAxXtkoCJBAZBCjYIiPOnKVOBCjYdAJpcjMUbOYGQG/BJtlrM/cWA2r2MXdiVu997VA8VeQvn1lsNe5uhB8y1IxsueaK3+pBuDNlLdZ9/21QEaVgCwqbrR+ikLB1+Dh4LwJcz1wSJEACJBA8AQq24NnxyQgkQMHmjKBTsJkbR70FW4GipXCo0VwgX1lzJ2b13o9sxY3ftsDBPTtTjVTOXGvfdzhOtVpr9RmEbXwJs2ti6pAXgjqTjYItbGGyTEcUEpYJBQeiAwGuZx0gsgkSIIGIJUDBFrGh58SDIUDBFgw16z1DwWZuTPQWbNExGZH88nluD/UX1uQriHo7M5ISr6Sq2aDJw1ga/QBQoa2/FiLn85tnoH7S11iyYE7Ac6ZgCxiZ7R+gkLB9CDkBDwJcz1wOJEACJBA8AQq24NnxyQgkQMHmjKBTsJkbR70Fm4rn6ynmTsouvb+RASkpqVllz50fZ9r+EhkXGmiN05mDyDajIv47/q/WJ9z1KNgCRmb7BygkbB9CToCCjWuABEiABHQhQMGmC0Y2EikEKNicEWkKNnPjSMFmIn8vwZaUlIRMsXFIfiV1VpuJI7RM11FvZbwu20/L4CjYtFByVh0KNmfFM9Jnw/Uc6SuA8ycBEgiFAAVbKPT4bMQRoGBzRsgp2MyNIwWbify9BFtiYiJi4+Ip2HyEhILNxHVqs64pJGwWMA43XQJcz1wgJEACJBA8AQq24NnxyQgkQMHmjKBTsJkbRwo2E/lTsGmGT8GmGVXEV6SQiPgl4CgAXM+OCicnQwIkEGYCFGxhBs7u7E2Ags3e8XONnoLN3DhSsJnIn4JNM3wKNs2oIr6iEULi6NGjmDp1Kj6d9yF2bN2FK5cTHcs5Y6YYlC5bEo81fwLt27dH3rx5HTtXO0zMiPVsh3lzjCRAAiSgBwEKNj0oso2IIUDB5oxQU7CZG0cKNhP5U7Bphk/BphlVxFfUW0iMHTsWz/fqiaI1MyJPhQtIKArExDkXc+JF4NQe4NjmeOxZewUjR4xCt27dnDthi89M7/Vs8elyeCRAAiSgKwEKNl1xsjGnE6Bgc0aEKdjMjSMFm4n8Kdg0w6dg04wq4ivqKSRe6N0Lny2YjuKPnkL2QpGH9r/9wO7PEvBok6cxfNiIoAHMmzcPU2aMxw/rNuC/U+cgl007tcjF0NkTsuDOGtXQoW0XNG/ePKSp6rmeQxoIHyYBEiABGxKgYLNh0Dhk8whQsJnHXs+eKdj0pBl4WxRsgTPT7QkKNs0oKdg0o4r4inoJCclcGzLmFZTvcQrRGSMXa9IV4LcxCejb462AM9n27duHJ9u1xN8HtyN31VPIexsQl+B8lhdPAUd/B45vTMDNBW7FrGmfoHDhwkFNXK/1HFTnfIgESIAEbE6Ags3mAeTww0uAgi28vI3qjYLNKLLa2qVg08bJkFoUbJqxUrBpRhXxFfUQEnLmWsFCBVDjpcSIzFzzXkSSybbunRgc2H9Q85lsItdq1q2GrLcfRslGkbssd30LnP31BqxduSEoyabHeo5c+pw5CZBApBOgYIv0FcD5B0SAgi0gXJatTMFmbmgo2EzkT8GmGT4Fm2ZUEV9RDyExZMgQTFs8EKVbXoh4ni4AOz6JR7t7X0Pfvn01MalbvwaOZP0houWaC5RItnxn78TKpes0sfOspMd6DrhTPkACJEACDiFAweaQQHIa4SFAwRYezkb3QsFmNOH026dgM5E/BZtm+BRsmlFFfEU9hETFqmURX2sb8pSOeJxuAMd2ABfWlMEvG7f6hSJnrvV8pT0q9Dzlt26kVNg8KgGj3poa8JlseqznSGHMeZIACZCANwEKNq4JEgiAAAVbALAsXJWCzdzg+BNsp7d8jfhCFZApp7YTvlU8X08xd1KevR/fCXz+GFCoOnDfSCAm3jpjo2DTHAsKNs2oHFvx4r9/IDZPUWSIzpTuHPUQEvGZY3HXkMuOvi000IUit4su75sJF85f8vtoo6YNcCjXUtxUw2/ViKnwzzrgxhP18e1XSwKasx7rOaAOWZkESIAEHESAgs1BweRUjCdAwWY843D0QMEWDspp9+FPsJ39cw32fdwduSo/hrx1OyM6c07/b26tItgunACW9gV+ngxU6kTBpmWpndoDrH4b2D73au1SDwK1+wG5Smp52rA6FGyGobVNw5eO/oX9c15AzkqPIKHCg4jKlMXn2EMVEomJiYiLi0Wjccm2YROugX7bNQqJiUl+u8uZJzuq9DkTERca+IXx/wpy8cGPQ7Ph5LH/tD6i6oW6ngPqjJVJgARIwGEEKNgcFlBOx1gCFGzG8g1X6xRs4SLtux9/gg0pydj7UWccWz0Z8YVuR+5qrZFQsTli8xZP+82t2YItJRk49DPwfX9g9+Kr46Rg87/QRK7NewL4Z23qugWrAc1nmSrZKNj8hy8Sahxe9A4OzO+HrMXuRK7qTyJPzfbI4HXFZ6hCgoIt7ZWkRbAlJSUhU2wmNKagvA7kN12jkKRBUHo+GOp6joTvC5wjCZAACaRFgIKNa4MEAiBAwRYALAtXpWAzNzh+BRuAc39vxM5htZCSdEUNNlOuwsh3T0/krd0RUbFZU03AEltERRBNqwXkKAKUaAhsmkTBpmWZbZoIfN0ZuKMD0HAEkJwILOkD/Dzl6r+rP6+lFUPqULAZgtV2jV4+sQ9/DK+HS8f+VmPPUuxOJFR4CHlqdUBMllzqtVCFBAVbaIJN8YuPRaOxzAD0JvlttygkXvGfAUjBZrtvTRwwCZCARQlQsFk0MByWNQlQsFkzLoGOioItUGL61tci2KTHPdOfwvH1s1J17soiyX7bve6MNksItv3rga2fANV7AmcOXJVtzGBLf+EkXQJWDwZ2fgXUeAEo1/pq/V+mAV+1B+4aCNR5Vd/FF0BrFGwBwHJ41WOrJ2Hvh51SzVKya3NVfRzyvShL4TuuI7BixQr1Wt26df3SoWCjYPO7SIKsQMEWJDg+RgIkQAJBEqBgCxIcH4tMAhRs1+J+4sQJfP7554iPj0eLFi2QJUsWLF68GJ9++inee+899W+rFgo2fSNz5o8VOPvHSs2NyhtP15vPg2cA+eP6t2cj5/dtwoG5fZCSLFkJqS8xkIy2G+57CblrtEN0pnhrXXLgymajYNO8JtwVRbpJBtuG94AHJlyVlCaVHEMz4p/NSzX1Hpu7CDLlLqrqemczDRgwAK+//rqmdljJmgSu/HcYO4fVwaUju64bYEyW3Bi36jjm/g4cv3Dt0xRs+sRSyxZRZrClIyiZwabPQmQrJEACJKCRAAWbRlCsRgJCgILt2joYPHgwChcujH/++QcFChRAzpw5MXz4cCXXypcvb+kFQ8Gmb3gOLhiAQ1+/oW+jGlvLWrwmekxciyVPWugWUQo2jdHzqpaSAmz9+OqW0fzlgeYfAglXpZUZpcrUGIxvFNjWKjPGGZ05AZkLVTCja9VntlL1TOvb1fGZnVezxQItSRdO4fw/mwN9zGf9P08AP+wHRq+/+mkKNl2wgoItNI7MYAuNH58mARIggUAJULAFSoz1I5oABdu18G/duhWvvfYa5s+fjyJFiqB58+Z49tlnUbSoeW+ItS5OCjatpLTVcwm2bLfURdZb/L/ZXrlypfvNZ4FsgPzxtY0q+cpF9eY3JfHStYFkyACIiAGQufAdyFOrI25t1AXHe1OwaYrWGxmQ8n9+Ul8yP2Lj4pH8ytWz7kwrMqYd84FFvQC5iVWy18o+Lulgpg2p9PgYfNmnlqb+Lx3fg8vH92qqy0oOIpAhCnIpy5VkYNGfwHd/Auv3X50fBZs+caZgC40jBVto/Pg0CZAACQRKgIItUGKsH9EEKNicEX4KNn3j6BJsOeu/hOiqXfw2PmrUKMgfz3L48GHExsameu3E4kE4uezd/78mokUkWgZkLX4nctd4GrmqtkZUpvirW/LMvkXUc+TMYPO7BlJV8JZr97wNVO4MRMUE1o7OtV1nsImEPHv2rKbW4+Li1LZ5zxKOLaKyTduscuGfzUg8f8qs7lXzPMnsAAAgAElEQVS/wWbRRccnIPNN/rP/ki7+py46OL/vl6vz/L9YyxAVo85ge/jtb/Hr4dQIKNj0WRIUbKFxpGALjR+fJgESIIFACVCwBUqM9SOaQKQLNsl8Wb58OYYNG4a1a9fizJkz7vVw++23q/PX9u7dqzLZ8uXLh6FDh6J69eruOm+++abKehs4cCBefdW8w8sp2PT9MnYJtvhaz+Fo4WZ+G58xYwbkj2fxPoMtw7l/kXlZT2Q4e8hdLebGcih0X2/kvKM5ojJdO+OPgs0v8msVrJjBtnclML/N1cy1+0YCt7cxXa4JMJdgO3XqFH799VfNkOvVS53F2bZtW8gfo0tMTAyyZk19w67RfXq2n5CQEM7ufPYlsQqm+JOoMX8vQtwPg681nSEaOco0RN67uiP7rQ0QFZPxum4p2IKJxPXPULCFxpGCLTR+fJoESIAEAiVAwRYoMdaPaAKRLti2bduGRx55BJkyZcKsWbNQrly5VOvhwoUL6N27Nx5//HHs3LkTCxcuxJQpU5AjRw5Vj4LNmV8+3oJN3mi7Yu5rxqNHj74ug2379u24dOnaVtDkjWOR/NNklbGWoWAVRJV6APnvbIUbCxe/rkkKtgDWldUE24ldwLwngQMbgPpDgDtfsIRc8xRskr22e/duTZAvXryY6pcK8lC4BJumAbJSwAQynD+K+JX9EHXyT/VsUr7bcblMa9Rq2dvdlvfFFvIJCraAUft8gIItNI4UbKHx49MkQAIkECgBCrZAibF+RBOIdMEmWWu1al07kyhbtmyoWbMmunbtisaNGyMqKgqrV69Gt27dsGXLFriy2kqVKkXB5uCvHG/BJmfypXcWn/fXkaDxPBfs4qHt+GPEXciYUBA3NHwJCRUeRIaY1NtHPXFSsAWwuKwk2FKSgBVvAKve9D2BuwYCdczLdHVlsAVAV1U18xbRYDO4Ap2jr/oiIiUTzMwSbBZdetl/p36Zh90TWiDuhtIo0HQgcpRvgqiMcammScFmXNQp2EJjS8EWGj8+TQIkQAKBEqBgC5QY60c0gUgXbN7BF4n25JNPQt7UzZkzB5UrV1ZVJHvtscceU3+XbaMUbM7+stFbsB3+bggy5S6KHGXug9yQ6K9YTrD5G7CZn7eSYLt48mr22q5vKNjMXBPsO00CKclJ2DOjDbLdUg85yjVGxhw3+qxLwWbcIqJgC40tBVto/Pg0CZAACQRKgIItUGKsH9EEKNhSh1+2hD7//POYOHEiPvzwQ7Ru3ZqCLQK/QvQWbPKmNkNUtGaSFGyaUQFWEmwBDNuMqnbMYDODk7P7TEFKUiIyRF9/xprnvJ0k2M7+C2yaBOQsBpR5FPAzdcPDbxfBdv44sGshcOjnq0huuB0oeT+QJZ/hiNLtgILNXP7snQRIIPIIULBFXsw54xAIULBdD891rtqIESOUbJPCDLYQFpkNH9VbsAWKgIItAGIUbJphUbBpRhXxFZ0i2K6cA36fD+xbDRSpQ8GmdWGLXPtlKnDC66jGnDcDFduZK9ko2LRGkfVIgARIQB8CFGz6cGQrEUKAgu1aoI8ePYq+ffti2rRp6kUKtgj5IvAxTQo2G8Wegk1zsCjYNKOK+Ip2F2wpKcDpfcCOL4Cjv18NJwWb9mW9dxXw20dA4VpAmUeAlGTg97nAvjVX/12svva29K5JwaY3UbZHAiRAAukToGDjCiGBAAhQsF2DtWzZMnVL2hNPPKFuDR0wYACaNm2qKjCDLYBF5YCqFGxBBPHwZuDPhchxZB2SjvyOiycPIvHyRcRkikNczgKIzncbTuerAZS4H7ihQhAdpPGIHQWbSawo2PRbdk5vye6CTTKv1g4F4nMD+W4D9jKDTfOSTU68ujX031+B4g2AgtWuPrpvLfDrTKBUU+CWxpqb070iBZvuSNkgCZAACaRLgIKNC4QEAiBAwXYNliuD7YsvvkCPHj3Qu3dvZMmSBcePH1dnsS1atChNsgMHDsSrr5p3O6DnmyG5vdL73wEsCVYFQMEWwDLY+jESfhuLTBcO4eFmTVH/rjooV64cChYsiPj4eMi5hgcOHFC38C5dvgpz5n+Fy/E34lT5bkDZxwPoyAGCzWRWFGyhL7dIacHugu3kX8DBn4Cb7wEunroq25jBFvzqFekmGWx/fw+Ub32VpVmFgs0s8uyXBEggUglQsEVq5DnvoAhQsAWFzXIPUbDpGxIKNg08D29GwuoXUSjzJQx8uReaNWum4aGrVebPn4/X3h6B/edjcar2u6FltNkhg80irOLeisOvy9bhwqkz+GfzTs3xkmxez1Kv3l2oV6+uz+dvqVsJt9SrpLltVrQmAbsLNk+qrmw2CrYg11oKcODHq1tGsxcEKrYHMucOsi0dHlvVNQ4bl63V3NIfK35SOxK8S9u2T6uXihYtorktVrQHAf4/ZI84cZT2IUDBZp9YcaQWIEDBZoEg6DAECjYdIHo0QcHmh+fm6cCX7TBmzBh0797dXXnbtm0q0/Onn37Cnj17sGPHDpQuXRpFixZF5cqV0bBhQ5QpU8Zd//3331fZonhwGlDh6pudgIvVBZuFWBV8MycaJxcPGHEgDzzw+jNoMuCZQB5hXQsSoGAzLih2uUVUEUgBDm0Gtn0OyIURkr1WsAqADMbx8dfy4S4FUTH5Bn/V+PkIJsD/hyI4+Jy6IQQo2AzBykadSoCCLe3Iym2ixYoVU9tDQymbN29W57q1a9cO3bp1w7BhwxAbG4tevXohOjo6lKbdz1Kw6YLR3QgFWzo8149Evm3vY8Hcj1G1alVVceHChepSEDmrsEmTJqhevTqKFy+OmjVrYu3atdi9ezfWr1+PBQsWoFSpUmrt33///erZjRs3okmLx3GkTHeg+tVbewMqVhZsFmOV983seKl2S8QnZMNNFUppxiz/T3gWyV6rW7deqtckS+SPlT+Db2w0Y7V0RQo248JjG8HmJddKPwQUrQtkiDKOjZaWd3XJgw61tWdMy/e6oaNHXNd027Zt1GtFihTV0i3r2IAA/x+yQZA4RFsSoGCzZdg4aLMIULClTV5PwdayZUvcddddyJw5M5KTk/HWW2+p8930KhRsepG82g4FWxo8N09Hvk1vYe3yRShRogSSkpLQqVMnfPTRR0ogjx07NtWDTz75pFrzEydOdL8ukllu6hVxLa+LZP7zzz9R866GOFLplcAz2awq2CzIynUGW2JiIs6ePQv5eO7cOb9fPJKB6Fl69uwJ+eNZVo/6FKtHfYbaPR9F7Z6PIUeOHEhISPDbNitYkwAFm3FxsYtgO/4H8MuMq5lrZR4FbrrTfLkmUXGdwXbx4kXIHy0lZ86c11X75JNP1GvyCyEWZxDg/0POiCNnYT0CFGzWiwlHZGECFGzGB0fkw+DBgxETE4NMmTLhm2++Qd68eXXtmIJNV5wUbL5wys2XEytiw4YNKnPt33//VeeuVaxYEY0bN8YLL7yA7du3p3py6NChOHbsGOSjq9x6660YPny4+jr45Zdf1Hls+fPnV5ls1apVAzr9EtiZbFYUbBZl5RJsp06dwq+//qr5i6ZevdTZam3btoX88SxbZizClhmLUa7tvSjXtiGKFCmitgaz2JMABZtxcbODYDt3BPhlGnDyb+DW5ldvEzU7c80VEZdgk2MI9u7dqylQ3t/D5KHRo0erZ2+//XZNbbCS9Qnw/yHrx4gjtCcBCjZ7xo2jNokABds18HL75po1a5RAaNCgAcqXL48zZ87gueeeU1s877nnnoCiJFtD3377bXz33XcoVKgQqlSpoqSECLfcufU9IZiCLaDQ+K3MDLbrESV8Xh9vdnlInbkmmWu1a9dWZ6q9/vrrafLs37+/ymCTj76KfP+RM9tWr16tMtnkTLZXx3+BU48s9RsjdwULCjarsnIJNslek227Iv21ZNLefPPNqeIh2WvyfdGzSPbamtGfoUrnpijZsi4Fm/YVbMmaFGzGhcXqgi0lGfjja+CPb3wzKNUUuKWxcXz8tewSbIcPH1Y/U2kpFSpUuK6aK4NN/WKHxREE+P+QI8LISViQAAWbBYPCIVmXAAXbtdjINjXZutmxY0eMHz8eL730EiZMmKCya+Tvcm6a1iKHvMubUMnUkWwfOfy9Q4cOassUBZtWiubVM1uwRcdkRPLL54GojOZB8Ox568cou3cctvy4Wr3avn17xMXFXbcl1HuwIuMkY022haZV5HOyzWfq1KmqSrkqtbG1SFeg7OP+5558BVFvZ0ZS4hV3XZF/mWLjkPzKtdf8N6RjDauyAuASbIHO1lu2yI183mJ1wYBJ+PqNSaj13KMo3KwaBVugkC1Wn4LNuIBYXbBdOX81e+3fLb4ZWEWwBRKhUNdzIH2xrnkE+P+QeezZs7MJULA5O76cnc4EnCLYLl26hFWrVuH48ePq8HQ5/yfQIm3ImVByWLtsO5CMtS5duuCBBx4ISK7JG3zhKme4eRfJ+KFgCzQy4a9vtmArULQUDjWaC+QrG/7J++gxYXYtTHvnBbUlVC40ePDBB/Hhhx/i0UcfTXd8cgabrHnJAE2rfPbZZ+rzX375pfralS2j7V4ajlOt1vif+5GtuPHbFji4Z2equtlz58eZtr8A2Qr4b0PnGpZldeYgss2oiP+Oa8v48MRCwabzIrFBc6EKCTnfLy4uFo3GJdtgtuEdotUFW3hpBN6bK4MtkCdDXc+B9MW65hGgYDOPPXt2NgEKNmfHl7PTmYBTBNvcuXOxa9cutQ1z06ZN6NOnj86krN0ct4jqGx+zBVubDp0xc28xoKYF1vHhzcj3TQv8+89uBVm2T8t2m2XLluHnn39OF7zcKPrMM8+om0XTKnfccYeS2bKlesmSJapa/puK40jjuf7PYls7FE8V+QsfTJmQqvkGTR7G0ugHgAqpzwnTd5X4aM3KrDbPQP2kr7FkwZyAMVCwBYzM9g+EKiQo2NJeAhRsoX15ULCFxs/JT1OwOTm6nJuZBCjYzKTPvm1HwCmCTY8MNlfwTp48qbbA7dixA59//jnKlCkTclzlfDdhLX/kXLZ+/fqF3KZnAxRsuuIM+yUHSSdP4vK+fYj//2HLP/zwA+59sCXOdv7T/G2iawaj621HMPa9kWqrs2SZ7du3TxPwOnXqqG3X8tFfKVy4sMqOk6+3bs8+j3G/5wNqpfN1knwFWSeUwOIvP8Gdd96Zqvl58+ahfV/Jglvrr1t9P29VVgASZtfE1CEvoHnz5gHPmYItYGS2f4CCzbgQUrCFxpaCLTR+Tn6ags3J0eXczCRAwWYmffZtOwJ2FGxHjx5V5zXJ1jK5hTBXrlzu7Zx169ZFVFQUkpOT1WUFkydPVlvPrly5ourIuWjyZt/15kG2lEr2m2xLW7t2rbrUwFVmzJiBp556yl1XXpffyr/33nsYNGgQHnroIQwZMkTdCCqvf/XVVxg3bpzaRnfo0CGIVJObFeV6eDmTrUePHpBDeWWLaM2aNZWkkEN2v/32W6xcuRLZsmVTr8szd999t5qH1kLBppWUtnphz2BLTsafDz2ELJUqIU+nTsh4ww2QLLa525JwruFkbYM2qFaOeU0w/Y12al3L9mk5HH/s2LGaepPb2WbNmqUuDPFX5Cy24sWLo1evXurr8enXp+F08wVpPpZlUUe0KBN9Xfaa64EadzfCDxlqArV9X7DgbzzBfN6qrLB6EO5MWYt1338bzLRSfQ+UBngGW1AYbfUQBZtx4XKKYDv9D3BkK3B5fw6cPpCE/05cxJVLicgYG4PsueKQo2A0MhU6rU46yHGTfjwp2PRj6bSWKNicFlHOxyoEKNisEgmOwxYE7CbY5Gy0tm3b4sKFCxg1apS6QEBukZIDt0VWyaUEjz/+OOTCAhFkLVu2VIesS3154y5b0ObMmYPKlSur+Mg17S5BJ4Krb9++SpJJ6dSpE0aOHIn4+Hh3LHfu3Knk2sCBA9UfuR1U+pa+5BKDkiVLqral30mTJkFu35NsOBmzSDe5JfHhhx9Wh7q/++676np4kWoyBrnZTy5TkLOtpN927dpd98Y2rUVFwabvl1vYBRuAs6tWYdd99yFTkSLI9fjjyNWqFep26I6tl27CuQbjTMtkyzqhOH5ZswglSpRAq1atVAabnK2mpRQtWlTJ4yJFivitLiJOMthmz56tvn4r1mqIs52vbktNVZKvIMuSrigb+w/Wr/guzXZFYFerUx+Hi7cJm2SzHCuhs3oQbtj9ATasWgrJEgymMIMtGGr2foaCzbj42V2wHfgROLouAYlnMqF5s4dxT736KFeuHAoWLKh+XpKftw4cOIAtW7Zg2YqlmDd/DmKyXUbeGqdQsEroXCnYQmfo1Bb+WLEJw+/qhJINqqBK/5a8bMepgea8wk6Agi3syNmhnQnYTbCJeBJRJiJNBJir/P3330qsiSSbOXMmbrzxxuvCIq+3adNGXT7Qv3//6+SVnOEmAqx+/fqq7VKlSqlsswIFrh2U7pnBduLECbeEE9knMk2KjEUy5Z5//nmsX78en376qbqAQc6iEtEmfWTJksXnsvntt9+UgJOsOBENWsSENETBpu9XoRmCDcnJ2P3IIzg1b56ajGSx5e3cGW9v/wMzvl+Ds7d3A0o2AvKUCqtsixkcj/9OnVBvnGrUqKHEsHzUUuTW3D179qjbc/2VdevW4cUXX4R8lDdo2RNyIbHfhauPJV8Bju0Edn2LrL+ORfOm96eZuebZj0i2lm07Y/v+0zh1W0eg+L2GXnxgCVYC4MxBYPdiJPw+GbcWyoFPZkwIWq55f3+RfzODzd9qtv/nKdiMi6FdBZtkrO1dkIBcsYXwat+BKqtZa5Gs5DeHvIYTl/ajSJNTIWW0UbBppR559VyCrXC121DrnfYUbJG3BDhjgwhQsBkEls06k4CdBJu86RZpJTd9SrZLpkyZ1GUGIsTk47PPPqvenC9evBjVq1e/LmAiy+S2Qs/MNJFqIuzkN62SPSZZYyIEHnvsMfW8yLHTp0+r7aDFihVT2WWSlePdloxNzmuT8sgjj0C2sXq2cezYMdSqVUvdqOi6RdSVhSfCQrKChg8fjpiYGLRu3Roi2hYsWIBKlSppWngUbJowaa5kimAD8N/SpfjzvvuQkpTkHmumokVx4Z578MH5S5i/biP+3f8XkpMSNc1lEoA7JBsTwCZNT/iuJNudpUimpZxRKF+DIoz9FV9v0l3PfPzxxyrTU4pke8rXpWynFnEtxfPZqOgY5C9UDA3q34XO7dtcd+aav3HImWzjp8/GhnWrce701faNKBIXs1gJI1fJkiMXqtWojS5PtwrqzDVvNsxgM2K1WLvNSBBspm1x7BqFxMRr3+N9rQR1SUR8LBqNtcYtrP+sAzZ/AIwZMwbdu3d3D1nO5Vy0aJE6BkN+dpKza0uXLq1+TpJsfvmZx/McW/kFoxyXUaENcJO239Nch4eCzdrfO8wcHQWbmfTZt5MJULA5Obqcm+4E7CTYLl++rLZwShabZKtJkQsDJJtNDjkfP368+kFvzZo1atuld/GWYiLoZP6S0SbbQiX7TYrcROopx+QHRRF4cvaaZKqJyJPsMm9Z5+ovKSkJQ4cOxcsvv+zOWJMbEr0Fm9zCKMJQxiXnycnNjPXq1VOCLb15+FoEFGz6fmmYJdhkFrtbtHBnsXnOSkRb7jZtkKtlS8SVLq1pwn/Uq4czK1filuXLka1ePU3PeFeSzDWRXsFksAXSoXcGm8g8kdB6F/n6dEkwvduW7yFmsXKdHynfC6Kjo3WdGgWbrjht0ZiTBZvpWxxtJtj+WgqcWJ8PX8xZoI7lkCLb+eVMTjk2Q26Jll9qyhma8rOXnGcrZ3VKBr/8olB2A8gvMuUXiVI2btyIhx5uglzVj6BY/cC/HCjYAmcWKU+4BFuxmuVRfVAb5MmTR5eLyiKFH+dJAmkRoGDj2iCBAAjYSbDJtCRzpnPnzqlmKGecuTLYAhFs0ogrI04y0+R2PTlPTX5AlI9SJINNfjhUPxB6ZLHJD5BpCbaDBw8qSbZp0yZ13tu9996rfuD0Fmwu4Sf9SH3PDDYKtgAWsQFV9RZsLtEV0FAzZAD+nznm+VzGAgWQp2NH3NCnD6IyZ063ST0Em7xpkvUYzBlsgczX+ww2yXyQN2l2Kk5lRcFmp1Woz1idKNgss8XRRoJNMtf+/T4fVn2/Vv0fIL+gkGxj+flFMv69L7yR8zkzZ86sflZzFbnAZtq0aernHHldfgEg52zWubsm8t99JOBMNgo2fb7GndiKt2CT4ynkrGMWEiCB0AhQsIXGj09HGAG7CTaRVvLbUrkwwPMcNrkN1F/ml3cGm6dgk7PO+vXrp247lMsL5I29/JDoEmyXLl1yZ7FNmTIFcXFxaQo2+Y2uZwacCLr0BJvnllUt8/C1RJnBpu8XruUEm4dsy1y5MvL37Imcjz6KDBkzahJs0VOm4HSJEuoHTS3noXk2Kl9v8kYqmFtEA4mK9y2i8oZMsh/sUK5cuITPeo3AJ/vXOZIVBZsdVqG+Y3SaYLPUFkebCDYRkqvegrqR3XWhlPw/ULFiRTRu3FjdeL59+/ZUC0+y9+VIDPnoKnLRlPwC8ZtvvlE3v8t5bPnz51e/uKxWrRrqvBLYLaMUbPp+rTupNQo2J0WTc7ESAQo2K0WDY7E8AbsJNld22IoVK1JtBdUiptLaIrp//3688sor6uKD1157TYk72Q4qMsIl2CSQcsaIXEBw3333qc917dr1uvNIpB4Fm+WXvd8BGiXY/G3VTLl0CX/ce6+6UVQVEWtSUlKQpWpV5O3aFQkPPohoDZcGyGOuDLZQBNvgwYNx5MgRtTVbztuRbT5yeYDeRW64lG1Hcl6PZJbmy5dPSW87lFUT5uKL/mOR/bFKOB2b6DhWFGx2WIX6jtFJgs1yWxxtIth+G5eAFzu8qc5ck8y12rVrqzPVXBn+vlac/Bwlv5yUj76K/MwpGdGrV69WmWxyJtu7U15F+a6nNC9gCjbNqCKuIgVbxIWcEw4TAQq2MIFmN84gYDfBlpZIC0awyZlS//77r/otrLyxlx8I5Xy1lStXqmwdudTAU7DJuU3Lly9X58BJhptk3PTu3dt9dpunXPv11199LhDPSw48t4j6qpzWWXK+6jKDTd+vR6MEm0t0pTXamO+/R9zAgak+nbVWLeTp0AE5H34YUWncPptWe3oINjk/sEWLFu7tmg0aNFDnBcoZgj///HPI4O+44w7cc889kH6WLFmi2pOtlnPnzlX9WL2c3H8EI+7qhCN//oMSDatiwq5FjmNFwWb1Vaj/+Jwi2Cy5xVGDYBOhlSk2ExqPM+eSAzmnLuW3svh5wxa1uOQoDsnc994S6r3yRMZJxpr8fJRWkc9dvHgRU6dOVVXuqFYOGcpvRcEq2tbxN12jkOTnkgjvlkJdz9pGxlpmE6BgMzsC7N+pBCjYnBpZzssQAnYTbIZAcECjFGz6BtEUwZacjLj+/RHzww9qMsnFi+Nyy5a4s1+/gMWai4Yegk3akvMDRUSLeBYZ/eCDD6obdR999NGQwcsFH3Ke4Zdffqmy42T7kGwnEsFsh7J8zKf45NlhaqiZMsdhZ/FkdHmjt6NYUbDZYSXqO8ZQhYS6BTMuFo1MEkRCw7JbHDUINhl/zjzZUaXPGcQl6BtbLa1tHp2A0W9NC/j7mJzBJr9IlO/paRVf3/Ofe6UdKjznP4vt4ingx6HZcPLYf1qm4a4T6noOqDNWNo0ABZtp6NmxwwlQsDk8wJyevgQo2PTlaVZrFGz6kjdasPk6C+30woX469FH1VbQXK1aIWeLFpq3gqY1e70E28cff6xu2pVtPVK0ZjNoiYp3NoNsQ5Lt166bgrW0YVadS2fPY3i9Ttj3yw6kJKeoYeS7sxRWRO9zFCsKNrNWmHn9hiokrCDYLLvFUaNga9S0AQ7lWhrwJQChrhoRk7s+yIeD+/5VTQWStSxndj7zzDPqrNy0iq+s5QKF86NkmyPIcVP6o5eMxBtP1Me3X13NdtZaQl3PWvthPXMJULCZy5+9O5cABZtzY8uZGUCAgs0AqCY0ScGmL/RwC7bk8+ex6/77kfeZZ9RW0AyxsbpMSC/BJoOpX7++ukk3kPN4/E3C13k8X3zxBZYuXervUUt8Xs5e+6jLYPdY5OswKiYa/5SLQ8OnH3YMKwo2Syy3sA5CDyERnzkWdw25jJi4sA5ddWbVLY6JF4HlfTPhwvlLfqHMmzcPPV9pjwo9/Wd2+W0sgAq7FgL3FO6K90ePDfjczTp16uCtt96CfPRXPM/d7P5cNyzbNw4l70//qc2jEjDqranq1vdAih7rOZD+WNccAhRs5nBnr84nQMHm/BhzhjoSoGDTEaaJTVGw6Qs/3IIt5coVJJ06hZi8eXWdiJ6CTc5Ik9vjArlRztdk/N0oJ7fM2eHstTNHT2Lk3Z1xYOvu66Z5S+M78eI37zuGFQWbrl+WtmhMDyFRsWpZxNfahjylwz9lq25xPLYDuLCmDH7ZuFUTlLr1a+BI1h9QspGm6rpU2jY5B959eXpQN0dLdvasWbPUjez+ivfN0S++/TTKdDyd5mO7vgXynb0TK5eu89f0dZ/XYz0H3CkfCDsBCrawI2eHEUKAgi1CAs1p6kOAgk0fjma3QsGmbwTCLdj0Hf211vQUbNLq9OnTVXaC3AJXokQJdbNcp06dIBd2tGvX7roDsCdNmqS2C3kWeVM1bdo0tG7dGhMnTlQ3yf3555/q3B65zffpp582Coeu7a4c9zlmd3vHZ5vx2bOgRM9GGPnhJEewomDTdenYojE9hMSQIUMwbfFAlG55IaxztvIWxx2fxKPdva+py5K0FLmxuWbdash6++GwSbZ1A7Ji/apf1Pf4Vq1aqbMx5Ww1LaVo0aLqoqgiRYr4rS4iTs70nD17tvo/oHqdiqgx4KzP50Sunf31BqxduQGS+RZo0WM9B9on64efAAVb+Jmzx+MYSN8AACAASURBVMggQMEWGXHmLHUiQMGmE0iTm6Fg0zcAFGxp8xw5ciTef/99yLlsVatWVRXlTdKIESOwc+dOdfZO9erV1U2gNWvWxNq1a9WtmuvXr8eCBQtQqlQp9OrVS71pk7Jx40Z13ppsPX3++ef1DaRBrZ07fhrv1u2Ig9v+SrOHSo/Ux7k78zuCFQWbQQvJws3qISSOHj2KgoUKoMZLicheKHyTteoWx//2A+veicGB/QeRN4BsZZFsT7Zrib8PbkfuqqeQ9zYYevHBd8/G4PTJ/yA3rdeoUQPvvvuu+qilJCQkYM+ePZCP/sq6devw4osvQj5euHABOXJmx33vJbofkwsNjv4OHN+YgJsL3IpZ0z4JSq5Jg3qsZ3/z4efNJ0DBZn4MOAJnEqBgc2ZcOSuDCFCwGQQ2zM1SsOkLnIItfZ6SySYZa2PGjFFizFW2bdumMrZ++ukn9SZrx44dKF26NCSroXLlyipLrUyZMu76Iup69OihMtrskrkmg185YS5m///sNfnai0/IhvMn/0OBMsXc0i0qKgrdvxmNjYd22J4VBZu+31/s0JpeQmLs2LEYMuYVlO9xCtEZwzNzK25xTLoC/DYmAX17vAXJ4g2myJlsU2aMxw/rNuC/U+eQIYP/VmIRjUtI8l/Ro0ZSYjJSUq5e2pIrVy6cPHlSZRt7ZyP7atTXunHVk1/KtGzZUv1Tspsl+zlnzpw4ceKEek2ejY6JUn+X7rMnZMGdNaqhQ9suAZ+55j02vdZzQCBZOewEKNjCjpwdRggBCrYICTSnqQ8BCjZ9OJrdCgWbvhGgYPPPU85kk+yDS5cuqYy0Zs2a+X/o/zXmz5+vMt5iY2NVdoQdzlxzTe7C6bMYfW93dXNohYfqodoT92PJ8A+xa9Uv6PHtezh34jSWjfoYe3/6HXe2eQBtZwyA3VlRsGle2o6pqKeQeKF3L3y2YDqKP3oqLJlsVtviKJlruz9LwKNNnsbwYSN0WSOyPd8lwdJqUG42/qDtADR9qwtyFb5Bc7/ZsmVT0iuYDDbNnQAqc80zg01k3pkzZ67JtujoQJpLt66e61m3QbEh3QlQsOmOlA2SwNXvySn+/schKBIgATcBCjZnLAYKNn3jSMGWPk85O2fmZ1/h5x834OSRA0hJSdY3ABZoLUOGKOTMVxB3VKmGpx5t6j6DaOW4Odj85Qrc3+9p3FKvkhrp8HrP4I+VP6Plh68hV9kiKJS/AHZ+tx7rpi/AoyN7ofAdV095lwwOyeg5dOgQmjZtqm7aK1euHAoWLKjezMo2qQMHDmDLli1YtWoVvvrqK9x4440q40W20ZpVKNjMIm9ev3oLCVn3z/fqiaI1MyJPhQtIKArDbhe1whZHuS301B7g2OZ47Fl7BSNHjAo6cy3YVbBr1c8Y3bA7mrzRGQ37PKW5Gdne7zpnM9Az2DR3AqjLEDzPYJMMZzlOwIii93o2YoxsM3QCFGyhM2QLJOCLAAUb1wUJBECAgi0AWBauSsGmb3CcItgODhiAQ2+8gajOnfFfy5aQG960nI2TFs0lS5aga6/+OJqYDadvaw8UbwBk1vfmU30jGWJr548Cu5cgx/ZpyBt9GuNGvI0CyVlR+q7KiM50bb+bS7A9OKUPspTI7+Z85cIl/LFyE8rcl/r8IslokzeWksHx+++/4+DBg7h48SLi4uJQoEAB3HbbberMIzmnzgrZfRRsIa4jGz5uhJCQM9mmTp2KT+d9iB1bd+HK5WvnbemJKCnJxC2O0Ve3OGbMFIPSZUviseZPoH379gGduaYXi5nt38TaaV/i5mpl8cLyicgYH6upaTlHU44AkKxkyTQW6SWCVO/ifYuoHBUg53QaUYxYz0aMk22GRoCCLTR+fJoE0iJAwca1QQIBEKBgCwCWhatSsOkbHAq263nOnDkT7Tp0RNKDM4Eyj+kL3A6tbfsU0V+2wdTJE9GmTZtUI05LsNlhWlrGSMGmhZKz6oRDSCQm6i/YDg0ciFsGD8aJ/4I7pD+QKKa3xTEmJiaQpnSvK1vYh9ZsD5H8Upq+2RmNX+nwP/bOAzqKqovj/5AQktBCKIEQakIIvUPooQmKCBFBmkpRQjVIU1AkFEGEUKQJSlEQBATkQ1CUEkAUxABKbwLShNAhNCH5zn1xY/rM7LzdnZ3cd84eNHvfnTf/e2d257f3vafqOBMnTsTVq1dBG9rQupoE+mmjBdmNdgOlHxpoXU7a4KZQoUIYMWKE7MMIf/bIZ5sMnJ1qUoABmya52JgVUK0AAzbVUrEhKwAwYDNHFjBgkxtHBmwp9aTKtWdbt8HT7rsAv8RpkVmyXd4H10X18N2G9WjRokWSBAzYgPWR8/HtmPloENERxcPqoESJEmJzC27OqYAjgET8w4eInTMHvoMHWy0aVe3WjYrClv37ERgYCLNMcdQiCK2Us3JQFLZ+/FVSt7x+BfD2roXIX9JP0RVV2LZv3z5puibd66iSdsuWLdi3b59ifyWD6tWro1mzZmJtSvpsoUbTUlevXm2zil1H5LOSDvy+bRQId6kpHHeJjhIV+1S5z40VYAX0KcCATZ9+3DuLKcCAzRwBZ8AmN45mA2yeERGIDQuzGnqUqVQbp4KHZM3KtdSpdXglAo9NxsmDexmwJdOGAZvce5CjvTkCSNz65hv8PWECAv73P2QvrH5R/uRaEWDrOn063ly0yFRTHLXkw5k9hzCtWV88inuQolvrUa/jhbF9VLlq0KABhgwZIjSkKrO2bdti6dKl6Nixo6r+mRmtXLkS3bp1w7p160R1HG16ExUVhZ9++km374wcOCKfbXYy7DhTBRiwcYKwAvIVYMAmX1P2aGIFGLCZI7gM2OTGkQHbf3rSQtQDJyzG7Ze3yBXZib3lXdkcM0e8lrTxwZx2Q/D7uu14dtoA5KtWSvdad0aThqeIGi0ith+PvYFEwj//4GSrVri7dSuKjB4Nv8hIq06SANuEMWPgNmAAps+caZopjlrE+OrNydg2c0XKLi4u8PLOhYjvZ6Fk7QqK7mhDljlz5mDnzp3CltaRozUiZazFRmuv0ZqTtB4ftYYNG6Jfv3423cjF3vmsKLABDeh5wAztUmTiOn6Pu1cSOVvYSlhvBi34HNJXYPTo0SyNRgUYsGkUjM2ztgIM2MwRfwZscuPIgO0/PVu06YDN7mFApS5yRXZmbweXofnjtfhx/SpxFpbqrVp9XkCZTo0ZsPEUUWfObjF2ewOJm6tW4c9/q6Pc8udHmc2b4VW1qmYdCbBtHzMGI4sWxZkLF0R/M0xxVCvE3dibonrt4sFT6XZ5ZugraD85QpW75s2bo127dhgwYACePn0qQBjt9Knn4ZS+c9IOpQTuXF1dMWvWLHzzzTfYvHmzqjFZa2TvfLZ2nI7sl/p5wJFj0XPs3khcxmI+YvS44b4mVSAyMlLXPcyksiieFgM2RYnYgBX4TwEGbObIBgZscuPIgO0/PfMXLo4br8aYe7dQrelzPxY+X9TA9b8TF/5mwMZrsGlNIaPb2xNIJDx5gtMvvIDb332XJIu1VWyWnZP7BARg5OTJppniqDZf1o2ai43jEyvD0mu5CubD27sWoFCZ4oouaY20atWqYc+ePahduzauXLki9KS/tW7dWkwhPXr0qKKfcuXKiSmgGzZswP79+8WUUF9fX/z666+oU6eO+Jutd0u2Zz4rCmJQAwZsBg0MD0uqAgzYrJOTAZt1unGvLKoAAzZzBJ4Bm9w4MmBL1DMuLg658+RBwqincgU2gTeXca6If5qoiwWw1enXDgEdG4pd8QoUKGCCs0w8BZ4iappQqj4RewKJ2xs3CsCWEB8PJCSIMXpWqoSgLVvgVrCg6jGToQWwbWvVCqtv3cIvv/wi+jv7FEc1Ilw6dBpRTcJx79otYV4wsBhiT51HHl8fxF2/g6f/7traZODL6PTxMDUusWjRIowfP15UndGmEVTJFh4eji+//BI9e/ZMM2V0/vz56N27dwrfNCV04cKF6Nq1K+bNmycq106dOiWq4d577z306NFD1Vj0GNkzn/WM05F9GbA5Un0+tr0UGDRoECIiEqt4eSMm9aozYFOvFVuyAryLqElygAGb3EAyYPtPT5FboxMferklU2CMC2i3PmpmX+CfAVvWy3x7AQnaOfTkM8/g3r9rfSVX2poqNgtgo41deu7eLRbTN8MURzUZ+M27s/HdhEXIXcgHLYZ0ReGyJUHrQwY1ro624/th14J12LdmK7Jly4aIH2ajZK3yatxi2rRpYionrctGlWzUaOODqVOn4vjx42jTpg1CQkLETqD169fHrl27xA6ku3fvxvr161G2bFkMHjxYbGhAjSrXOnfuLOLy1ltvqRqDXiN75bPecTqyPwM2R6rPx7aXAt27dwe9eKdzbYozYNOmF1tncQW4gs0cCcCATW4cGbAxYFPMKAZsKSQyO2RUzAeTGdgLSNz46iuc6dyZyiSTqtcsUroVKoSgrVvhWUF5UX5Ln+SA7ZdKlfD666+bYoqjUnrF3biDGS37o3aXVghuWhv+VcrgRHSMqGgLaFAFLWe9iZw5c8L1xkP88vkGPHn0GK9+NkrJbdL7VMlGFWszZ84UYMzSDh8+LKrbfvvtN5w9exbHjh1DcHCwqAypWbOmqFKjil5LI1A3cOBAUdFmj8o1y3Htlc+qBTWgIQM2AwaFhyRdAQZs1knKgM063bhXFlWAAZs5As+ATW4cGbAxYFPMKAZsDNgUk8R5DewCJOLjcapdO9xen7jrXxJkSwbbiowaBb+xY1ULmRywxYaFiWqpTz75xOmnOCoJcGzLr/CvEoRcBbyTTC2ArXT9ygj54DV4e3uLDVio3boUC28/bdNvaU22oUOH4tGjR6IijdZjU9to3TWqeMuRIwemTJli8zXXUo/LLvmsVgyD2mUE2GjNKmdqyXcRpXHzNEBnip7csaaXuwzYrNOYAZt1unGvLKoAAzZzBJ4Bm9w4MmBjwKaYUQzYGLApJonzGtgDSNDaa6fatAFo7TXia+7uSHj8GC45ciDh0SPxtxylS6Pszp3I7uenSszUgI2mARHccfYpjqpOPpVRZoDNGn+WPjRVdPbs2bh8+TJeeOEFNGrUCJUqVULRokXh6emJBw8e4OLFizh48CB27NiB//3vfyhSpAhoLTaaGuqIZo98dsR5yTxmZoBNz86xMseoxle4S01h1iU6SvzbuHFjNd3YxmQKZJTPDNisCzQDNut0415ZVAEGbOYIPAM2uXFkwPafnrwGWwa5xYAthTA8RVTuPcjR3mwNJOLj4hLXXvv5Z3iWL498L7+M2xs2IO7XX1FsxgzcP3AAN1euBNlpWYstPcBGFSzOPsXRmnywFWCzjIUq2mgttp9//hlHjhzBpUuX0L/6QwQXyIbl5/zgVawq6tWrJ9Zes/UuoUr62DqflY7vDO8zYHOGKPEY1SrAgE2tUursGLCp04mtWAGhAAM2cyQCAza5cWTAxoBNMaMYsDFgU0wS5zWwNZC4uWIF/howAIUGDECBPn2Q3dcXJ0JDcXf7dhRYvRqoUQN5Ll7E7fnzBXQLXL8eOQICFAXNCLBRR2ee4qh44ukY2BqwpTemE1GhuHtiO4KGbEPuoFBrhm2TPrbOZ5sM2s5OGbDZWXA+nE0VYMAmV14GbHL1ZG8mV4ABmzkCzIBNbhwZsDFgU8woBmwM2BSTxHkNbA0krkybhtxNmsCratUkkSyAzfWzz3A7MFCsF0brhsXt3Yu4PXsEjFNqmQE2S19nnOKodN7pwq5/NzlIbw02a/yp6cOATY1KxrRhwGbMuPCorFOAAZt1umXUiwGbXD3Zm8kVYMBmjgAzYJMbRwZsDNgUM4oBGwM2xSRxXgNbA7Z0gdC/FWypAZsWFdUANou/9KY4Pnz4EB4eHvDz80P58uUNM8VRiwYWW0dWsOXstBSPfCoiICAAuXLlsmb4Uvs4Ip+lnoAdnDFgs4PIfAi7KcCATa7UDNjk6sneTK4AAzZzBJgBm9w4MmBjwKaYUQzYGLApJonzGjgCSGRUwaZFRS2ATYtfZ7R1JGBzbfsZbuf8rwrR0fo5Ip8dfc5aj8+ATatibG9kBRiwyY0OAza5erI3kyvAgM0cAWbAJjeODNgYsClmFAM2BmyKSeK8Bo4AEgzY5OYLA7ZUn2Op5I2OjhZ/4V0mE4VhwCb3+mNvjlWAAZtc/RmwydWTvZlcAQZs5ggwAza5cWTAxoBNMaMYsDFgU0wS5zVgwOa8sbOMnAEbAzYtWcyATYtabGt0BRiwyY0QAza5erI3kyvAgM0cAWbAJjeODNgYsClmFAM2BmyKSeK8BgzYnDd2DNjSxs4R+exsGcSAzdkixuPNTAEGbHLzgwGbXD3Zm8kVYMBmjgAzYJMbRwZsDNgUM4oBGwM2xSRxXgNHAAmeIio/X8JdagqnXaKjxI6stDOrLZtlF1Feg82WKtvGt1kA2yDvUDy4fU/kPDWeAmybfDG6VwZsciPEgE2unuzN5AowYDNHgBmwyY0jAzYDAba/DwA7JwCnvgc8fYDK3YC6gxP/25GNARsDNkfmn42PzYDNxgLbyb29AdvBkaXw+PpZuL2yEbeeegmgR2DP0c0R+ezoc9Z6fLMAtqjQ3jixfR+aTe8H36oBDNi0JoJJ7BmwyQ0kAza5erI3kyvAgM0cAWbAJjeODNgMAthunATWvAJc3JMywLUHAC0+Atw85QZeizcGbAzYtOSLk9k6AkhwBZv8JLE3YIsJdxEn4dbvAG7dusWATX5IbeaRAZvNpGXHDlCAAZtc0RmwydWTvZlcAQZs5ggwAza5cWTAZhDAdugrYM8MoFBFoOVU4DoBt26AqzvQYQWQv6zcwGvxxoCNAZuWfHEyWwZsThawDIabHLCRia2nyzFgc968MRtge2bmQBSoVNLmOe+8ETf3yBmwyY0vAza5erI3kyvAgM0cAWbAJjeODNgMAtiShzUhATi/C1jfG8hTFAj7AshVRG7gtXhjwMaATUu+OJktAzYnC5jBANuTnrvx8OFD1KlTBx4eHg4X0xH57PCT1jgAswG2tp8NR85AX8NUUWoMB5vrVIABm04BU3VnwCZXT/ZmcgUYsJkjwAzY5MaRAZsBAduOccC29wG/WsCzHwP+IXKDrtUbAzYGbFpzxonsHQEkeIqo/ARxVAXbvS7R4mRsXTGnVjFH5LPasRnFjgGbUSLB45ChAAM2GSomexZISKCfubmxAqyAGgUYsKlRyfg2DNjkxogBm8EA29PHwOZ3gN3TgLwlgIYjgGq9gGxucgOvxRsDNgZsWvLFyWwdASQYsMlPEgZsiZo6Ip/lR9O2Hhmw2VZf9m5fBRiwydWbK9jk6sneTK4AAzZzBJgBm9w4MmAzGGATv5slAPcuAxv6A2e2Ap3WAqWayQ28Fm8M2BiwackXJ7N1BJBgwCY/SRiwMWBTm1UM2NQqxXbOoAADNrlRYsAmV0/2ZnIFGLCZI8AM2OTGkQGbwQBb8vBSFdumwUCTsUCjUXIDr8UbAzYGbFryxcls0wNstj6F+QCqAwgHEGPlwXoDoBf5oldWb71RQ0gw32pFtSn4G4kPoKYTiB8dbaxprNqUlm/NgE2+puzRcQowYJOrPQM2uXqyN5MrwIDNHAFmwCY3jgzYDADYnjwEdn4A/LkZaDACKPtC4qAYsMlNdhXeUsOWyMhIjB49mgGbCu2c1YQBm7NGLuW4GbBlHEcGbCm1YcBmjmuezyJRAQZscjOBAZtcPdmbyRVgwGaOADNgkxtHBmwGAGzJYVrFTokbGzx5BHzbBzi3A3hpOVCmtdzAa/HGFWwM2LTki5PZMmBzsoBlMFwGbAzY1GYyAza1SrGdMyjAgE1ulBiwydWTvZlcAQZs5ggwAza5cWTAZhDAdusssKYbcH5XygDX6ge0+AjInlNu4LV4Y8DGgE1LvjiZLQM2JwsYAzbNAeMKtpSSMWDTnELcwcAKMGCTGxwGbHL1ZG8mV4ABmzkCzIBNbhwZsBkEsNEw7pwHto8Djq4G3HMDBNdq9U38b0c2BmwM2ByZfzY+NgM2GwtsJ/dcwZax0AzYGLDZ6TLkwzhAAQZsckVnwCZXT/ZmcgUYsJkjwAzY5MaRAZuBAJvc0MrzxoCNAZu8bDKsp+3bt9ttbJ4REXD9/XecGjYMV/z9ERAQgFy5cmk6vvvixaDXjZdewtGGDeHr64vChQtr8mEm42WhQ8TpVJjxqvi3SpUqNj29XMtChf9dFWbY5XgyTqZx48Yy3Di9D65gSxvCcePG4f3330/zRrVq1dCpUyf07dsXuXPL+7Hv+PHjePnll8XxVqxYgbJly6Y5thobp09GCSfAgE2CiMlcMGCTqyd7M7kCDNjMEWAGbHLjyIDtPz1Fbo1OkCuwGbwxYEsRxfWR8/HtmPloENERxcPqoESJEihZsqQZIp2lz4EBm3OHnwGbcvwYsCVqxIBNPWCzWA4YMAAfffQRPD09lRNNhYUaeKbGRsWhTG/CgE1uiBmwydWTvZlcAQZs5ggwAza5cWTAxoBNMaMYsDFgU0wS5zdgwObcMWTAphw/BmwM2DLKEksF29ixYzFq1Chh9uTJE3z33XcYOHAg3N3d8fXXX6Ny5crKiabCguGZCpFUmjBgUymUSjMGbCqFYjNWgBRgwGaOPGDAJjeODNgYsClmFAM2BmyKScIGWhQ4ERqKu9u3w/Wzz3A7MFBMZ/T29tbiApciI3F5zBjQdNPYsLAsX0kZ7lJT6NclOkr8a2uYFBPuIo5zr0u0XY6nKTnYOFMFuIItrTzpATayun79Orp27YpNmzbhp59+Qv369fHgwQN8+umnmDNnDgiU0fTOjh07YtCgQfDx8RHO4+PjsXXrVnz44YfYsmWLsOnXrx/eeOMNUQWXGrCVKVMGy5YtEzZNmzbFvHnzcOvWrTTTSC3jHDFiBCpVqoQZM2bgyJEjeOmll8RzXrFixcTxCQ4uWbIE06ZNw507d0D2Hh4e6N69O8LDw8XfZVXjOfpyY8AmNwIM2OTqyd5MrgADNnMEmAGb3DgyYGPApphRDNgYsCkmCRtoUYABmxa11NkyYFOnE1vxFNH0ciA9wPb48WN8//33ePPNN+Hl5YVVq1YhODgYU6dOxfDhw9O4IR/vvvsu6Hv6V199hd69e+Pu3bsp7Gia6eDBg3Hq1KkU8CwmJgZ9+vRB+fLlsWjRIpQrVy4NhCNIl9FacXQQgmezZs0SY/3ss8/E8S2N1o+rUKECdu/ezYCNbwKZKsCAjROEFdCgAAM2DWIZ2JQBm9zgMGBjwKaYUQzYGLApJgkbaFGAAZsWtdTZMmBTpxNbMWDLDLBllB+0AQJNHb169aqoaKPv4osXL4a/v7+oZKNppJbKsLi4OLzyyivYtWuXeK9Lly44fPiw+Bs12tSAmmWTA6pqmzx5sqgwmz9/Pho1aiTeT28aqQWw1alTBzNnzkT16tWxfPlyUflGFW1UBUfTWV999VVs3rxZVMK99tpruHjxogCFGzZsYMDGNwEGbJwDrIAsBRiwyVLSsX4YsMnVnwEbAzbFjJrvgujoxGlQB2duwsFZP6DUa/Xg1TwQvkV9Ubho5jsXVvGvAm8vbdPfFMdkI4Pk9xc6RGRkJEaPHs2AzUZ6Z1W3DNjkR54Bm3xNzerRLFNE57Qbgt/Xbcez0wYgX7VSVk01t8Q4o8owmmpNu4gSpEo+pfLmzZvYu3ev+G6wZs0aAcMsgO3kyZNiyiZtAETAq2DBgmlSyQLPfv/996T3aP23kSNHwtXVVRGw0ecyvegzOzWIe/TokTh+0aJF8eWXX8LPz0/4o//u1q0bAzazXtiSzosr2CQJyW6yhgIM2MwRZwZscuPIgM2JANvfB4BT3yHv1Z/x9OoRPLx5CU8eP4Sbuwc88vnBtVB53C5UDwh8FihcVV6iXE5ca4hajRg/1IgpgpiKlxFT6hKQC0BueYcymiePbB4ICQxJMaz8PzxC/h8e40rDbDhX8R94+JD+HkYbuhhPaNlQm46rcVBjhAbZ9hg2PQEHOWfAJl94BmzyNTWrR7MANsuO1rX6vIAynRpLAWzJNzlIL/5UnUbrqtHaZ6mnf1oA2759+9CgQQO0bNlSQK38+fOncZUeYKNpoTQNlaZyUsusgi35OFPbXbt2Ld3jU0UdjYvXYDPrlS3nvBiwydGRvWQRBRiwmSPQDNjkxpEBmxMAtkPL4f3HbLg/uIyXwl5A8yaNxFQI+nWWflGmBYdp+sPBgwexedsOfL32f3jsWQS3KvcHKnbWnzD7XJIWDC/ww+MkuHS24mNVcOns9bM4d/2c/nEYxENWg4yZyT76+dGIbBNpkMg4zzAYsMmPFQM2+Zqa1SMDtrSRzWiTg9SWtGFBWFgYSpcuDZo2Spse0DptyTcP0FrBNmHCBOTJkwcDBgwQFWwUHzc3N6sB271799CmTRuxsQJXsHXP8hvgaL2PMWDTqhjbZ2kFGLCZI/wM2OTGkQGbgQHb3wfgvXMo/L0eYezIweJLrdq2du1avD9hKi7cz4FbDafoq2j7dw022tHrxw+/wOZJX6BWn7Yo8nx1sWNX8eLFVQ0rV65c4kuzkVt6U0Qbd26cYsgHZ/6AQ7N+QEkxTTZA1TRZR53z2WtnQYBTdos+EY3tJ7aDAZt1yjJgs063zHoxYJOvqVk9mg2w1enXDgEdG4rKrwIFClgVNrWAzTLNsnPnzpg9e7Y4Fm1sMHfu3HTXYKNNB2gNNvoRsH///tixYwfo+wmt3WZZg43WZMuXL5/YYZSmjH799deoWbOm1YCNYB2vwZa46QO9aKpuyZIlrcqLrNiJAVtWjDqfs9UKMGCzWjpDdWTAJjccDNgMCtgOLALW9RSL+NKvupZGCwVv2rQJv/32G86ePYtjx46JXb3oyxN9IaUpGZbpFdSHvtzS4sNouxCo2sO65PkXsG3fvh0HF2/Cy0XQrAAAIABJREFUwcU/oNRL9eDVMBC+vr4oXDjzNdisO6hjeoWGppzuaPmCSmCQACG1vZ+sw95P/ofgrk2Qt2k5FClSJGmNF8eMWvmo3t5y18CbvnM66DWo4SDxyps3L2QfQ/msnNeCAZv82I2r2gUXfj+BZz8bjHyBRZOqbuUfKdFjTHji1Pl7XRLXp6S1qrg5hwJmA2wNIjqieFgdXSBFLWA7cOAA2rVrh3Pn/qtKL1SokKikJ2BGU0dpF8+MdhHt1auX2IX08uXLKQAbVZutW7dObITQo0cP0G6j9B0nOYRLvotoZlNEg4KC0t1FtGHDhti4cSNPEXWOy9Rho2TA5jDp+cDOqAADNmeMWtoxM2CTG0cGbP/pKXJrdIJcga3xtnsaCh2ehfWrl6N27drCw3fffSe+lNJaIzT1ISQkBAEBAWJ6Bq0rcvr0abH9/Pr168W0iMGDB+PZZ58VfX/99Ve0ad8ZVysMAELe0j6ifwEb/bKsBy49fPgQ9DJyywiwJR+z2SGjmvgsPrgY9Opeqbt48S/kalT7z4YBmza91FhHhfbGie370Gx6P/hWDbA58GLApiYqxrRhwJY2LmoBW0JCggBhND2UqtL69OkjqqTeeust0NpntKNnqVKlEB8fj61bt4r12mhaKX0v6dixIwYNGgQfH590q9Pu3LkjfhD88ccfBaCjH/CsAWx0LNroYOHChZg0aZKYfkpAjqaOEsDjNdiMeV0aZVQM2IwSCR6HUyjAgM0pwqQ4SAZsihJpMmDAZjDAdmARCsWMx65tmxAYGIinT5+KL4M0LaNnz55JUzIso6Yvi/RrMW1Fb2k0DYO+WHbt2lX8nXbkOnXqFOo3aYmrNd7TXsn2L2Aj/5ZFlWX8Yq4pUe1knNkuojRFlpqeabJ2Oo00h5ENN6l6bcZPM9CnVh90KtOJAZvGwDJg0yiYCnMGbCpEYhOhAAM2cyfC9evXxfcfqvYnsDZ8+HAB/CZPnix2HqU130aMGGEaETLKZ54ial2IGbBZpxv3yqIKMGAzR+AZsMmNIwM2AwE22iV0XjXs2bNHVK5duXJFrLtWrVo1tG7dGkOGDMHRo0dTJABNo6BfjelfS6OduKKiorBhwwbs379frHdCvwRTJVudOnWA8P3a1mRjwJZCc7NDRjV3mMj1kRjz7RhENIhAWPEwBmxqREtmw4BNo2AqzC2A7fl5Q5CnrB9q1KiRNK1bRXfNJlzBplkyw3RwRsCWEB8Pl2zZVH8WPX38BK7uxl7z1FYJQT9MUoypKi91o2pr+sGSqv/N0hiwyY0kAza5erI3kyvAgM0cAWbAJjeODNgS9aSpA3ny5EXC+0/lCqzBm/eq5hjXt51Yc42+INJ6IbSmGv3imlGjxYWpgo3+Ta/RfY9+xd25c6eoZKM12UbN/Qa3OmxWPTKXca6If5qoi9nhUmYVbBbBzK6BmsRgwKZGpYxtGLDp0y+93hbA1vaz4cgZ6IsqVarYdF1ABmzyY2gvj84I2DZ+sBB5i+RH7c6tkN0zR4afxzkeJODnRetRMKAoGoW3t5ekhjtOXFycWIft888/Fz805s6dG82aNRNTVBs1aoTUn/WGOwENA2LApkEsFaYM2FSIxCasgEUBBmzmyAUGbHLjyIDtPz3zFy6OG6/GAF4F5Yqsxtuh5ah4bg4O7t0prGkhYA8PjzRTQlO7IhhHFWs0LTSjRu/RFMEFCxYIk0q1GuJQiX5Axc7KI7sfC58lNXH9cuKCxmaHSwzYlFOCLBiwqdMpIysGbPr0S683Azb5mprVozMCtkf3HuDjZwfCJZsLKrSsi4bhL2LbzJX4dsx80JIN+WqWxtWdR3B4zQ74lCiMIVvnwSNPTrOGkM8rmQIM2OSmAwM2uXqyN5MrwIDNHAFmwCY3jgzY/tPzmTYd8KN7GFCpi1yRVXjzXtYACycNEVNCaUODtm3bYunSpWJR4MwarcFGVW7dunXL0GzlypXifVqYmDY+oCmjPd+Owq0uPymP7OCXaPH4G/ywfhUDtn/VMjtkVE4KBmxqNMrMhgGbXgXT9mfAJl9Ts3p0RsBGsfj+w8VYO2KWCItvUHH4FC+Co5v3oFid8rh28jwe3Lgr3us8azhC+2f+3cGssc2K58WATW7UGbDJ1ZO9mVwBBmzmCDADNrlxZMD2n54EtAZMWIzbHdVPn5QSjb8PoNCG9rhy/rRw16JFC1StWlXsvLVv375MD0E7ivbu3VvsLJpRq169upgaceDAAbE7l/hyXiwAV1uvVlyLLc+KZpj9bo8kgGd2uMQVbOoymivY1OmUkRUDNn36pdfbnoDt8fWzODiyFDz9qyC20QwxnMaNG8s/KfZoEwWcFbDdPH8FlOexf17MUJd8/r4YvO0TFAosZhPt2KnxFGDAJjcmDNjk6sneTK4AAzZzBJgBm9w4MmBLqWeZSrVwKngoUOFluUJn5u2niehX/ipmfzwNhw8fFlVmf/31l6rj01oi48ePF2uKKLXixYuL6rgKFSqg/5tvYc6RQkCDTHbSOrwCgceicPLgr0muGbCZf5qsUh7R+wzY1KiUsQ0DNn36ORqw3T0RjRNRTZA7qDEu1xzDgE1+OG3q0VkBG4my45PV+LLvxCR96DtxQkJC0v93iHoLzQd3tal+7NxYCjBgkxsPBmxy9WRvJleAAZs5AsyATW4cGbCl1JMqvJ5t3QZPe+wCitSQK3YG3vKuaYNFY3qK6aFTp07F6dOnFddes7iihbyXLFmCypUrK46V1mILCAjA4MGDxTTRHqMX4vaL69PvdzkGrovq47sN60VFnaUxYGPAxoBN8VJTNGDApiiRZgN7VrAxYNMcHkN1cGbA9s+DR5jRcgBO7tyfQlNam61I5UC8vWMBPHJ7GUpvHoxtFWDAJldfBmxy9WRvJleAAZs5AsyATW4cGbCl1ZN2ner1Rjietv3cLpVsuT4JwP6fNiEwMBBdunQRFWy0tpqaVrJkSWzfvh209bxSIxBHFWzLli3DqVOnUK1BS9zrkzgtNUU7vAKu617Fgk/n47XXXkvxFgM2BmwM2JSuNOX3GbApa6TVwhGALWdgQ1ypPQ65cuVCjRr2+UFGqy5sn1YBIwO2vydORHZ/f/i8/DJc3N3TDd+2mSvw1ZuT07zXaEhndJ0yhEOexRRgwCY34AzY5OrJ3kyuAAM2cwSYAZvcODJgS19PqmTrN/hdxD7JjdvlewEBLWy2u6jbRE/cuXUDnp6eqFevHqZMmSL+VdO8vb1x9uxZ0L9K7eeff8bQoUNB/z548AB5vH3wZMSDxG73Y4HTPyDv0UUo6Hobc6ZOSFG5ZvHNgI0BGwM2pStN+X0GbMoaabVwBGDzLF0fsSEfiPsvVRNzcw4FjAzY7h84gBONGsGzalUUHjYMeVq2TAPabl64gqlN+uDqqfNJguctUgBDd3zKa69JTMHHjx/DPQPIKfEwul0xYNMtYQoHDNjk6sneTK4AAzZzBJgBm9w4MmBLX89/nv6DSd9PQokbJfDFyv9h3949uHn1IhIS4uUG4F9vljVUfHx8cPPmTcybN09sXqDUUi/Kn9x++fLl6NSpk/jT/PnzER4ejnz58uHGjRvib5a+Li7ZkM+3KGrUrINXX26b6Y6kDNgYsDFgU7oqld9nwKaskVYLBmxaFcu69kYGbBSVv/r1Q+zcuXBxdUXupk1RsF8/5G3TRvy/pf28aD0+75m4/h+1dh/0x7Mje2TdoEo+8ytXrqBDhw5YtWoVfH19JXuX644Bm1w9GbDJ1ZO9mVwBBmzmCDADNrlxZMCWvp5r9q/BqHWj8E2/b1CmUBlhdO/ePTEVSHajyjWCXtZUsGkZS+oKNoJ5VMmm5bwYsDFgY8Cm5apL31YmYMseEoK44GBRRaWmkjX1iFy9vUW1jBFajhIl4F6ypFVDYcBmlWxZspPRAVvcr7/iZPPmeHr3bmJ8XFyQp0ULFOjdG3mffRbZvLzwOO4BZraOwInt+5AjlxcmnvsWOX3yZMl4yj7p48eP46WXXsKhQ4dQsWJFfP311yhbtqzsw0jzx4BNmpSJl1tC8m1D5Ppmb6yA6RRgwGaOkDJgkxtHBmxp9Yx7FIdGUxph31/7EN4oHJ90/USu6Km80cYDmzZZtwabloGlXoOtZcuWYkMFLY0BGwM2BmxarhjbAzb9ozGHh/UIwmXkRlWcgBvugn4Wya3j1HKHhmbY+6nXLdz3PwDcz4ujh0ohj5sbgm3w4wsNgACol0EAKIFYGo8RWu7Gja0ehtEBG53Yuddfx7UFCxLP0cUFoJ1CXVyQu1EjFBk1CrmbNUPMqs2Y3/EdPDP0FbSfHGG1HtzxPwV2794tKtcuXLiQ9Ed/f39RyRYSEmJIqRiwyQ0LAza5erI3kyvAgM0cAWbAJjeODNjS6rlg1wK8/sXr4g0vdy/8EPED6gfWlyt8Mm9t2rRBz57W7SKqZVCpdxFduHAh1q/PYBfRDBwzYGPARqkRuT4SY74dg4gGEQgrHiY22aANN7ipU0BGBdvd6GjQ69atW7h9+zby5s1rVQUbjfhedLS6gdvY6tHZs3h87pxVR5EN2DIdhB+A54Gnl4Hf1wNU1xxk1ai5k7MrQBWXOWxw74u/dw/39+9HQnx8IlyjZgFt2bIhX1gYduXKh0Mx19Bv0QSUqFnO2aV0+Pi///57UbkWFxeXZiw5c+YUlWytWrVy+DhTD4ABm9yQMGCTqyd7M7kCDNjMEWAGbHLjyIAtpZ5P45+i1cetsPno5qQ3BjUbhGkdp8kVPpm3iRMn4urVq5g2bRoOHz4sdhH966+/pB+vePHiYhfRChUq4K233kKhQoUwYsQITcdhwMaAjQGbpksmXWMZgM3imDY5OXfunNVTRC1+3NzcQA+RRmgeHh6gl5Yme4ooLTb/9NatdIdw/+oBXNjyFtzzV8QF39eRN2dOVAoM1DJc1bY0BhqLEdqDTDSx9/jubt9u70Ma7niHAayFG0pE9Mf06dMNNz5nGtBXX32Fzp07Kw45+dq2isZ2MmDAJldoBmxy9WRvJleAAZs5AsyATW4cGbCl1HP1vtXoML+D+COtwuACF3h7eWPX27tQrrBtfiE+cOAA2rdvnzRds0WLFqhatSq2bNmCffv26Q549erV0axZM9BxaHdUajQtdfXq1eI4WhoDNgZslC9cwablqklrawvApm9Ezt97c8QcXP39NIKHtYWrf15xj5OxZmZ669olXPwNT9e9jnjfqjhYcqA4jq3XaCIAKuN8ZESaQCyNxwjNmnUHZU4RfXz2LKjyUna7s2kT/v7wwxTTQ//9YoKruXJh/r17oE9zS60VVVYtWrQIhQsXlj0U0/ubO3cu+vXrp/o858yZg759+6q2t7UhAza5CjNgk6snezO5Ao4GbDly5ABt+Uzt/v37YkFzbtoUoAXZvby8RCfaOvvRo0dJOyHS33hZSm16kjUDtv80u/PgDppMbSLWXkvdutftjkXdF2kXWGWPBg0aYMiQIQgLCxNVZm3btsXSpUvRsWNHlR4yNlu5cqXYGXTdunWiOm7t2rWIiorCTz/9pNk3AzYGbJQ0DNg0XzopOsgEbDRFlF4yGk01NUJ7+PAh6KWl2QqwpTcG1ysH4LllEB7nr4i9hd8QlX+BNqpg06IB26pTYPHixaBXms/57t3RvXt3dU5SWVlTdZnhgf75B0/79EFCTEwKk6dVqmDRhQtYev06CpQsKYAatR49eoAqWWmaPv0tNJP1A606ORN3ohkEI0eO1HyGEyZM0DwDQPNBVHZgwKZSKJVmDNhUCsVmrAAp4GjARtOzzp8/L4Jx5swZXq/GirQk3UqXLi16FitWTEyjS13RZoXbLN2FAdt/4V/+63J0WdBFVK0l4N81T/59O7dHbvw46EfUKVXHJvlC0w7oV9GdO3cK/7169RJTpGbPnq37eLT2Gj2sLvh3weSGDRuKX2vVTIdIfXAGbAzYKCcYsOm7LGUCNn0jMU9v2VNELcrQLstPnjxJIdSDP3/CpXltkL14HZyvOkqsf0e7Ddqy0RhoLEZotEZVak0cNS5r4LItAJvM83fbvBke48cnuYwvVQqHatRA36+/xiNArAOWvFrt77//FpCN1hCjRhVZffr0kTkkU/oaPnw4Jk+ebPW5DRs2DB999JHV/WV1ZMAmS8lEPwzY5OrJ3kyugKMBW+3atbF3716h8tatW9GkSROTKy7/9LZt24amTZsKx7Vq1cKvv/7KgE2nzAzYEgWktddaz2qNTYc3Zahoj3o9sPC1hToVz7h78+bN0a5dOwwYMABPnz4FgTDa6XP06NFWH5Pue7RDKYE7V1dXzJo1C9988w02b/5vjTktzhmwMWCjfGHApuWqSWvLgE2ffun1thVgS+9Yd09E40RUE3iWro/YkA/E+ndVqlSRf1Ls0SYKyJwiahmgNVWX6Z1c/J07uBQWhkf79sGzUSPkat8eU/fvx4x/K+4iIiIyXG9t0KBBmDFjhnCbmZ1NRHUyp71798ann36qe9RvvPEG5s+fr9uPHgcM2PSol7YvAza5erI3kytgb8BGD7PxtPsPIH7pe/PNN0WFCjWj/OrhbCFP/msTVeB8/PHHSeuAZMuWTUAJbtoUYMCWqNfa/Wvx4icvJomXP2d+XI+7jjweeXDn4R3x95zuORE9NBo1S9TUJrJKa1ojrVq1atizZw8IyF+5ckVMGaW/tW7dWkwhPXr0qKK3cuXKiSmgGzZswP79+8WUUF9fXwGk69SpI/6mde01y0EZsDFgo1xgwKZ4GWZqwIBNn37p9WbAJl9Ts3q0BWCTpdX1xYtxZcoUFHn/fTysWxc9e/fWVJn2ySefJK0PxuuypR+VDh06iB1BZTXaeXTVqlWy3Gn2w4BNs2SZdmDAJldP9mZyBewN2AoWLIhr164JVS9duoSYmBi0adNG/D/t4nfo0CGTKy7/9GgKBu2ySG39+vWoUaMG/Pz8xP8XKFAAsbGx8g9qco8yAFtyieh3vOoAwgGkXD3EtkL2BkAvOr7m3xJprebnANDawJcBnAaQB0BlAHSZ0lJAZQHkBkB8K3EWp80a7e65a9cusaYPQePw8HB8+eWX6NmzZ5opo/TLKf0Sm7zRlNCFCxeia9eumDdvnqhcO3XqFOrXry92K9XTasAPNVAEMbiMGFzS48op+kZGRqapIDQ7ZFQTGAZsalTK2IYBmz790uvNgE2+pmb1aGTAdnfbNniUL49dR49avbZadHS01X3NGnM6L5pOTHDN2gr+zLShGQgE2azZdEOv5gzY9CqYsj8DNrl6sjeTK2BvwBYSEiIqUajRzn00JZSg282bN8XfqPpq4MCBJldd3unNnDlTVAFSy5cvn4BpNGWUdlykRpU5u3fvlnfALOKJARsAWtaPitL+AHCS5osCqPHviyghvWhvjQAAZQBEA7hh2wQhyEYQmSrZqNHGB1OnTsXx48cFqKf7C+2SR9CMYNzp06dF/lMf2s1u8ODBYkMDalS5Rn30wjXyxYCNK9goDxiw6bv+GbDp0y+93isHRWHLjOWoP6wTSrSuJaZs2uphl6eIyo+fPT0aGbCRDjKq0HhdtpQZRZtAUKUZFTvYqtGP/lQZR5tN2LMxYJOrNgM2uXqyN5MrYG/ARlUklimhtEPNBx98IBbTpGmO1Hx8fMQufjSdi1vmCtC0ONpl8caNRKpBi4rSNNt3330XtJMPNZoyKmNB+KwWCwZsAIIAXKDtfZNFPzVgs7xFoM3nX3s7JAuBZVqTzdKogpPWVPvtt9/ErmHHjh1DcHCw+EJXs2ZNsWYbVchaGq25JhPkM2BjwEa5xYBN38XPgE2ffun1tlSW1urzAsp0asyATb7EpvFoZMAmex012f6cMQlo+Q2Ca/RDpK0b/fBJkM3aZTisGR8DNmtUy7gPAza5erI3kytgb8BG6x69+GLimk5BQUGi8oRamTJlxHQtavRrB0E22i2QW/oK0MKxBNcsvzrRtLmTJ6nMCKJS58SJE+K/16xZI9ar4qZNAQZsGeiVEWDTJq9ua6rA8Pf3x9ixYzXlN91/3n//fVy4cEFMi5DVGLAxYKNcYsCm74piwKZPv/R6M2CTr6lZPRoRsNmy4kxGRZyz5gLNdCG4ZvmB3h7nQQUUBNnstZkdAza5UWXAJldP9mZyBewN2EjO5Ouw0RpKXbp0EdMaLTthWiDbkiVLuJItnfyjyrVXXnklRUk36RcaGoply5aJNaao8fpr1l+81gC2zI5Wd/Fi5D97FhteeAFnfHxQuHBhuwDkoOho0OuPkBDsCA4WU4P0TA+KvhsNeoVkD0FwnH5/1kcIYr3GP/74A/fv3xeQjb60VapUCUWLFoWnpycePHiAixcv4uDBg+L+QnDNy8sLlStXBq1bKLPdjT6Ou9EnkD2kOOKC8+rWWebYbOUr9S6uvAYbAza9ucaATa+Caftbrst6A19CyfZ1xRR6+nHCFo2niNpCVfv5NBpgs8eaafY4hv0iqO5I9F2I4Jplwzl1veRY0cZrBNns8cM/AzY5MbN4YcAmV0/2ZnIFHAHY3nvvPTE1lBpVsR05ckQsOL5o0SKxYLml0a8dtJi2zKlczh5OmhpHmiT/1YkWbu/Ro4dY+L18+fJJ1Ws0VXT8+PHOfsoOGb9WwKY0SEc9OF6KjMTlMWPgGRGB2LAwlChRQtc6GEas0KFpDrQW288//yzuJbR5ClV4UgUsbfZB10S9evXE2mu2mp7AcIkr2OgeYMTrQ+neZKT3HXWfNJIGssdiz3sTAzbZ0bOvPyMBNntWl9mySs6+EVQ+Gj0v9OrVS9nQxhYLFixI8bxni8MxYJOrKgM2uXqyN5Mr4AjAdufOHfErqmU30TfeeAO06x+11JCN/kZrJz333HPiAZnWVKLqH6pQMXujCpwrV67gzJkzAiBs3LgxabdQy7lb4Br9P+2a+Omnn4q3qHqN1lXIk4e2feSmVQEGbOkrxgAhfV3s+RCrNZftZc8aMGDTm2sM2PQqmLa/Pa9LBmzy42dPj0YBbI5aH81Rx7VXjGlDqCFDhtjrcIrHiYqKEhtP2aoxYJOrLAM2uXqyN5Mr4AjARpKm/hXFsuEBvUcl2wTdLGuymTwEVp0erblGUNKylkHyjQ3IoT1+HbJq4E7SiQEbAzYtqWrPh1gt47KnLWvAgE1vvjFg06sgAzb5CmYdj44GbEaoJLNn5Zw9M2vUqFGGnNFCM5rGjRtnEykYsMmVlQGbXD3Zm8kVcBRgI1mT7yhK/09Qbe7cuWK6KDXaXXTixIm4efOmyaOg/vTy5cuHESNGiN1CqdG00L59+yZVrtHfeOdQ9XpmZMmAjQGblixiuMRTRClfuMJTy1WT1pYBmz790uttz3sTV7DJj589PToSsBlpLTQjjUVG/GmZHdo53aiNdoSn5W9kNwZschVlwCZXT/ZmcgUcCdhIWtrgYPny5Ukq05pstHg2/d0CkGh6JL327t0L+oWLpk0+fvzY5JEB3N3d4evrK6bE1qpVS0yRpZcFQNKGBhQ/y46hJEjnzp3FRgfc9CnAgI0Bm5YMsudDrJZx2dOWNWDApjffGLDpVTBtf3telwzY5MfPnh4dBdiMWDVmhGo6GbHv1q0baDM5ozfanG3p0qVSh8mATaqcYMAmV0/2ZnIFHA3YSN7UlWz0NwJttMsNTYGkNdgKFSqUBJacLSTjN47H0/inSEhIQGSbSKuGT5VqV69eFWuw0Y6ItAtPcrBGTrlyzSpp0+3EgI0Bm5ZssudDrJZx2dOWNWDApjffGLDpVZABm3wFs45HRwA2o697ZvTxZZSdtNETPUNt2LDBaRK4devW4tmGNqiS0RiwyVDxPx8M2OTqyd5MroARABtJTGuyvf3220kbH5hK9uoAagLYB+A3+WdGGxpMmjTJ5jvyyB+5cT0yYGPApiU7GS7xFFHKF54iquWqSWvLgE2ffun1tue9iSvY5MfPnh7tCdicqULMiBV2meXF5cuXBVyjndWdrdGO7wTZihQponvoDNh0S5jCAQM2uXqyN5MrYBTARjLT7qIfffQR5s2bJx209f43jhcBWPN7Ti53wC0b8CQeuKd1dmpVALUBHADwq7yEIrAWHh6O4cOH826h8mQVnhiwMWDTklL2fIjVMi572rIGDNj05hsDNr0Kpu1vz+uSAZv8+NnTo70AmzOuceYsYz569KiAa0eOHLFn6kg9Vvny5QVkK1eunC6/DNh0yZemMwM2uXqyN5MrYCTAllzqtWvXYvPmzYiJicHp06dx48YNxMfHWx0NS+HYKADfWeFl86uAtwfQ/Avg1kONDqoAqAPgdwB7NPb91zxbtmzw8fFBQEAAatSogebNmyMsLMw6Z9xLUQEGbAzYFJMkmYE9H2K1jMuetqwBAza9+caATa+CDNjkK5h1PNoDsDlbNVjy6Bu96o4q1giuUQWbszeqYCPIRhVt1jYGbNYql34/Bmxy9WRvJlfAqIBNtuwxLi7CZaklS+DTrZtm938M98M/ty+j8keXkD2vttLlqB+jMPTroXijzhvoGtAVJUqUQMmSJRXHsGHsZ0hIiEdCAtAm0lKDp9iNDSQowICNAZuWNGK4xFNEKV94iqiWqyatLQM2ffql19ue96brPy/G2c97IG+DPrhYvBO8vb1RpQr9wsjNGRSwNWBz1vXMUsfOiOexceNGAdcePHjgDKmmaoyenp4Csj333HOq7FMbMWCzSrYMOzFgk6snezO5AlkNsOWaNg052rUD3bhph0617eCIEnh84y+UG3ca2fMVg4uLC9zc3FR1n7FlBgatHISetXvi1cBXUbx4cZQqVUqx74Zxn+F/73+C1qNexwtj+yjas4E8BRiwMWDTkk32fIjVMi572rIGDNj05hsDNr0Kpu1vz+vS8rmZr/nbOF/oWQZs8sNpU4+2AmxGr/yyRlQjVeLRLqG0W6hZG+0uSruMam0M2LTzSGcjAAAgAElEQVQqlrk9Aza5erI3kyuQ1QDbw3ffxZMWLRAcHKwJsB16LxCPYk/j8Ysr8dijkChbzp49u6rsmLVtFgZ+NRDda3ZH96DuKFasGEqXLq3Yd+MHC7Duvbl47t1eaDu+r6I9G8hTgAEbAzYt2WTPh1gt47KnLWvAgE1vvjFg06sgAzb5CmYdj7YAbM6ydpk1UTbCuc2ePRsDBgywZvhO1WfWrFno37+/pjErATaaSUQziripU4ABmzqd2IoVEApkFcB25pVXcGPpUlgL2A6PLoeHfx/DP2HL8cizCOrWrQt3d3dVWTR3+1z0W9YPr9R4Bb3K9oK/v79YS02pfTdxEb4ZORv1+r+IxkO7CHM1U0uV/PL7ygowYGPAppwl/1kwXOIpopQNPEVUy1WT1pYBmz790uttz3uT5XMzd+gQXPZrg6JFiyIwMFD+SbFHmyggG7AZqcrLJoIBcGR13vjx4zFqFK0snTXauHHj8N5776k+WQZsqqVSZciATZVMbMQKJCrAgE1dJhwZWxkPLh7Ek3ZL8dDLHyEhIciRI4eqzvN3zkf40nB0qd4FvYN7q/7S+f2kxVj7zizU7RuGUi83UL12m6pBsVGmCjBgY8Cm5RKx50OslnHZ05Y1YMCmN98YsOlVMG1/e16Xsj835avBHjNTQCZgM+I6ZbaMvr3Pd+jQoYiKirLlKRnS95AhQzBlyhRVY2PApkom1UYM2FRLxYasAAM2tTlw9IMauP/XPsS3+wL3vYqjdu3aYh03NW3hroXo9UUvdKraCX3K91EN2H6Y/AVWD/8YIeHtULpzQ9Vrt6kZE9tkroDsBwVHPTheiozE5TFj4BkRgdiwMN2Qlit00s8bez7EGvXaZQ0YsOnNTUfdJ/WO28j97Xldyv7cNLKuZhybDMDmyIouR8fEXhV7vXr1wsKFCx19ug47fs+ePbFgwQLF4zNgU5RIkwEDNk1ysXFWVyCrVbDl+OgjXK9dW/MabMc+DEHcmT2Ib7sI93OWQq1ateDl5aUqfT7/5XN0X9wdHap0QP8K/eHn54cyZcoo9v0xaim+HjodIb3bonSXRgzYFBWTZyD7QcFRD44M2OTlRGae7PkQa58z0n4U1oABm/asSdnDUfdJveM2cn97XpeyPzeNrKsZx6YXsBlhTTJHx8WWGiQkJIidQtesWePo03T48V988UWxwyhtOJdRUwJstP4aL7ujPpQM2NRrxZasQJabImotYDs+uSHunfoJCW0+Q1zuQNSsWRM5c+ZUlUFL9yzFKwtfQfvK7TGw4kAUKVIEQUFBin03T/sSqwZPQ53X2yCgW6jqzREUHbOBogKyHxQc9eDIgE0x1FIM7PkQK2XANnDCGjBg05tWjrpP6h23kfvb87qU/blpZF3NODY9gM1e1VtqdLfsqtmyZUvQf+fPn19NN2k2tqjiu3HjhoBr27ZtkzZOtY6aNm2KL774Qsy+Sd7u3r0rNh5YsmSJWldS7Zo0aSIgm4+PT7p+GbBJlRsM2OTqyd5MrgBXsKkL8ImpTXH3+Dbg+U9wL08watSogVy5cqnqvHzvcnT5rAvaVWqHQZUGoXDhwihbtqxi3y0zlmPloCjU7vU8Al9pwoBNUTF5BrIfFBz14MiATV5OZObJng+x9jkj7UdhDRiwac+alD0cdZ/UO24j97fndSn7c9PIujrr2O6d2oVcAfWAdCp/rAVs9l5/LD3tLVAt+XuOAmyWMcjS5c8//xRwbf/+/Q5JOwtgo4O/+uqrYgwW4OZoyFatWjUB2UqXLp1GGyXAxruIaksnBmza9GLrLK4AAzZ1CXByRkvcOfIDXJ6fg7t5yoNu6nny5FHVeVXMKnSc3xFtKrTBkCpD4OvrK6aoKrWtM1dgxZuTUatHa5R5ranq3UeV/PL7ygrIflBw1IMjAzblWMuwsOdDrIzx2sIHa8CATW9eOeo+qXfcRu5vz+tS9uemkXV11rHdPbYFV6Nnw6dWZ3hXC4NLNrekU9EK2GxRqSVDV0dXsCU/B72VfTExMQKunT17VoY00nx89tlnoLXgqNF6aK+//ro031odESgjyEaFD8kbAzatSmZuz4BNrp7szeQKMGBTF+BTs57H7YMbkO25mbjjXQlVq1ZF3rx5VXVes38N2n/SHs+Vfw7Dqw5XDdiiZ6/E8gEfodZrz6FMj2YM2FSpLcdI9oOCox4cGbDJyQclL/Z8iFUai6PeZw0YsOnNPUfdJ/WO28j97Xldyv7cNLKuzjy2Pz/thJu/rUCuwAYo1HQg8pR/Bq6e3mmWjLGcY2RkJEaPHp3ilG251phebY0E2OhcrNVqy5YtAq7dunVLryTS+48dOxZvv/023N3dQeNs3ry59GNocejt7S0gW7NmzZK6MWDToqCyLQM2ZY3YghXI8AaU3gepGeQ688oruLF0Kaxdg+303Ha4dWAdXJ+dhtv5qqFKlSqgG7qatu73dWg3px1aBbfCO9XfQaFChVCuXDnFrtvnfo1l/T5EzVefRVDP5qp3H1V0zAaKCsh+UHDUgyMDNsVQSzGw50OslAHbwAlrwIBNb1o56j6pd9xG7m/P61L256aRdXXmsd3+Yz1OzWkHJMSL0/D0r4KCjcKxcMtpvDMuKs2ppX4u0FuVZWvtjAbY6Hy1VvsRLOrQoYOtpbLav6WC7fHjx5g0aRLef/99q33J7Lhq1SoBJakxYJOpLHgNNrlysjezK8AVbOoi/Of8DrgZ8zVcW03BbZ+aqFy5MvLly6eq87cHv0WbWW3QomwLvFvjXRQsWBDly5dX7Ltj3mp82WcianRrhbKvt2DApqiYPAPZDwqOenBkwCYvJzLzZM+HWPuckfajsAYM2LRnTcoejrpP6h23kfvb87qU/blpZF2deWwJTx7hzKJXcfO3lSlOI84tPz7ZeR3rjwP3Hv/3VnLAJmtdMVvqZ0TAZjlfNfoRvHrjjTdsKZEu38k3PThy5AgqVKigy5/szp9++qmYssqATa6yXMEmV0/2ZnIFGLCpC/CZBV1w49flcHtmEm4VqINKlSpluHNNao/fHfoOz818Dk2DmuL9mu+jQIECqj6Qdn66Fkt7f4DqXZ5BcO+W8PPzQ5kyZdQNmK10KSD7QcFRD44M2HSlgerO9nyIVT0oOxuyBgzY9Kaco+6Tesdt5P72vC5lf24aWVdnH9vNfV/j7KLXEP/4fppTOXkd2PEXsO4YcOkuQIAtPDwcPXr0wPfffy/s586diz59+hhSBiMDNhIsswrAKVOmYNiwYYbU1TKozZs3i6mYFy9eFJsebN261XDjnTx5MuLi4kTupm7du3cHvXiTA21hY8CmTS+2zuIKMGBTlwBnF7+G6798gezPTMDNAvUEICNQpqb9eORHPDPjGTQObIwxtceILcMrVqyo2PWnBeuw5PVxqNa5BcqFt2LApqiYPAPZDwqOenBkwCYvJzLzZM+HWPuckfajsAYM2LRnTcoejrpP6h23kfvb87q0fG5mLx6CuLzBYhkNtUtpGFlDR47t7vFo1Ye/f+EAnt6Xt17XxTvA+hPAk8rdxTpitNA+QYlFixYhNDRU9bjsbWh0wEZ6kJ6LRnZE7LVYnEdxzJz/udDU6IDN6HDNHa7IDy/0f2sgnuR1Z8Am8eJjwCZRTHZlfgUYsKmL8bklr+PaTwvg3nwcbhRqKKZ40lRPNW3rsa1oNq0ZGpZuiHEh41QDtp8X/Q+f9xyLqi83R/m+z6JIkSIICgpSc0i20akAA7b0BYxcH4kx345BRIMIhBUPQ4kSJcQX7qze7PkQa1StWQMGbHpzkwGbXgXT9rfndWn53JR/FuxRtgLu+Usg/tF9PLkXm67rP28Cyw8BO88BA4ZzBZtM/S0VbFtfA/LkAIq8cxR+pYKTDmHUKaIWuHb37l30798fS5YskSmLFF9+yI3nEYSgxtVxr0nRTAEbf3/VJjkDNm16sXUWV4ABm7oE+OvLvojd8Qncm47GjcJNxCYFtFmBmrb9xHaERoWiXql6mFB3gphaSlNMldovn3+Lxd0jUbVjM5Tv9xwDNiXBJL7PgI0Bm5Z0sudDrJZx2dOWNWDApjffGLDpVdCxgO3uiWhQxRXtenj79m2x0zpXsOmLae6y6ivFvPyrwtVL3eZbFKuT05ojIf6pGKBLNjckxD/B9fvAskPAhhPAtX9nj/IabPpimLx38jXYdoV7IEfCQ1SZeh1uOX1SHMRomxxYNjWgQS5YsECscWbENj8yCr9FLlMF2HiKqLYIMmDTphdbZ3EFGLCpS4DzX72Jq9tmwr3Ju7hRpAWCg4Ph6+urqvNPp35Cw8kNUadEHUyqP0lsjkCbJCi13Us2YtGr76PKS01QYcDzKFy4MMqWLavUjd/PRIHoE9Eg4KnUgo5HI+hENP4oGoId7sHwLuQtXta2uiMWI/+hs9gw8AWc8fNB4VKF4ZHTw1p3qvsFLYtG0PJo/PFCCHbU1X8e0cejQRpyBVvKEDBcAlgDBmyqb0wZGDJg06ugYwGb5eg0lfDcuXM8RVRiOAlaqm337t3DkydPMjZ/8hAev0yA2/kdSTYu+Urj2JMSGLlgG86lOhTvIqpW+Yzt0ttFtO6Jd/Ek7gb8RhxDNk9vMbvFzc0tycmWLVvEjphaYq9/pGk9JN/UwKjrrhHIJyhZzNUbUU3CUaZRNVyvVwAffvhhmhPiNdisyxIGbNbpxr2yqAIM2NQF/sKqIbiyeSpyhL6D636tBOgi4KWm7f5zN+pOqouaxWtiSoMp4ktnlSpVFLvu+fI7LOw2CpXbh6LiwDYM2BQVUzawTHFUsuwNgF7zHwPzrwPIBSC3Uq+M35+/Hqh+GQhvBMTkBZAfgLv1/tT27B0D0Gt+RWB+Kf3nYTkuA7aUEWC4xICNMoKnUKu9M6Vvx4BNn37p9XbEvckC2OSfDXuUoUC2myfh9R19w0kA3HMhW4WXkKtuOJZ9syndKXWpARuNgdYQo00PjLIum2XdtYz0oe/cK1ascMiP1Blp9fvg/AKwPXp5I/5x9UL9+vVTADY6l5iYGAHZSGdHtbFjx+Ltt9+Gu3v6X1odXdFGlWgE12rUqIET0TECsJWuXxnHyiRg8eLFDNgkJQ4DNklCspusoQADNnVxvrjmHfy9aRJyNBqG6/6txW6etKunmrb37F7Unlgb1fyrYVqjaWLaRNWqVRW77l2+CZ91eReVwhqjUsQLomKOKue4Wa+A5QG4cVBjhAZlPPWi7AmqYNuOP4rWwY7s5ZC3UF5dFWz1RlIF2zl8O7ANzhbJD99SvnapYCu7nCrYtuOPF+pgR4j+87AoH5w3GEUSivAabP8K4oiHWOuvAtv0ZA0YsOnNLAZsehVM298R1yVV3Di66ka+ko71qGWqba5cudKAmuSjF2sK71oEn1qdUahZBHKWrCXeTv08YOmTHmCj99KryjLqzqKOil5mO4aqAWw07j///FNAtv379zvqNAx73GrVqgm4Vrp0aTFGBmy2CxUDNttpy55NqAADNnVBvbRuFC5vHA+PBm/hWvG2CAwMRNGiRVV13vfXPtT4oAYqF62Mjxt/rBqw/bbiB3zaaSQqtm2Eym+1ZcCmSu3MjSyA7e3mb6Nv7b4ZGt/fOR30elKlJ84VaCli7e/vb/UIbr/8Mv7Zswe3PvwQ10uVEmv45cmTx2p/ajvenz4d9HrSsyfOtdR/HpbjWh6geJHYREUc8RCrNgfsZccaMGDTm2sM2PQqmLY/X5fyNXVmj3Fn9iA2ejZ8Ql5FnuBmgItL0uloBWyWjsnXFYuIiMD06dOdWSJpY1fSRS1gowHduHFDQLZt27ZJG5+zO2rSpImAa7SutaUxYLNdVBmw2U5b9mxCBRiwqQvq5W/H4tL60fCoPxDXSrRHQECAauDyx4U/UGVcFVQoUgGzm8wWYIV+dVFqMas2Y37Hd1ChTQNUGRImNlUgMMPNegVST+HKyJP7wcWg141SL+GoV0MBN9VOCU7Pp2dEBFx//x2nhg3DFX9/kT/0K7Otm/vixaDXjZdewtGG+s8j9XgZsCUqwg+xrAHlAU8R1XdHY8CmT7/0evO9Sb6mzuyRNjKgDQ3Sa9YCNvKVWaWWM+tlzdjVVvZpAWw0joSEBAHZ1qxZY82wTNXnxRdfFHDNJRkgphNkwGa7MDNgs5227NmECjBgUxfUv7+biIvfjIRH3X64VqqjKEcuVqyYqs6HLx1GxTEVUc63HOY2m4vcuXOjevXqin33rd6KeS8NR4Xn66PK0BcZsCkqpmyQ+gGYpl3QlN3UjarXHvw0A08q98BZCRVsdzp1Sqpgu1aypF0r2B7MmIEntFaKxAo2i16kn5apK8oRck4LfohlwMaATf+1y4BNv4apPfC9Sb6mZvWoB7CRJkZbl80RcdKigVbAZjmfXr16YeHChY44PUMcs2fPnmIn0/SaFsDGPxBrCycDNm16sXUWV4ABm7oEuPLDFFxYPQyeIb0RW7oLSpUqheLFi6vqfOzvYyg3uhyCCgVhfvP5onKJFuNUavvXbsMnLw5D+efqoerw9ihYsCDKly+v1I3fz0QBtRUml9ZH4vK3Y+DZIAKxxcN0rzXmqAfHS5GRuDxmDKiCLjZM/3lwcqWvAD/EMmBjwKb/7uCo+6T+kRvXA9+bjBsbo41ML2Cj81FbvWW0c5cxHq1VfNYCNhrr0KFDERUVJWPYTuVjyJAhmDJlSoZjZsBmu3AyYLOdtuzZhAowYFMX1KtbZuD8ykHwrN0TsYGvagIuJ6+eRNCoIAQUCMCCZxYgZ86cqFmzpuKBf1+3HXPaDUG5VnVR7Z2XGLApKqZswICtBGjHJW5yFeCHWAZsDNj0X1MM2PRrmNoD35vka2pWjzIAm0UbpfXHzKahNeerB7CRfuPHj8eoUaPMJmWG5zNu3Di89957mZ4vAzbbpQMDNttpy55NqAADNnVBjY2eg7+W94dnzdcQG9RDVK9RFZuadubaGZR+tzRK+pTE4laLVQO2P9bvwOwXBiO4ZR1UH9GRAZsasRVsGLAxYJOQRmlc8EMsAzYGbPqvLAZs+jVkwCZfw6ziUSZgI820VnQ5o856Kvb0AjbSa/bs2RgwYIAzSqdpzLNmzUL//v0V+2gBbPRjM00T5aZOAQZs6nRiK1ZAKMCATV0iXNs5H+eWhsOzelfEBr8h1l+zbAut5OGvG3+hxIgSKJavGJY8uwReXl6oVStxW/TM2sENP2HW84NQtkVt1Hj3ZRQoUAAVKlRQ6sbvZ6IAAzYGbLa4QBiwMWBjwKb/ymLApl9DBmzyNcwqHmUDNtJNy5pkzqaz3nOTAdhIsy+//BLdunVzNvlUj3fp0qXo2rWrKnsGbKpkssqIAZtVsnGnrKoAAzZ1kb/+8yKc/bwnPKu+jNjyfcUOorQTpJp28dZF+L/tD7+8fljWehk8PT1Ru3Ztxa6HvvsZM597E0HNaqHmqE7Inz8/KlasqNiPDTJWgAEbAzZbXB8M2BiwMWDTf2UxYNOvIQM2+RpmFY+2AGyknZ4qL6NqL6M6TxZgI402btwodhh98OCBUSXTPC56VqKdQp977jnVfRmwqZZKsyEDNs2ScYesrAADNnXRv7FnKc4sfAWeldsjtuJA+Pn5oUyZMqo6X7lzBYWHFYZvbl+saLMCHh4eqFOnjmLfw5t+wcetBqJM0xqo9X4XBmyKiikbMGBjwKacJdotGLAxYGPApv26Sd2DAZt+DRmwydcwq3i0FWCz6GfNOmVG1F7WecgEbKTTzz//LCDb5cuXjSibpjEVKVJEwLV69epp6seATZNcmowZsGmSi42zugIM2NRlwM3fVuDPTzvBs2JbxFZ+C3TzDwoKUtX52r1rKDikIPLnzI/VbVcjR44cCAkJUex79Mc9mP5MfwSGVkftyK4M2BQVUzZgwMaATTlLtFswYGPAxoBN+3XDgE2/Zkoe+N6kpBC/b1HA1oCNjiOj8stREZNdiScbsJEuR48eFZDtyJEjjpJJ93HLly8v4Fq5cuU0+2LAplky1R0YsKmWig1ZAV6DTW0O3Nq/Bqc/aQ/P8q0RW3UYChcujLJly6rqfvP+Tfi85QNvL2980+4b1YDt2Ja9mNa8LwIaVUOdsd3g4+ODSpUqqTomG6WvAAM2Bmy2uDb4IZYBGwM2/VcWV7Dp1zC1B743ydfUrB7tAdhIO71rlzlCf1uM2RaAjbShCjaCbFTR5myNKtYIrlERgzWNAZs1qqnrw4BNnU5sxQoIBbiCTV0i3P5jPU7NfgGewS0RW30EfH19ERwcrKrznYd3kDciL3J75Mb6F9fD3d0ddevWVex7fNtvmNq0D0o3qIKQ8a8iX758qFy5smI/NshYAQZsDNhscX3wQywDNgZs+q8sBmz6NWTAJl/DrOLRXoCN9JRdDWbLGNmq6s5WgI20ePjwoYBsGzZssKU0Un23bt1awDVaRsfapgWw0Q6itJMoN3UKMGBTpxNbsQIM2Hx9VWfBncPf4+THz8IzqBlia45CoUKFVJcv3398HzkH5oSXuxc2vrQR2bNnV7WuwInt+xAV2hul6ldG3Q9eY8CmOloM2CwKXIqMxOUxY+AZEYHYsDCxJTl/oZCQSKlcMGBjwMaATf91xYBNv4YM2ORrmFU82hOwWTSVtZ6ZrWJky/HZErBZ9KDdRWmXUaM32iWUdgvV2xiw6VUw4/4M2GynLXs2oQJcwaYuqHePbcGJac3hEdAI1+qMRYECBVChQgVVnR89eQSP/h7I4ZYDmzpugpubG+rXr6/Y99TO/Zjc6A2UrFsJ9SZ2h7e3N6pUqaLYjw0YsDFgs+9VwICNARsDNv3XHAM2/RoyYJOvYVbx6AjARtraqkJMT9zsUWFnD8BGGgwcOBCzZs3SI4dN+w4YMAAzZ86UcgwtgI1+bKYfnbmpU4ABmzqd2IoVEAowYFOXCPdO7sDxKY3hUaoertWdoGnDgSfxT5C9b3a4ZXPD5k6b4erqigYNGige+PSu3/FRg14oWacC6k3qyYBNUTFlA54iyhVsylmi3YIBGwM2Bmzar5vUPRiw6deQAZt8DbOKR0cBNtLXFmucWRs3e43FXoCNdBg1ahTGjx9vrSQ26/fee+9h3Lhx0vwzYJMmZRpHDNhspy17NqECDNjUBfXen7/g+KR6yFGiNq7X/0jThgMJSEC28GxwgQu2ddmmGrD9+ctBTKrXA8VrlUeDyb2QN29eVK1aVd2A2SpdBRiwMWCzxaXBgI0BGwM2/VcWAzb9GjJgk69hVvHoSMBGGtujakwplvasprMnYKPznjp1KoYMGaIkgd3ej4qKwuDBg6UejwGbVDlTOGPAZjtt2bMJFWDApi6ocWf34tjE2sjhXw3XG03TvB6aW183PI1/iq2dt8LN1Q0NGzZUPPCZPYfwYUh3FK9RDg2iXmfApqiYsgEDNgZsylmi3YIBGwM2Bmzar5vUPRiw6deQAZt8DbOKR0cDNovOtlz3LLNY2vu49gZsdO4LFy5Er169HJ7SCxYsQM+ePaWPgwGbdEmTHDJgs5227NmECjBgUxfU++cP4Oj4asjhVwnXQ2dqnq6Zo38OPH7yWEwRze6aHY0aNVI88Nm9RzCx9qvwr14Wjab2Rp48eVCtWjXFfmyQsQJZFbBlDwlBXHCwyFt6mbHlatwYuUNDHXJqDNgYsDFg03/pMWDTryEDNvkaZhWPRgFspLc9K8kcVTnnCMBG2q5du1bsMBofH2/31M6WLZvYKTQsLMwmx2bAZhNZhVMGbLbTlj2bUAEGbOqC+uDSYRwZUxHuhcvhRtO5mmGX1wAvPPjnATa9vAk5XHOgcePGigf+K+YYPqjZDf5Vg9BoerjmYyoeIAsaZFXAlhVCXWT0aPhFRjrkVBmwMWBjwKb/0mPApl9DBmzyNcwqHo0E2Ehze6yFZo9jZJQ/jgJsNJ5t27YJyHbjxg27pbePj4+Aa02aNLHZMbUANtrggDY64KZOAQZs6nRiK1ZAKMCATV0iPLxyAoffLwv3goG40eIz5M6dG9WrV1fXGUDuN3Pj3qN7+P7l7+Hh6iEq2FxcXDLtf37/cYyv3hV+lQMR+nFfzcdUPbgsZJjVANvd6GjQ69atW7h9+7aYZmy2CrZ7dI7bt4MBm2MvZIaMgNr7i2MjZdyjM2CTHxu+LuVralaPRgNspLMtq8vsWSWXXs44ErDReA4cOCAg2+nTp22e0gEBAQKu2XodaS2AjXcR1RZ2Bmza9GLrLK4AAzZ1CfDo2hkcerc0svuUxM1Wi5ErVy7UqFFDXWcA+Qblw60Ht7Ch4wbkdMupCrBd+P0kxlXtDL+KAQid1Y8Bm2q1MzZU+wB8aX0kLn87Bp4NIhBbPExs5a3nly5HPziePXsW586dM+UU0fvTp4NeXoMGiZcjICI/xHIFG9111N5fJNzKTOnC0fdJM4rK9yYzRtU252REwGY5U9nro8n2Z01EHAXY/rjwBx49eYRaJWuBvhsSZIuJibHmFFT1oWclgmt6vkOrOhAABmxqldJux4BNu2bcIwsrwIBNXfAf37yAg+8Ug5t3Udx67kvkzJkTNWvWVNcZQIHBBXA97jq+7fAtcmXPJTY5oLUIMmsXD57C2MqdULh8KTSdM0Az1FM9uCxkqPYB2KyAzYyhdl+8GPR63L27eOmFodZoxA+xDNgYsFlz5aTsw4BNv4apPfC9Sb6mZvVoZMBGmsuoOLNlRZzWvHAUYBu/cTyO/X0MS3suFUOmGQ4dOnTA5s2btZ6Con3z5s2xatUqu82cYMCmGBKrDRiwWS0dd8yKCjBgUxf1f+5cwR/DCsMtty9utVkBT09P1K5dW11nAL5DfXH17lX8r8P/kCd7HjRo0ACurq6Z9r90+E+MqdgRvsEl0eyTgQzYVKudsWFWBWz0BYpeZmxUvfZgxgxk69MHdzp1YsDmoCDzgzxXsOlNPQZsehVM25+vS/mamtWj0QEb6a5nzTQ9fcF+sewAACAASURBVG0Rc0cAtrPXz6Lh5IbwcPPA1iFbUSxfsaRTI8hGlWayGlXGEVyzZ2PAZju1GbDZTlv2bEIFGLCpC+qTuBugD0PXnD643XYNPDw8UKdOHXWdAfgN98Pl25exrsM65M2eF/Xr14ebm1um/f8+ehajy7+EQmWLo/m8CM1Vc6oHl4UMsypgM3OIL0VG4vKYMfCMiEBsmP7pvNZoxQ+xXMFGeaP2/mJNjmWFPgzY5EeZ703yNTWrR2cAbKS9NVVoMqrfZMfdEYDtzRVvYubWmeJU+of2x6zOs1KcVu/evfHpp5/qPtU33ngD8+fP1+1HqwMGbFoVU2/PgE29VmzJCvAmBypz4OnDuzgQkQfZPHLjzovrkSNHDoSEhKjsDRR/pzjO3zyPtS+tRT73fKhXrx6yZ8+eaf8rJ87h/bLtUbBMMbT4dBADNtVqZ2yo9gHYbFNEJUhnWBcM2IwRGn6QZ8CmNxMZsOlVMG1/vi7la2pWj84C2Cz6q11HTa2dveNqb8C269QuPDPjGdx/fB8ucEHOHDnxw6AfULd03RSnPnz4cEyePNlqOYYNG4aPPvrI6v56OjJg06Ne5n0ZsNlOW/ZsQgW4gk1dUOP/eYj9AzyRLbsH7nT4Hu7u7qhbN+WHUmaeSo0sBSrNXt1+NfLnyK8KsF09dR6jyoShQIA/nlnwFry8vFCrVi11A2ardBVgwGa+xGDAZoyY8oM8Aza9mciATa+CDNjkK5h1PDobYKPIZFaZZk2lmz2jbW/ANvTroYj6MSrFKfZp1Adzu85Nc9oTJ07EyJEjNcsxYcIEjBgxQnM/WR20ADZHrNcr6zwd4YcBmyNU52M6rQIM2NSFLiH+Cfb1zQ6XbG6422mzqD6jKjS1LfC9QJyOPY1V7VehYI6CAs4RpMusxf55Ae8FtEP+Un5ouWgIAza1Ymdix4BNgogGc8GAzRgBYcDGgE1vJjJg06sgAzb5CmYdj84I2Cg66a2tRn/v0aOH2CWTdq9ctGgRQkNDDRVMewK2k1dPovGUxmKpGktzc3WDv7c/tg/djuI+xdNoM3fuXPTr10+1ZnPmzEHfvn1V29vCkAGbLVRN9MmAzXbasmcTKsCATX1QY/pkAxIScK9LtNiggDYqUNvKvl8WJ66cwIoXV8DXw1dML6Vpppm162cvYWSpF+BToghafT5U88YKaseWlewYsJkv2gzYjBFTBmwM2PRmIgM2vQoyYJOvYNbx6KyAjSKUulrNErVWrVoJuFa4cGHDBdKegK3Pl30wb8e8dDUY3HwwojqkrGyzGH711Vfo3LmzonbLly9Hp06dFO1sbaAFsBF4pSo2buoUYMCmTie2YgWEAgzY1CfCvv45kPDkMe512oxsbu5o2LCh6s7lI8vj6OWj+OrFr1DYo7DYIIE2Ssis3fjrb4wo8TzyFfPFs0uGM2BTrXbGhgzYJIhoMBcM2IwREAZsDNj0ZiIDNr0KMmCTr2DW8ejMgM0SJVpvbeGMGXAB0Kd3b0yalz5UMkJU7QXYfvnzFzwz/Rnce3Qv3dPO55UPm9/ajOrFq6f7/vfffw/aETQuLi7N+zlz5hQ7jxLINEJjwGa7KDBgs5227NmECjBgUx/U/W/mQvyjOMR1/B7I7olGjRqp7lx5bGUcvHgQy15cBj8PP9SuXVsAs8zazQtX8E6x1vAuWgjPffm25p1LVQ8uCxkyYDNfsBmwGSOmDNgYsOnNRAZsehVkwCZfwazj0QyAjaK1qmdPlF60CD5du6LU0qWGDaC9AFv/Zf0xZ/ucTHUY9swwfNQ+440Jdu/ejQ4dOuDChQtJfvz9/bFq1SpNG77ZOhgM2GynMAM222nLnk2oAAM29UE98FY+PL1/C3EdvkVC9lxo3Lix6s7VxlfDgfMHsKTdEhTzKqYKsN26FIu3iz6LvEUKoPXyEQzYVKudsSEDNgkiGswFAzZjBIQBGwM2vZnIgE2vggzY5CuYdTyaBbDdWL4cZ7p0gU/nzii1bJlhA2gPwHbo0iE0jWqK2HuxYp21fqH98M6ad4QmY9qMwfQt03Hz/k0U9S6KXcN3oUT+jKdMHj9+HK27t8Zpr9PwzuuN3RN3o2zZsobSlwGb7cLBgM122rJnEyrAgE19UH8fWghP7sbiQYf1eJo9t6hgc3GhQnTlVnNCTcSci8Hn7T5HCa8SYjdQ2hU0s3b77+sYXqQl8hTOj+e/Gvl/9s4DLKrja+MvVbAAomJBsSMq2FAsWGLvGrvGbqIxUWONJdHYY0lsUWPvvfeuscZ/NDF2jb0klogiqKgg5XvOhOVbYIG7e+9l7+6eeR4elJ05M/eduXdnf3vmHBGzjWK3cTFdAQZspmun1ZYM2LQxMwzYGLDJXYkM2OQqyIBNeQVtx6K1ALaXGzbgbvv28GjTBvnXrkVcXJxITKa1kh6ArfuK7rj8z2X0rtEb1YtWh29OX9h9/t/nlvvf3MeVp1dw5t8z2HFxB5oENMHEjyemKtPu33ej6eKmqOBTAWe/Pas1ScGATb0pYcCmnrZs2QoVYMAmfVIvDfXGh/DHeN96O6KdPUSSA0p2IKVUnFwRZ++dxfLmy1EgUwGUL18eFLsgtfL6WSiG5KyHLF5Z0XTjSAZsUoROow4DNgVE1JgJBmzamBAGbAzY5K5EBmxyFWTApryCtmPRagDbpk2427YtMjZtimeDB8PLywvFixfX3ESqDdjC34Vj9ZnV+CToE1CcNV3RAbZjnxwTf6LTOM9eP8OsI7PQvkJ7BHgHpKjViVsnRDZSgnWUfVRrhQGbejPCgE09bdmyFSrAgE36pF4eUQBRoQ8Q2WoLPmTIhuDgYDg6OkoyEDw1GKfvnMbS5ktRKFMhBAYGInPmzKm2ffM8DINz1EHm7B5otnkUnJ2dUblyZUn9cSXDCjBgs76VwYBNG3PKgI0Bm9yVyIBNroIM2JRX0HYsWg1g27IFd1u3hmuTJggZMsRmAVtKK9cQYJO6yn/56xfUnlEbNYrUwLwm88QpHj8/P6nNVa9nDGCjDKKUSZSLNAUYsEnTiWuxAkIBBmzSF8KVkUURGXIbUS03IsrFC1WqVJHsdl79x+o4eeskFjdbjCKZi6BcuXLIkiVLqp1HhIZjULbayOTphuZbRzNgkz5VKdZkwKaAiBozwYBNGxPCgI0Bm9yVyIBNroIM2JRX0HYsWgtgC9u2DXdatkTGRo3wbOhQ5MiRAyVKlNDcRKrtwaYGYDt47SDqz6qPWr618F357+Dm5oayZctqRlsGbOpNBQM29bRly1aoAAM26ZN6dXQJvH96HR9arEOka27hTUZeZVJKzek1cezGMSxougDFshSTBNjehr3GwKw14eqRBS22jxEwj6AeF9MVYMBmunZabcmATRszw4CNAZvclciATa6CDNiUV9B2LFoNYNuxA3c+/hiuDRogZPhwBmxJlrAcD7a9V/ai8ezGqOtXF9+W+xbu7u4oU6aMZm4SYwAbea+RFxsXaQowYJOmE9diBYQCDNikL4Rr40rj3aNLiGmxBu9cvUXCAUo8IKXUnVkXh68fxvym8+GXxU9840Pf/KRW3r2KwAD3GnBxy4SWO8cxYJMidBp1GLApIKLGTDBg08aEMGBjwCZ3JTJgk6sgAzblFbQdi9YC2MJ37cLtZs3gWr8+QkaMQPbs2VGyZEnNTaQlerDtvLgTzX9ujoYlGmJYmWHw8PBA6dKlNaMtAzb1poIBm3rasmUrVIABm/RJvT4xEG8f/onYj1fibUYfBAUFwdXVVZKBBrMa4MC1A/i5yc8o4VZCfOND3/ykViLfvMVXWaojQ2ZXtNo9QcR7o7hvXExXQOuAjTYHN4+fM/0CbbDl62PHQD9OlSohwq84PDzcxaYvPcsNmrdj51C1f1v4tKgovhW1tdgeDNgYsMm95xiwyVWQAZvyCtqORasBbHv24HaTJnCtWxch337LgC3JEpbjwbb1/Fa0mt8KTfybYEipIciaNStKlSqlmZuEAZt6U8GATT1t2bIVKsCATfqk/jW5EiLunUFs82V4m6kgKlSogIwZM0oyQC7V5Fo9p/Ec+Lv7i2980oIAUW/fo1+mqnDO6ILWeycyYJOkdOqVtA7YdJBCgUtlE2ZQwJYB2+nlu7Ci+1gEtPoIAf2a2iRklPp8McPStIguGbApP00MvpXX1FotWg1g27cPtxs1gmvt2ggZNQrZsmWDv7+/5qbNEj3YNp7biHYL26F5QHMMDBgIT09PBASknHU0vUVnwKae4gzY1NOWLVuhAtYI2OJiYmDn4JBotu517ozQ1auRYepUvAgKEllvcubMKeoYqm9oqm/8UA1vbp9CXNPFiMhSBOXLl0emTJkkrYpmc5th16Vd+KnxTyjlXkp840Pf/KRWPryPRF/XYDi5OKPN/klwcHBA1apVJfXHlQwrIPUD8ONdY/Bk91i4Vu2PEJ8WsmGB1A+Oug9DvjXKwfej8jyNEhQg77U3x4/DsWJFvC3uB3d3jzThtQSzJlVx9/NGXO7MsteLSZ2buZFuY+tTsQSqTvnUJjWQ+nwx81Rptnupz0nNXoAGB8aATYOTotEhWQtge3XgAG41aADXWrUQ8t13DNj01lvY2zBkHZgV7q7u2NFih3ilRo0aklfk2rNr0XFJR7Qq3Qr9SvbTnLYM2CRPpdEVGbAZLRk3sGUFrBGw/TN4MDJVrAiPFi1g5+QkpvecnZ34rQ/Ysr5/j5dbt8Ixe3Zk69w50TKIi46CnWPiBAY3p9fC6xtHgSbz8cbND4GBgcicOTPiYj4gOuIFnNxypbiUWs5riW0XtmFGwxkom7WsQcAWFxcnUl7rSnTUB/TJUBmOzk5oe3ByIsAW8yEaDk6Otrx0Tbp2qR+AzQ3Y6gzrgqAvmpt0jbbW6N8ZM/Bs1iy4dO+OF/XrI2/evOLHHCUsLAz0Y4tHRBmw8RFRufccAza5CiZvz4BNeU2t1aLVALZDh3CrXj24fvQRQsaM0RwE0q0fc3iwHbt5DDWn1UQN3xoYW36s0YBt1W+r0GVZF7Qt2xZfFv9Sc8dvGbCp93RiwKaetmzZChWwRsAW8b//4WbdusgUFASv/v3h3qAB/nRxSQBsoaVKwfvcObxbsgT2mTPD9+hROHp6JsxuXGw0/tk4EM6e+ZE1sDWcsxUQr92aVR+vrh2EXZOf8dqtBEqX9EXM7cMIPbsG+drOhEsuvxRXSJsFbbD5z82Y1nAaArMGCpdqcq3WldiYGCz5ZCQCmlSFf8NgZM7ugdjoGHzhVBH2jg5of3gq7O3tUaaYP/7YcBA3jv6B3lt/sMIVqe4lWQpg0x01VFcN67D+fPlyhC5fDufWrRFerZrwTM2VK2XYnR5XbcuArUBlf1SZ1F3MA3kK21KR+nyxJU2MuVYGbMaoJa0uAzZpOnGt5EnPdJqMGTMGo0ePthiJXh85gpt16sC1enWEjBunuWOMlgzYlp1ehh4reqBDuQ743O9zzWVoNQaw2eI+Tc5NzIBNjnrc1uYUsEbARpN4v0sXvFi1CrC3R5aaNUFvuFQcmzZF5L17cLhyRfy/4OrV8OzYMdm8v7lzGrdm1IGTey5kr9YLOWp8gXtLOiL88h7YN5iBt+/ewePeVrx/+Ae8an2FfO1mJdgYuHEgulbuijL5/j91dftF7bHhjw34ocEPqOBZQcSDePL+CShgaDmfcmhSqglOLtqG1b0mwjugCOoM/ARlPv4IAz1rwc7eHq12jsODQ3/i8S+X8OjybfRc/z3Kt6tnc+tV7gVL/QBsbg82HWCjOH1pJcOQq4mlt382c2YiDzZvb2+zebDptKR5SyvGoqXrnnT8+hvbShO7ai67WHroLfX5kh5jscQ+GLApP2sM2JTX1FotWosH2+ujR3GzVi24VKuG5+PHM2DTW7A6D7bqRatjXIVxRsd2XnRyEXqt7oVO5TvhM9/P4OXlheLFi2vmlmDApt5UMGBTT1u2bIUKWCtgE15s9eoh9s2bFGctc/XqKLpvH+xTSFTw94YBePbLf+DMNW9pxEZFIPLZbdhlK4q40NsAHem0d0TR/vuRxa92Qj/nHp7D56s+h28uX3QM6ojGAY1FzAKKXTCl/hSUyFICZ16dwaLfFsHbwxtHBh2Bh6sH3r2KwIzaX+DBH9eErbylffHPxZvi3x6FciPs7pP/oGBFfww4OBcubtLiv1nhsjX5kqR+ANYKYONv2NKe6sdjxuDJ2LFw7d8fIS3kx8tLu0euYUgBBmx8RFTuncGATa6CydszYFNeU2u1aDWA7fhx0LPEJTgYzydO1FymS936MecR0eBCwZhYaaLRX4TNOz4PX679Et2CuqFbkW6a81Q3BrBRpnfaY3ORpgADNmk6cS1WQChgrYCNri3Bi43+Q7HN4uISzXqBpUuRrXv3FFfC+yfX8NfUqoh5+zLFOlkD26BQzw3/2dcrrRe0xpY/t8DB3gG1/WojJjYGR/46gmZ+zfDXs79wM/Q/cLbm0zX4JOiThJZn1uzD0k6jUl2dPVaPR8WODXkFm6AAAzYTRNN4EwZs2pggBmwM2OSuRAZschVkwKa8grZj0VoA25uTJ3GjenW4VK6M55MmMWDTW8I6DzZTAdvso7Px1fqv8GnFT9G5cGcRjqNYsWKauUkYsKk3FQzY1NOWLVuhAtYM2N6eP4+bNWoghrzYksA159KlUfLUKRGDLbXyz5ah+PegfqwzAmn/gTr7DFlQbMgxZPQpl8zE6TunUW9WPURERqRovmLBijg44CDcXNwS6kRHRmF67S9w59eLBtsVDi6NQUfmwTFD4gQMVrg0VbkkBmyqyGpWowzYzCp/QucM2BiwyV2JDNjkKsiATXkFbcdiaoDNklTwfPgQVZYuxfO8ebG+Th24uLiYPS6rIf3qP50Cp9h3WBrTCW9jHOHj4yNiLatZ7kfex/IXy+Hj6INab2sZrc3/3vwPB14dQKBzIALeBCBLliwiiYRWSuT9F3ix/DQcfbLiba28WL58ebKhdevWDfTDHmzGzRoDNuP04to2roA1Azaa2geffYbnS5Ykm2XPn35CwX790pz99//exM1pNfEh/HGyupnKtIbfF5tStEGBQCkgaEpladel6F4luQfdr0t3YOWn4w0267JkFIJ7cHbJNCcuhQoM2ExTjp4TWi2+x46Bfi5VqoQTfn7iyIOtxT/Twtwk3dhq9UNNWlrJCeYt9fmS1hhs9XUGbMrPPB8RVV5Ta7WYEmCztOstBWApgEsAemh48L90BdwyALVWAK8i02mgeQA0AUARZ3aZ0GdpABUBkA/AGRPaq9wkD7KgCXzxBK+xC/+dFEpaGLCZNgkM2EzTjVvZqALWDtheHzuGWw0aIC4qKsGLLUNgIPJu3w6PvHklzbouHldCZXHcFMjRaSV8qnVK0cbVx1dR/cfqeBnxEnHxXm+6yqXzlMap4aeQOUNyD7o3z8NELLZ/Lt1KZNujcB6M/G0FsmTPKmncXCm5AlI/AHMMtsTaaXnj3QsA/SyM/+F1bx4FpGxszTMy6b3KzZYn9fkifUS2VZMBm/LzzYBNeU2t1aKW3+eN0TwAAH21TanMuhnTMJ3rWiRgo9xtQQAuADibzoJJ6E7KPoQBmwQhDVRhwGaabtzKRhWwdsBG03qvc2eErl6dMMMpZQ5NaQlEvbiPv6YG40PY/3uxuZWsj6Jf7aPgbqmunN5remPBiQXJ6kxqPAnDmw1Pse3ZtfuxpOPIePP/xY/rsWo8Knbi2GtyblWpH4AZsDFgk7PObLGtlI2t1nVhwGbeGWLAprz+DNiU19RaLVoLYCsJYAWAqwC6aniyLBKwUUSc8gD+BPCH9sSVsg9hwGbavDFgM003bmWjCtgCYHt35YqIxRYdGorM1arB99Ah2GXIYNSM/3toGv7ZPCShTZG+u+Ee0DhNG6dunxKx2N5HvU/wYiuRqwR2fb4LhfIUSrF9bEwM5jQegKsH/ifq+NYohwGHfoaDk2OafXKFlBVgwGba6tDyxps92EybU6VbSdnYKt2n0vYGDBiA/v37C7MUn8XYIvX5YqxdW6nPgE35mWbAprym1mpRy+/zxmheHMAqANcBdDamYTrXtUjAFgiAfs7F/6SzZml1J2UfwoAtLRUNv86AzTTduJWNKmBNgI2CWXZPISvoSAAfA6DIZjtMmOuCHsCkOkART+D8U6DfXuB9tERD1QDQO76unIx/50+jeRF4ohYKilqn8Teu4JnEDrlaigoY2Bw8evQIefJQYIr/L+zBllhBLW+8GbBp436XsrHVxkhTHoVu450/f34GbGaYLAZsyovOgE15Ta3Vopbf543R3A8AnVn5C0DKQVyMsahOXYsEbBUAlAXwO4Dz6ugix6qUfYjc93k547PktgzYLHn2eOzproA1AbaqVavi119/NaghhQzoA2AAgJcmqty8GDCqBjDqKLAvcXi01C26A2gGwBXAOwDrAEiAcy5wFME67WGHnbiB91IamXhtNtMsCWBr2bIltmzZkuzyGbAxYLOZe0KhC5WysVWoK9XMyN14swebvKlhwCZPP0OtGbApr6m1WtQlMwoLCwP9WGrJHhqK9jt3IiRrVsyqWBFOTk6aynSp0/Uz53VwQSQmPa6LiGgHeHl5qZ5F9Kn9U+x33A+vGC+Ue1QOzs7O8PT0lDzV5xzO4bLDZQS8DYD3c29kzpxZ/Gil2D+NgOP+u4jxyohH5TKleH2cRdT4GWPAZrxm3MKGFbAWwHby5ElUr1491Zmkb7XoGy1TSyYnYEYDYPAB4HWUkVYoZgHFLqCYBRS7QGIphKxwgj1u4IXEFlwtVQWSALaNGzeiTZs2yZowYEssSUrfbFPMKnMXziJq7hn4r39LyyJqaO0yYDPvWmLAprz+DNiU19TaLd6/fx8PHjyw2Mu0v3MHGT/9FNEFC+LMgAFwdXWFr6+v5q4n0+ZmsIt6hT9KTkUkMsDf3x8ODg6qjvPCvxcw4MgA+GfzR89cPZEpUyYUKVJEcp8/n/8ZG69vRKcinVAhQwXkzJkTuXLlktxe7Yr/XriDIwN+Rjb/AsjVs3qq10dhIMhbnYs0BRiwSdOJa7ECQgFrAWxdu3bFypUrVZ/VYtmBG89N6CYngMoADgGIMKE9N1FGAT3A5h/pj127dhk8CsaATTpgGz16tDJzY6KVx2PG4MnYsXDt3x8hLVqIDZMp8bNM7J6bxStw89g5TKv5OQoFl0KliV3h4eGB0qVLa1KflIAxAzbzThcDNuX1Z8CmvKbWbtHiAdu9e8jYvTuiCxTAmYEDGbDpLVi5gG32udnYcmMLuhTtgkDnQAHXCLJppTBgU28mGLCppy1btkIFrAGwPX78GN7e3tqfHXoP+lf7w7TqEeoBtuF1h+Pzzz9nwCZhwlPzYGPAJkFAG6jCgA3gI6LyFjoDNnn6GWrNgE15Ta3dIgE2Sy4xt24hrF492BUujFsTJyJjxowICAjQ3CWFziyLuHdheFhzOaLsXBAYGAhHR3UTmf328Dd0WNMB5fOUxxC/IXBzc0Px4vpBolOXafTB0Vh5biUGVhiIilkqIl++fMliGJtT6Ie/XcWaDqORp3wx+A1plur12dnZsQebEZPFgM0IsbgqK2ANgG38+PH47rvvEk0mfavy5MkTnmBWAOPGjUMCBIoHbBn/yoi94/am6O3EHmyJFw4DNr6R0lKAARsDtrTWSFqvM2BLSyHjX2fAZrxm3MKyFXj/11+4Wrw4nH19EbpwoTgmWL48xWnRVrk4KBuiI0IR2W4vPjhkRHBwsOqA7djNY6g5rSaCCwVjYqWJRnua917TGwtOLMD4euNRLXs1FC5cGHnz5tWMsJa0D9GMaBIHwoBNolBcjRUgBawBsNGRsIcPHyaa0JEjR4LAGxdWINH6iAdsQQ5BmNpuKgM2icuDAZtEoWy4miVtbPmIqDYXKgM25eeFAZvymrJFbSvw/uZNXC1WDM5FiyJ00SIGbHrTJRewfbbyMyz5dQm+r/89qmSrIuK3aekEkSXtQ7R9FyUfHQM2S5sxHq9ZFbB0wLZ27Vp07NgxmYb37t3jOExmXVna6DzZ+ogHbN1LdUdX/64M2CROEwM2iULZcDVL2tgyYNPmQmXApvy8MGBTXlO2qG0FIm/fxpWiReFcuDBClywRR0QrVKiguUFbogdbt+XdsOJ/KzC54WRUyloJRYsW1dQRUUvah2huQaYxIAZsKs1YzZo1MWTIEDRu3Fj0cObMGVBA4OvXr6vUI5tNDwUsHbDVqlULR48eTSRV+/btsW7duvSQj/vQuALJ1kc8YOtftT9a+KQcEJ+PiCaeWAZsGl/oGhieJW1sGbBpYMEYGAIDNuXnhQGb8pqyRW0rEHn3Lq4ULgznggURumwZAza96ZLrwdZpaSesObMGPzT6ARU8KojsrLlz59bMgrCkfYhmRJM4EAZsEoUytlqZMmVw48YNFCxYUGRkuXbtmji7zXGujFVSW/UtGbAR5K1UqVIyQQ8fPozatWtrS2geTborYHB9MGAzaR4YsJkkm001sqSNLQM2bS5NBmzKzwsDNuU1ZYvaViDq/n1cLlgQTvnz4+WKFeIza1BQkOYGbYkebO0XtceGPzZgeuPpKOdejgGb5laVegNiwKaStn/++SeqVauGd+/egTJvEFxbtGgRWrZsqVKPbDY9FLBkwNazZ08sXrw4kUzkBn727Nn0kI770LgChtZHnmZ58DjXY7AHm3GTx4DNOL1ssTYDNk5yIHfdM2CTq2Dy9gzYlNeULWpbgaiHD3E5f3445cuHl6tWMWDTmy65HmxtFrTB5j83Y1bTWSidpTSKFSsGSiqnlWJJ+xCtaCZ1HAzYpCplQr2mTZti//79iImJEWl9r169aoIVbqIlBSwVsD1//hxeXl6Ii4tLJOeCBQvQq1cvLUnMYzGDArQ+cuTIkaznJqObYPeT3QzYjJwTBmxGCmaD1S1pY8sebNpc5UVZvgAAIABJREFUoAzYlJ8XBmzKa8oWta1A1N9/47KPD5zy5sXL1avh4uKCihUram7QlujB1mJeC2y/sB1zms2Bf2Z/+Pn5IWfOnJrR1pL2IZoRTeJAGLBJFMqUauTFRkfyyIONgoe3atXKFDPcRkMKWCpgmzJlCoYPH55ISU9PT4SEhMDe3l5DCvNQzKHA5MmTMWLEiGTro++yvhi3ZxwDNiMnhQGbkYLZYHVL2tgyYNPmAmXApvy8MGBTXlO2qG0FPjx6hEt588IxTx6ErV3LgE1vuuR6sDWd0xS7L+/Gz81/RolMJYSzDTk7aKVY0j5EK5pJHQcDNqlKmVgvX758CA0NRUREhIkWuJmWFLBUwEaZa27fvp1IyqFDh4LAGxdWIKX14VrVFWN3j2XAZuQSYcBmpGA2WN2SNrYM2LS5QBmwKT8vDNiU15QtaluBD0+e4FKePHDMlQth69czYFMQsDX8qSH2X92PBR8vQLGMxVCiRAmDp0XMtUIsaR9iLo1M7ZcBm6nKSWxHXmyxsbEoX768xBZcTcsKWCJg27x5M9q0aZNM1ps3b4qU0VxsW4HU1seav9YwYDNheTBgM0E0G2tiSRtbBmzaXJwM2JSfFwZsymvKFrWtwId//8WlXLng6OWFsI0bkSFDBoMJ0cx9FZZ4RLTuzLo4fP0wFrVYhKKuRVGyZElkz57d3FIm9G9J+xDNiCZxIAzYJArF1VgBUsASAVuDBg1w4MCBRBNIyTa2bNnCk8oKwND6oOPsBN7G7BrDgM2ENWLLgI2yZ7dr1w4XL15MUbnPP/8cM2bMEMGU9cuaNWvQqVMnpPS6CVNhdJP0GoMlbWwZsBm9jNKlAQM25WVmwKa8pmxR2wpEh4TgopcXHLNnR9jmzQzY9KZr5pGZGLhxIHpX7Y32Pu1FwsLSpUtLntCa02qCjpkubbkUhVwKwd/fH9myZZPcXu2KlrQPUVsLpe0zYFNaUbZn1QpYGmA7f/48ypUrl2xO9u7di4YNG1r1XPHFpa1AWuuDAVvaGhqqwYCNAVtaK8eSNrYM2NKaTfO8zoBNed0ZsCmvKVvUtgLRL17gYvbscPD0RPjWrXB2dkblypU1N2hzeLDp9sDD6gxDQ6+GRgO2aj9Uw6nbp7C85XIUcCmAgIAAUPxrrRRL2odoRTOp42DAJlUprscKWKAHW58+ffDzzz8nmjv69uXChQs8n6wADK2PMmXKgMAbFQZspi0SWwZs+oq9e/cOAwcOBGUrXr16NTp27GiaoFbYypI2tgzYtLkAGbApPy8M2JTXlC1qW4GYly9xwdMTDh4eCN++nQGb3nTJBWyVp1TGb3d/w6pWq5AvQz6UKlUKWbNm1cyCsKR9iGZEkzgQBmwSheJqrAApYEkebK9evRLZaiIjIxNN3uzZs9G3b1+eUBtXgNZHjhw5EBUVleL6YMBm2iJhwPafbikBNt0xzPbt2yNXrlwiyzYdCy1cuDC6deuWcET07du3Aso9ffoUlOl248aN4uhynTp1RIIWFxcXjBw5EitXrkSLFi3E33RxJcePH4/vvvsO8+fPB9mZNWsW3NzcMG7cONSrV09AvwkTJsDb21v8rXnz5iLjd9Ijorox0DF7OlZPcVUJFlIheNirV6+Eo66UzGju3LniSw1dX5cuXcLo0aNFH6NGjUpYUJa0sWXAZtpzQO1WDNiUV5gBm/KaskVtKxATHo4LHh5wcHdH+I4dcHJyQpUqVTQ3aHN6sA2sPhDN8zYX+4UiRYpI1qbC9xXwx4M/sKb1Gng7e4vjpXTMVCvFkvYhWtFM6jgYsElViuuxAhYG2KZPn47BgwcnmrfMmTMjJCREfDDlYtsKSFkfDNhMWyMM2KQBNn11aT3SFwL6Mdj04VbSmSBIRnD42LFjCS9R7LeFCxcKuKUDbEnbFS9eXHyLvGHDhoSX8ufPj+3bt4O8N1MDbIZWw+LFi/Hpp58iOjpagLTvv/8+kV3aTFM8OgZsydWT+nwx7S60/lYM2JSfYwZsymvKFrWtQMzr17jg5gb7LFnwatcuBmx60yX3ParshLK48PcFrG+zHrmccok9hru7u2YWBAM29aaCAZt62rJlK1TAkjzYKFvNtWvXEs3CgAEDRHBxLqwApQu/fv16qutD6ubi8a4xeLJ7LFyr9keITwsQsChQoIDJIkv94KjVD0MM2KQBNlonK1asEBnLCJbt3LkzRcBGmn799dfi+HLr1q3x5MkTfPPNN+LnzJkzoh0BOgJnxYoVSwBsjRs3Fl5l9OXCZ599JkBa/fr1MWfOnIS/7dmzJ+EIa2qArWfPnpg4caL4gmLYsGGYN2+e8GIj77pbt26JbM1hYWHCa476JW+3fv36ifExYGPAZvIDMYWGUp+TSvdrzfa0+p5izZrztZlXgdiICJzPnBn2mTLh1Z49cHR0RHBwsHkHZaB3c3qw9a/aHy1M2NsGjAvAlUdXsLHtRng5eqFs2bLiC0CtFAZs6s0EAzb1tGXLVqiApQA2+qBKR56SlitXrog00VxsW4EdO3bg448/TnN9MGAzbZ0wYJMG2Dp37izgV5YsWUSDlOAWHbPctWsXAgMD8fjxY3Fs9Ny5czh48KCAc7q/vXz5MhlgI884gmAxMTHiiOakSZOEl9mIESMS/U0XIy41wHb8+HFUr17d4FhPnToljp7qX1NcXJwActQvAzYGbKY9TVJuxYBNaUUBBmzKa8oWta1A7Lt3OJ8xI+xdXfFq3z4GbHrTJXUPnNIMlxhdAtefXsfmdpuR3SG7SDqn2+9oYVUwYFNvFhiwqactW7ZCBSwFsDVr1kx8INUvTZs2FR4iXFgBqetD6uaCPdgSrykGbNIAG8VdI49aV1fXVAEbxWDTeaa9ePEiIS5ban/THRHVT64g5W+pATaCaLpv9pPW27p1ayLvu6TXxICNAZvS7zwM2JRWlAGb8oqyRa0rEBcZiT9dXGCXIQNeHzgABwcHVK1aVXPDtkQPNt9Rvrj17Ba2tduGrA5ZxZeE5E2vlcKATb2ZYMCmnrZs2QoVsATAdvXqVfj7+ydTn45GGfJqs8Jp4ktKRYGU1gd5tRF40y8M2ExbSgzYbA+wHTp0SDxf2YNN+j0j9fki3aJt1WTApvx8sweb8pqyRW0rEPfhA/50doadkxNeHzrEgE1vuuS+RxX6thDuPb+HHe13wN3eHeXLl0emTJk0syAYsKk3FQzY1NOWLVuhApYA2Og41MyZMxOpT4G9k8Zjs8Lp4UuSoICh9UHx2Ai8JS1SNxfswZZYOQZstgfY7t69yzHYJDx/TAH4Rpq1meoM2JSfagZsymvKFrWtQFxMDP50dISdgwNeHzkCe3t7VKtWTXODtkQPNp/hPvj75d/Y1WEXsthlQYUKFZAxY0bNaMuATb2pYMCmnrZs2QoV0Dpge//+PXLkyIE3b94kUn/atGkYNGiQFc4IX5IxChi7PhiwGaPu/9dlwGZ7gM3JySlZFlH6YiN79uw4efIkx2AzcCtJfb6YdhdafysGbMrPMQM25TVlixpXIC4O5+ztATs7vDl6lAGb3nTJfY/KMzQPnoQ/wZ4Oe5DJLhOCgoISQmJoYVUwYFNvFhiwqactW7ZCBbQO2CgzHmWt0y/Ozs4ICQnRVOYaK1waFnFJhtZHhgwZ8OzZM4PrQ+rmgj3YEk8/AzbbA2wUc+3169f44YcfROIGSiYzdepU0NHR7777jgEbAzbF3yMYsCkuKSc5UF5StmgBCgjAFheHN8eOwc7OLiGZj5aGbokebF5DvBDyOgT7PtkHV7iiYsWKIgu5VgoDNvVmggGbetqyZStUQOuAjVJAX7hwIZHyX375pfjAx4UVKFOmDC5evCh5fTBgM23NMGAzTTdLbnXjxg20a9dO3F/Lly8XsdjCw8MxdOhQLF68GOvXrxev64olbWxTWs/dunUD/eTPnx8FChQwevqkPl+MNmwjDRiwKT/R7MGmvKZsUZ4Cx24ew/Gbx+UZSaP1k7FjQVmvo7p2hZ29vXima608PTAFsVHvEOPfETF2TvDx8RHedmqWYzeOgfTvX7U/Wvi0MPq9znOgJ16+fYkDnxxABmQQWc/pS22tFEvah2hFM6njYMAmVSmuxwoA0DJg27dvHxo1apRsnv78808QeONi2wqYsj6kfgBmD7bEa4sBm+3daxEREejbt6+Aa0kLfWu9atUqFC1aNNFLn9uVF///5Ng0eHh4oHTp0poUjgGbJqcFDNiUnxcGbMpryhblKaDbh8mzwq3lKGAqYHPr74bX71/jcMfDcIxzROXKlUGnirRSGLCpNxMM2NTTli1boQJaBmytW7fGli1bEqlev3597N+/P82ZePfuHSj4/YIFC7B69Wp07NgROo8MarxhwwYUK1ZM2ImOjsaiRYswcuRI1KhRAz/99BPy5s0rXluzZg06deqEzz//HDNmzBCxh7766it4eXmJ41L07Q2VFy9eiD4OHDiAU6dOITg4WPw9NjYWx48fx7x583DkyBGEhoaKPtq3b4+uXbuK2AVU58yZM2IMlPnyw4cPqF27NgYMGCDc2sm9neyvW7dOXAvVpbGTp0WvXr3g6emZSA/61m7Tpk3C0yQgIADTp09P+CCc9HqoYVKdjNXk1q1bIK/CV69eiWNjlHmQxmxoDtKcOCMqmLI+GLAZIbBeVQZspulm6a3oKP7s2bOxceNG8fykZw3d3/TMoGdL0sKAbQzG7h5rsneApa8XueNnwCZXweTtGbAprylblKeAbh9Ww7cGPvL9SJ6xFFo/mTABiIlBVOfOgIODJj3Y/j0wFbEf3iG6ZEfE2jshX758qnuw6eTyc/dD7rjcRnuwZeyXEe+i3uGXjr/APs4eVapUAcVr1UphwKbeTDBgU09btmyFCmgVsBG08fX1TaY4gSMCK2kVYwDbr7/+ii+++ELAtD179og3OYJlVPSB1Pfffy9iD3Xo0EF82KSxkBcHBf02BNgIdBEU6927twBqEydORNasWbF27VrhGUKAjSDdP//8I7xEqA4FEaeEDgTxTpw4gc2bN4s02LNmzRLJHho2bCg8QwjWdenSBZ988omwq++iTWOhuHWjR48WQI7sU6wySqUtFbBJ1YSg448//igAXs6cOcUHbx28VBOw3bx5MwGQ6q+FtNYHA7a07hzDrzNgM003W2vFgI0Bm5w1z4BNjnqG2zJgU15TtihPAd0+bFidYfgi6At5xlJofbVYMcRGRuLt6tWIc3QUscLoi18tlWvjyyDmbRiimi7HB3sXsdd3dHRMlyGGhYWBfowNh+D8pTM+xHzAsU7HgFgIZ4L0GrMUYRiwSVHJtDoM2EzTjVvZqAJaBWzDhg0T8Em/FClSBATepBRjAJsOOpFdAmuUoZRgUVLARjDpjz/+QJ8+fXD58mVx/EkHkwwBtufPn4u4RXfu3BGgrFSpUsImBQ4nG4cPH8auXbsQGBiY7JLI847A3Pjx4/Htt98m2xiQZwnBNfqt741HhvQ92B48eADy+qNrzJYtm2TAZowmDx8+FNdD0I+KzoNPTcBm6vpgwCbl7klehwGbabrZWit9wEbXTt66Wix8RFSLswI+IqrCtDBgU0FUNilLgaT7MFnGUmh8q0EDxL1/j3c//AA4O4v9t9YA2525zRDz/hWiak5BjIML/P394eDgoIYcKdo0FrA59HZAbFwsTnQ6IU7fVK1aNd3HnJpADNjUWz4M2NTTli1boQJaBGz00CZvLTpOqV8mTZqE4cOHS5oFUwCb7hgoeZiR9xgdjSIApn9ElI50Gjpqagiw6QcJp0Hr7NO/DR3L1L+wpJ5m1K9+Sdpfnjx5hGfd06dPE7zeyAuN3vzkADapmhi6frUAW0rrY/LkySDwllphwCbp9klWiQGbabrZWisGbOzBJmfNswebHPUMt2XAprymbFGeAkn3YXQqw93dXZ7RJK2v+vsjLiIC71auRKyzM4KCgjQH2K5PKBvvwbYMH+xdhQdbegM20p5+pBQCawTY7O3scazjMQHYqlWrlm7HWqWMkQGbFJVMq8OAzTTduJWNKqBFwLZw4UIBo5IW8tai45hSiqmAjY5mUlyzS5cugcYRExNjMmAjTzLyLiPvrmbNmgmPPAKHUsCTsYCN4iCQh93gwYPFDx0bJW87JQCbFE3SE7AZWh/0zeSzZ8/SXB8M2KTcPcnrMGAzTTdba8WAjQGbnDXPgE2OegzYlFePLaqhgNR9mJy+L7i7I+bVK7zbtw8xrq6aA0F0bRcHZUN0RCgi2+3FB4eMmjtumVT/qOgoZOiTAc6OzjjU7pA4LaOLEy1nrpRsy4BNSTUT22LApp62bNkKFdAiYKNvmn7//fdEan/22WciCYDUYgpga9OmjYhlliVLFnH8k+KiEbiiJAE6Ty5jPNjCw8NB46bjoQcPHkTdunXF8NUAbBQH4d69e4m82CIjI2UDNqmapCdgk7M+pG7sOIto4juNAdv/66F/fFr/mDjVICA/atQokLctFX3vUanPrtTqpQXedW2l1lNiTPo2GLAxYJOzphiwyVGPAZvy6rFFNRSQug+T0/eFrFkRExaG9/v2IdrVVXNHGS0RsL2NeotM/TIho3NG7G29V0yP1sJAMGCTc9ek3pYBm3rasmUrVEBrgI3ieNWpUyeZ0r/99psIUiq16EMsAmaUkbNly5Yi8+bFixdFBry5c+eKb7X0PzATqKLEAJRFlJIEUGIDKikBNoJ+FBdu6dKlCTHIdB5klKzAUGbR1AAbQTHyRPvhhx/EEVn9fvWvPaWkCjovNvqQTzrSm5+hI6Jkq0mTJgIEUAIEivlGGQIp3ht5rJHnHR2NpSJFE/3xHDp0SGRCJU8zmk+KOUegjvqgJA9yitz1IXVjx4At8SwxYPt/PfSfF/RXyvxLHqpUdHEXdZmOGbBxDLYCBQrIeeTZVFsGbMpPNx8RVV5TtihPAan7MDm9XMyWDdGhoXi/Zw+iM2ViwCZHzPi2r96/gnt/d7i5uGFny53iyC15sGmpMGBTbzYYsKmnLVu2QgW0BtgocD9l3tQvNWvWxC+//GKU+uS6TMck7969KzJ/0k/37t0FMKNYZQULFhQQiYDU1q1bBUwiEEdZQZs3by76un//vvg7xTIzBNjINnm00dFEKiNHjkTbtm2Fx9vMmTMRHR1tNGCjuG007nHjxomfQoUKGUxyYAiw6Y+ZruXTTz8VYGvo0KEiWYKzs7O4Fv2Mqblz5xZJGCjTKI2fYtxRXTpeaowm+uMhm0+ePBGakOZkl/Sn66KAqnIKzd369etNXh9SN3YM2BLPEgO2/9cjKWAbMWKEuGcodsq5c+fQtGnThPVvLsAm5x6T05Y92NiDTc76YcAmRz3DbRmwKa8pW5SngNR9mJxeLubIgejnz/F+925EZ86syeOXlnZENDQiFNkGZYNnJk9sbb5VxF4jJwUtFQZs6s0GAzb1tGXLVqiAlgAbAS0CX0kLfaAl8GZsoZhtBIw2bdokgt8PGTIE58+fFx5a79+/T+bB1qJFCyxZsiSRl5Uum6chwEaecF26dEHfvn0FnKPfBKrIK+zjjz8WHmimeLD9+OOP+OmnnwToIyhFcduSlpQAG9W7cOGCOKZ2/PhxtG/fXoC6XLlyCRME/cjrjqAXebdRP3QslnTavn17Mg82qZroj4c848hjsGjRosLe3r17MWHCBPTs2VNWOm8l1ofUjR0DNgZsKT1vdICNPERfvnwp7i0C8+SdqXuNMgDPnz8/kfcoPQ8IvpOHLGX3LVu2rPCopftCl8SEPFgJ+M+aNQtnzpwRXrt0L7Vu3VrcO/pHP+nZQ88KykbcoEEDfPPNNyhTpowYdtIjopTpt127duI1SgZCfWzZsgXe3t6inc4+vU73GX0RQa/Tc41Ae//+/Q0+h5JqxICNAZux79P69RmwyVGPAZvy6rFFNRSQug+T0/fFnDkR/ewZInftwocsWRiwyREzvu2z18+Qc0hOeGXxwsamGxmwKaCpJZlgwGZJs8VjNbsCWgJsBIUIxOgXHx8f8WGUCyugxPqQurFjwMaALS3A1qNHDwHGKL4ixVn08/MToJq8bb/88kvh9arzYMuYMaPwJKXj2EkLATcC8RS/jQAc1dMvBLnouDXBch04K1myJKKiosTxdF2hY6oEz728vFIEbPSlQNJC9rdt24batWsLe507dxZwT78QaKcvGwzBfv16DNgYsMl5p2LAJkc9BmzKq8cW1VBA6j5MTt+XcufGh6dPEblzJz64uTFgkyNmfNvH4Y/hPdQbud1zY13jdcJrnxKpaamwB5t6s8GATT1t2bIVKqAlwEZHC58+fZpIZfK+IrDChRVQYn1I3dgxYGPAlhZgI4BWrlw5AdIIktFRdgJllOmYPNPIk1MH2B49eiS8xCpVqiS8RgnMkRcpeaDpnnF0PJy8zMLCwkRMx48++kjAOvJUo2QK5CV34MAB4VFGR60XL14s+iSvXKpD7Xbt2oXAwMBUARvFlvz6669FfcpwTDHkCOyRpxx5zNLzdtmyZaIfiqVI8SCpjQ4EpvYkYsDGgE3OOxUDNjnqMWBTXj22qIYCUvdhcvq+5O2ND48fI2rHDkS5u4uEZU5OTnJMKt7W0o6IPgx9iPwj8iNf1nxY1XCV8KqnGM1aKgzY1JsNBmzqacuWrVABrQA2ythJ8bqSFvpgmidPHitUni/JGAWUWh9SN3YM2BiwSQFsBNIIbhFMox86Gk4eaAS+6Jtd/RhsFBfy33//xdmzZ0FJEOjoNHnn6gAbJQepV6+eyDxMR0TJ6y1p0Xmw6dcxdFw8pSOisbGx2Lhxo/C2o0Kx4yg+Io2Bjs7rsh4bunb9WHMpacOAjQGbMc/1pHUZsMlRjwGb8uqxRTUUkLoPk9P35Xz5EPXPP4javh1RHh4M2OSIGd/27vO7KPxtYRTMVhDL6i8TwJLApZYKAzb1ZoMBm3rasmUrVEArgI0+jFIAfv1CH1xXrFhhharzJRmrgFLrQ+rGjgEbAzYpgI280CjeWkREBPz9/cURUDoySnBMH7AR2KLjo+SZlrToAFtSKKaLy6Zf31AdYwAb2aLkLsWKFUsG2OhYqy5mpKFrTymjsX5dBmwM2Ix9tuvXZ8AmRz0GbMqrxxbVUEDqPkxO35fz50fUw4f4sG0bIrNmReXKlUWiLy0VS/Ngu/XsFnxH+aKoV1EsqrNI6Em6aqkwYFNvNhiwqactW9a4AuHh4SKWTubMmdG4ceOEwNmpDVsLgO3kyZMGUz2fOHFCcxlqNL4ErHJ4Sq4PqRs7BmwM2KQANjo+SUlN6IcKHc+kLLfkqaYP2CiBCHmHkYcaebhRMoLZs2eDnr+meLDpwy6lAJu+B9upU6dMOvrBgI0Bm5w3IQZsctRjwKa8emxRDQWk7sPk9H25YEFE3b+PD1u2IDJbNgZscsSMb3v9yXWUGFMCfrn8ML/WfJEgjcJeaKkwYFNvNhiwqactWzazApSxjj6cUUY4Q4WOG+mOFdFxJYqbQ0EotQ7YunbtipUrVyYaJp3rpw95XFgBJdeH1I0dAzZtArbwffvgVrs27PS+iX48ZgyejB0L1/79EdKihYhPVqBAAcRFReHVkSNwb9hQ0ZsoqRcZHe2kjL9UKEHA3LlzcenSpUSA7eeffxZHMSmTMSVyIQBHQIvinxmKwaaLr3blyhXQ+qeEBpQNmTIEU2w0NQAbZRMl4EfHRr/44gtMmTJFXNOgQYNEvDfKKtqyZctUtWTAxoBNzs3GgE2OegzYlFePLaqhgNR9mJy+rxQujMi7dxG9ZQveZ8smQBABIS0VS/Ngu/zoMkqNKwX/PP6Y89EcuLi4iEznWioM2NSbDQZs6mnLls2sgL6ngqGhUBY4+vBHhY4uTZ48GdmyZdM0YHv8+DG8vb2TjZGCbFN8Iy7GK/Du3TtxtJY+1L969Up8IKcPyZ6ensYbM3MLpdeH1I0dAzaNArY9e/Bs1izk6NMH7k2awM7BAckAW7588Lh8GSFz58Krf3+4N26s6CpOCtgo8yYlMKDflCxg4MCB4ri7vgfbb7/9hg4dOuD169cJY6GkHU+ePBFfhNAPHSM1lEWUGhCco+QDdLxTLcBG9q9fvy5iYSbNItqmTRuRRTRr1qwM2FJRQOrzRdEFaUXGGLApP5m7xizE7rELUbV/W/i0qJjwBYTyPbFFVkCaAunxnLxSpAgi79xB9KZNeJ8jBwM2aVOTaq3zD8+j3MRyKJ23NGZVnyVOSQUFBSlgWTkTDNiU0zKpJQZs6mnLls2sQFqAjYanSxRAMIUywqX1jY25j4jqgmzrS5srVy7xwZOL8QpER0cLDxT6TR4plOWHPrTfuXNH/HZzczPeqBlbKL0+pG7sGLBpE7DFxcTgTvPmCN+7F2716yNHz56IOHcOT7//Hq59+uBlzpzIcuQIPpw4AfdGjVB4xw4B4ZQsSQEbeZfpkgMcP35cHHdPCtjc3d2xZMmShKOkBOEoEUKPHj3g4+MjXiN4FRkZia1bt4okBwS5ypYtK75o6Nmzp9jMqhmDTZet+fLly5gxY4bwrtO9p5DnHT2X0yrswcYebGmtkdReZ8AmRz3DbRmwKa8pW5SngNR9mJxervj6IvLWLcRs2oR3OXIITyvyuNJSsTQPtt/v/46gSUEI9AnEtKrTxImpChUqaElSMGBTbzoYsKmnLVvWsALktUQf2n755RcRdJs+lEnxWDI3YKPjXEmPvJL3HYEVLsYrcPXqVZC3CXmi6JcsWbKI+Hzk5WhJRen1IXVjx4BNm4CNRhW6fj3udejw3wDt7ODs44OoBw9g7+2N2MePgbg48VLBdevg2b69JS13ixlrdGQUnt3+B3lKFko05pQA29/nbyBX8QJwctHGEZ2k73u6i6D3TfrRHTM2dkKkPl+MtWsr9RmwKT/TDNiU15QtylMgPZ6TV/388P7GDcRs2IB3OXMyYJM3ZaIG+YJ7AAAgAElEQVT1/+7+D1WmVEFQgSBMrTIVmTJlQvny5RWwrJwJBmzKaZnUEgM29bRlyxpXgDwf6MPBqlWrEmICpTVkcwK2tWvXiqx1Scu9e/dEDCUutq2AGutD6saOAVvitZcSkBgzZow43pieJS4yEjfr1cObEydS7DZz9erwPXgQdhqLuZKeOqnd14I2w+Cc0QWVuzSGb41A2Ds6QB+wxcXGweuDC/63Yjdio2PQc8N/iSC0UBiwaWEWko+BAZvy88KATXlN2aI8BaTuw+T0crVECby/fh0x69fjXa5c4iijoczccvqQ29bSPNhO3jqJ6j9WR5VCVfB9pe9FQj1K7KSlwoBNvdlgwKaetmxZ4wo8e/ZMHCWKiYkRQamlHOkxJ2CrVasWjh49mkjV9u3bY926dZpVmuIk0TGwefPm4ciRIwgNDUWNGjVA46Zg5PQGTnXoeNeiRYvEMasPHz4Iz7EBAwaI42N2dnYgj0N6ffny5Th//nyi69UFMCd3dso+OGLECGTPnl3EVCtVqpSom/QIGsXaoyPEFIicPNXodSrULwVTpzHa29sn9EOxzehY2h9//CHiOy1duhQhISHCC5KCwdIYzV0MrQ+KY0XgzdQidWPHgC2xwloCbDSy8F27cKdFC8TFxiZ4rCWM2N4eRbZvh3vTpqYuE24nQYHLe05hbrNBsHewR0CjYDT8tgcmBXUVLev9/BWurfkFT87+JeDaF9t+ROnmNSRYTZ8qDNjSR2dje2HAZqxiaddnwJa2RlwjfRWQug+TM6pr/v54d/UqYtetw9vcuRmwyREzvu3RG0dRa3otVCtSDeODxoNOxpQrV04By8qZYMCmnJZJLTFgU09btqwRBQikXLt2TYC0pOX06dP49ttv0bdvX0ydOjXNb2zMBdgIQBlK73z48GHNHmOMi4sT8I+O4BJQoxh3FDeJgA/pTYCNNP/nn38EOKM6xYsXFzCNkgxQtsHNmzcLl2qCWxS3iX4oNhq9USUtN27cQLt27UQ8JMo6SEHUdXGSDAE2ittEx4IJqhFcjYiIwLBhw7B69WosXLhQjIeKLpA51aGjuDTWTz75REA28n7Ur2uuJa/W+pC6sWPAlnjmtQbYKEPo7SZN8OrQoWRL1KlqVQQcOZIo06i51rE190tw8+ePh+DSrv88CZ1cnPHhfZT4t0MGJ8REfhD/LtmgMvrungl7hWPhydGWAZsc9dRry4BNeW0ZsCmvKVuUp4DUfZicXq6VKoV3ly8jdu1avM2TR8QKo5hhWiqW5sF26Poh1JtZDzWL1sToCqNFTGeKE6ulwoBNvdlgwKaetmxZAwqcOHECvXr1AsGX1Er9+vVFQGytZhElTzvystMv9AZ49uxZDahseAjPnz9H586dRcIAAmU6bzLKDNinTx8QHNy1a5dBl+mVK1cKAEdAiwDohAkThOeYrlDMnzp16gggVrRoUfFnHUSjfxM0mzt3LooVK5botbTm+dy5c2jatCmCg4OF3uRhN3z48IQg5s2aNUsYQ9K6FJjdXEWt9SF1Y8eALfHMaw2w0ejCtm3DnZYtRRw2EXct/rfnkiUo2KOHuZauTfV778wVTK/dG1ER7w1eN0G3AYd+RpGqZTSlCwM2TU1HwmAYsCk/LwzYlNeULcpTQOo+TE4v18qUwbuLFxG7Zg3eenszYJMjZnzbfVf2odHsRqhTrA5GBo4EfUYoU0Zb7+0M2BSY6BRMMGBTT1u2bGYFyCOJjvvpjvpt2LABBHcMlbTAi66NOTzYCFR5eXmBPML0y4IFCwQ81GrReZRdvHhRDFF3lJP+TUcrafzkLWYorpyh7H+666QjpeQ5RvHzKEEB2SHPuKReahcuXMDkyZOFx9n9+/dRtWpV6M8zebiRpxxlASRQRxkKqR55wVE20fXr1wvgSpBwz549OHXqFB49eoShQ4fi448/Fn//9NNPE+oWKVLELFNB6yNHjhzJ+lZifUjd2DFgSyy/FgFbXHQ0bjdqlMiLza1uXRTZuxd2jo5mWbu22OniDt/i9/UHDF56uda10WvjZE0cOdcfIAM2ba5UBmzKzwsDNuU1ZYvyFJC6D5PTy/Vy5fD2/HnErV6NiLx5xckRCsqvpWJpHmy7L+1G07lN0aB4AwwvOxweHh4oXbq0liTlLKIqzgYDNhXFZdPmVYCOhlI8LjqaqIM6BE8MHS+k+F3kupshjSDf5gBsU6ZMEV5U+oWONlIMMP04YeZVO3nvBAQJapK3Gnl+0XFQAkG6DK6mAjbqSQfv6N/UB3mq6QO2OXPm4JtvvsGmTZtEv5RynOKq6QAbvdHRXJKHHMVq060J8gqkNaKzS8dC6VgqeeDR0VM6iklzQUdfCxUqJNrqj8Ecc0AQkda5GutD6saOAVvimdciYKMRvty8GXfbtk3wYCu0cSOytm5tjmVrs31e2fsr5jQZIK4/4UsTEcMxDn12TEepptU1pw0DNs1NiRgQAzbl54UBm/KaskV5Ckjdh8np5Xr58nh77hziVq5EhI8PAzY5Ysa33X5hO1rMa4HGJRvj69JfC0cA3UkeBcwrYoI92BSR0aARBmzqacuWzawAxVyjDwa7d+8WI6GA7+Sx5CAjto05ABsdgbx9+3YiNcmLisCblkt4eHgCnDp48CDq1q0rhqsEYCN4Sp5vly5dSjhmqgNs1apVE7D0wYMHApaRTnTsk46Z6gAbxZbQ96Jr2bKlyO5IR0N1WR4J3JFXGsVxmzRpkvhNII60p98E3GbPni2uSQf5zDEfaq4PqRs7BmyJZ16rgC327VvcatAAb06eROZq1VB0/37YayzOijnuofTsk6DavBZDcHHH8UTd+lQNwDfHl8BOL7lKeo4rtb4YsGllJhKPgwGb8vPCgE15TdmiPAWk7sPk9PJXUBAifv8dWLkSb3x8ROgWynqppWJpHmybz21Gm4Vt0CygGQYFDBIxnwMCArQkKXuwqTgbDNhUFJdNm18Bgjl0vI9K48aN00xikNaI0xuwkecUHYNMWsiDy9fXN63hmvV1HQQ7cOCAOF5J8EoJwPbbb7+Jo7+///47cufOnQywUR8Uo420o00CxVLTHaU1BNgIlhE8oyOk48aNEzHjCMDpoNnOnTvRvHlzAQvJbf7rr79GixYtRKIGin1GxVyALaX1cfPmzYTYdHIWgdSNHQO2xCprFbDRKMN378b9rl1RYMUKuDdpImd5cFsTFbhz+iJm1PlSJDmgDMT2jg7ot2cWitcJMtGius0YsKmrr6nWGbCZqlzK7RiwKa8pW5SngNR9mJxe/qpUCRFnzgDLl+NNgQIM2OSIGd92/e/r0WFxB7Qs1RJf+X8lQs74+/srYFk5E+zBppyWSS0xYFNPW7ZshQqkN2Br0KABCFDpl1atWgl4pPWiBmAjr0RKdkAJDihTKHmQUVZSAmr6SQ5mzpwpIBx9eH358qWI/0bHRZMeEaUMpiNHjhSJFMju/Pnz8dNPP4k4CTpo9tdff6Ft27YiVhsVArWUQOH9+/eJjpPqEiqk57yovT6kbuwYsFkOYKMEBw+//BI+dLxZHE3kkt4KkBfb0o4jcXbdf892/0bB6LNzBuwd7NN7KJL6Y8AmSaZ0r8SATXnJGbAprylblKeA1H2YnF7+qlIFEf/7H+yWLcPrggVRrlw5g+F05PQht62lebCtPrManZd2RpsybdCnRB9kz54dJUuWlCuDou0ZsCkqZyJjDNjU05Yta0iBZ8+eCUBCRwqjoqKSjYyyu3Tq1ClNl+j0BGznz58Xb3JJy969e9GwYUMNqWt4KGoANupJ58FGgIs8zsi7jECaDrBRvDWKkVawYMGEgR06dAj16tVLlOSAAN3gwYOxb98+AdgIyB0/flx4p1F8NR1g00/WMGTIEBHvjFy9DcWBS89JSY/1IXVjx4At8cynpwcb3WeLFi3CnjVrcOn2bbx6bzhDZXquTbX6cnNxQakiRdC4Y0fhPZpW1me1xqGE3Tu/XsS0j3ohNjYOfXZNR0CjqkqYVcUGAzZVZJVtlAGbbAmTGWDAprymbFGeAlL3YXJ6uVG1Kt78+ivsli7F60KFGLDJETO+7fLTy9F9RXe0L9cevf16ixjUJUqUUMCyciYYsCmnZVJLDNjU05Yta0CB6OhoESuLgtmnlEGUhqnFLKKUHEAXRF8nJXlWUXZMLqyAofVBKcAJvClVpG7sGLCZB7CRJ+WwQYPQ0dERbd6+RXkAHkpNvgbthAH4A8CmjBmxJjoaU6ZPF0lULLUs7TQKr0Neov/+2Zr2JmTAps0VxoBN+XlhwKa8pmxRngJS92FyerlRvbqIzWq/ZAleFS4s4hi7ubnJMal4W0vzYFt8ajF6ruqJjoEd0bNYT3h5eaF48eKK6yLHIAM2Oeql3pYBm3rasmUNKLBjxw507tw5VbimRcD26tUr8TCOjIxMpCIdiaTYX1xsWwFaH/RtWFJvTKXXh9SNHQO29AdswwYPxrGlSzE/LAxlbfB2IIzc28MDH/XogSnTppmswNatW7Fu/nz8evYsnoaHI85kS8Y3zIMscIQ9HiLc+MYmtKADwbnc3REcFIQOvXuDkrtIKQzYpKiU/nUYsCmvOQM25TVli/IUkLoPk9OL7lliv2gRXhUtyoBNjpjxbeefmI8v1nyBLhW6oEfRHsiZMyf8/PwUsKycCQZsymmZ1BIDNvW0ZctmVoCOENIRQPICo0QBXbt2RaZMmQyOysXFRbyhZMiQIdVRp9cR0enTp4ux6xfK6BMSEgIaKxfbViC91ofUjR0DtvQFbOS5tnLkSBwOC0MWG74VXgOo4+GBLhMmGO3JRvEXP2/XDi+vXUOvsDDUBpAXgDVHpSN4+A+AIwAWengga4kSWLBhA/LmpStPuTBg0+ZNxoBN+XlhwKa8pmxRngJS92FyerlZqxZeHz0KHWCj0xAUOkdLxdI82OYcnYN+6/uhR1APdCnSBbly5YI5YjWnNocM2NRb4QzY1NOWLZtZAV0MsLdv34pA+Gl9iJAy3PQCbBQI89q1a4mGNGDAAHHclQsrQHEcrl+/rvr6kLqxY8CWfoCNnmv58+TByagom/RcS3r3kydbNWdnPHj8WHJMNoJrdSpWROfHj/GtDT9OJgJYlScPDp85k+r7IwM2bS4SBmzKzwsDNuU1ZYvyFJC6D5PTy83atfH6l19gv2ABXhUrBgZsctT8r+3MIzMxcONA9KzUEx0LdUTu3Lnh6+sr37CCFhiwKShmElMM2NTTli2bWQEdYKNhrFmzRvKHr9SGnR6AbefOnSJwf9Jy5coVzWWgMfMU22T3dOz5448/Tpf1IXVjx4At/QDb5MmTcW/8eCx4+9Ym17+hi/48Y0YUHDUKw4cPl6RJ4+BgVDl92qbhmk4ogmynq1TBnl9/TVE7BmySllW6V2LAprzkDNiU15QtylNA6j5MTi+36tbFq8OHYT9vHl4VL86ATY6Y8W1/PPQjvt78NXpX6Y32BdojT548KFq0qAKWlTPBgE05LZNaYsCmnrZs2cwKkOda//79RdD39evXo0iRIrJHlB6ArVmzZti1a1eisTZt2hQE3riwAum5PqRu7BiwpR9gqxYQgNFXrqAO3woJChwGMNbfHycvX05TFYq59uOnn+J0GKVM4EIKVPHwwJAlS1KMycaATZvrhAGb8vPCgE15TdmiPAWk7sPk9HKrfn28OngQDvPmIbx4cVBCNQ8PbaVMsrQjolP2T8HwbcPRJ7gP2uRvA29vb0U+h8qZ56RtGbApqWZiWwzY1NOWLWtAATpSOWjQIJDXD4EJuUVtwHb16lX4+/snG+b27dsNerXJvR5ub1kKpLQ+lFrfSdWQurFjwJZ+gM3d1RUP3r+36myhxt6VhMryu7gg/N27NJu2qVcPjQ8dQrc0a9pOheUA9tSti00HDxq8aAZs2lwLDNiUnxcGbMpryhblKSB1Hyanl1sNG+LV/v1wmDsX4SVLMmCTI2Z824l7J2LkjpH4qupXaOnTUoRhKFy4sAKWlTPBgE05LZNaYsCmnrZsWQMKnD17VhynoyQHU6dOTTOJQVpDVhuwDRw4EDNnzkw0DErrnDQeW1rj5NetUwFD64PisRF4U6NI3dgxYEs/wGZnZ5eumS7VWFdq2KTkBHFxaecAzePhgTPh4cinxiAs1ObfACq6u+NxCl59DNi0ObEM2JSfFwZsymvKFuUpIHUfJqeX240bI3zvXjjOmYMwf3+UKlUKWbNmlWNS8baW5sE2dvdY0NwNrD4QzfM2R758+VCoUCHFdZFjkAGbHPVSb8uATT1t2bIGFIiNjUV4eLgYCWXEsbe3lzUqNQEbZT3NkSMH3rx5k2iM06ZNE154XGxbAXOsD6kbOwZsDNjMfXdKBWz2dnaIsfJsocbOBWFJBwCxKQBKBmzGKpo+9RmwKa8zAzblNWWL8hSQug+T08vtpk0Rvns3HGfPRlhAAAM2OWLGtx21YxQm7J2AITWGoIl3EwZsCmhqSSYYsFnSbPFYza6AmoBtzpw56NevX6JrdHZ2RkhICNzc3Mx+7TwA8ypgaH1kyJABz549U219SN3YMWBjwGbeuwOQCtjYA9DwTKWmHwM2c69uw/0zYFN+XhiwKa8pW5SngNR9mJxe7jRvjrCdO+H4008IK1UKAQEB8PT0lGNS8baW5sE2YtsITN4/GcNqDkPD3A3h4+ODggULKq6LHIPswSZHvdTbMmBTT1u2rAEFoqOjsXv3bmzYsAGhoaHJRhQYGIh27dqJb2vog1daRU3AVrZsWVy4cCHREL788kvMnTs3rWHx6zagAKVNv3jxYrquD6kbOwZsDNjMfQsyYJM3AwzY5OlnjtYM2JRXnQGb8pqyRXkKSN2HyenlTosWCNu+HY4zZyKsTBkGbHLEjG/79Zav8ePBH/FNrW9QL1c95M+fHwUKFFDAsnImGLApp2VSSwzY1NOWLZtZAYrHs3jxYvTq1SvVkdBDb8WKFahRo0aaI1YLsO3btw+NGjVK1v+ff/4JAm9cbFsBc60PqRs7BmwM2Mx9hzJgkzcDDNjk6WeO1gzYlFedAZvymrJFeQpI3YfJ6eVOq1YI27oVTjNm4GXZsiLZWrZs2eSYVLytpXmwDdw4EDOPzMSoOqNQ26u2gGv0eVNLhQGberPBgE09bdmymRWg2Gt9+vRB27ZtxUi++uorPHjwwOCoPv/8c1DGUVdX11RHrRZga926NbZs2ZKo7/r162P//v1mVpG714ICrVq1wtatW9N9fUjd2DFgY8Bm7vuEAZu8GWDAJk8/c7RmwKa86gzYlNeULcpTQOo+TE4vd9u0wcvNm+E0bRpeBgYyYJMjZnzbfuv7Yc7RORhTdww+yvGROB5Kx0S1VBiwqTcbDNjU05Ytm1mBly9fCqg2ePBgMZJZs2Zh9OjRyJIlS8LInj59Kjzc6G9r1qxJ8xsbNQDbrVu34Ovrm0ytTZs2gcAbF9tWwJzrQ+rGjgEbAzZz36UM2OTNAAM2efqZozUDNuVVZ8CmvKZsUZ4CUvdhcnq5264dXm7cmADYSpYsiezZs8sxqXhbS/Ng+2LtF5h/fD7G1xuPatmriQyilElUS4UBm3qzwYBNPW3ZspkVoCOiFHuNvNiozJ8/H23atBH/joyMxOHDhzFlyhScPHkSnTt3FrHO9OGboeGrAdiGDRuGqVOnJuquSJEiILDChRUw5/qQurFjwMaAzdx3KgM2eTPAgE2efuZozYBNedUZsCmvKVuUp4DUfZicXu516IDQ9evh9MMPeFmhAhiwyVHzv7Y9V/XE4lOLMbH+RARnC0bhwoWRN29e+YYVtMCATUExk5hiwKaetmxZIwq8efNGjCRz5syIjY3F8ePHBVg7cOCA+DtBtVWrVqF58+ZpjlhpwEbjyZEjR7IEDJMmTcLw4cPTHA9XsG4FUlofkydPBoE3tYvUjR0DNgZsaq/FtOwzYEtLodRfZ8AmTz9ztGbAprzqDNiU15QtylNA6j5MTi/3OnZE6Nq1cJ46FaFBQShRooT4bKKlYmkebD1W9MCy08swueFkVMpaCeQ44e3trSVJwYBNvelgwKaetmxZYwq8evUKAwcOxNKlSxNGVqxYMUyYMAEtW7aEvb19miNWGrAtXLgQFP8taQkJCdGce3aa4nAFxRUwtD4o2+2zZ8/SZX1I3dgxYGPApvjiN9IgAzYjBUtSXQ5gMzV4s9Tni7wrs97WDNiUn1sGbMpryhblKZAez8l7nTsjdPVqOE+ejNBKlRiwyZsy0brLsi5Y9dsq/NDoB1TwqICiRYsiT548ClhWzgQDNuW0TGqJAZt62rJljSnw4sULdOzYUXiueXp6Cg+xHj16pBl3Tf8ylAZsQUFB+P333xMp9dlnn2HRokUaU4+HYw4FzL0+pG7sGLAxYDPH/aHfJwM2eTPAgE2efuZozYBNedUZsCmvKVuUp4DUfZicXu537YoXK1fCedIkhFaujOLFi8PLy0uOScXbWpoH2yeLP8G639dhWuNpCHQPFLG2c+fOrbgucgwyYJOjXuptGbCppy1b1pgCBNi6du2K0qVLo2/fviY96JQEbEeOHEGdOnWSqfTbb7+hYsWKGlOPh5PeCmhhfUjd2DFgY8CW3vdH0v4YsMmbAQZs8vQzR2sGbMqrzoBNeU3ZojwFpO7D5PRyv3t3vFi+HM7ff4/QKlUYsMkRM75t24VtsencJsxsMhNl3MqATkzlypVLAcvKmWDAppyWyfakcRQJngsrYAMKUGIDiseWLVs2k69WScD2ySefYN26dYnGUrNmTfzyyy8mj48bWo8CHTp0wPr16826PqRu7Biw2R5guwGgHYBKAGYAcDXzrWcpgO0+gO8BbInXiyJ/jgBQVMP6JX3f0w21W7duoB8+ImqeyWPAprzuDNiU15QtylNA6j5MTi/3P/0UL5YuRYaJE/EiOBh+fn7ImTOnHJOKt7U0D7aW81ti2/ltmN10NgKyBGhSUwZsii/TBIPswaaetmxZIwoQQ6b4a9HR0clGRAkOnJ2dJY9UKcB2//59FCxYMFm/a9asAYE3LratgFbWh9SNHQM22wJsoQAoBQsdZKcIkgzYpD2vCK51AvBrkurkr7zKzJBNjgdb/vz5BWQztkh9vhhr11bqM2BTfqYZsCmvKVuUp0B6PCcffPYZni9Zggzjx+NFtWqahEGWBtiazW2GXZd2YW6zuSiZuaQmvQIZsMm7N1NrzYBNPW3ZsgYUePDggUhssG3bNoOjIcDWv39/EY8tU6ZMaY5YKcA2atQokVxBv/j4+IDGy4UV0Mr6kLqxY8BmG4AtFsCfAL4FcDD+khmwSX9eLQDQG8BnAKYDoK98hgJYHP//gdJNKV6TAZvikqpukAGb8hIzYFNeU7YoTwGp+zA5vTzo1QvPFy1ChnHj8KJ6dU0eZ7Q0wNZodiPsu7IP85vPh18mP00mjmDAJueuSb0tAzb1tGXLZlYgKioKBCp27NghRnLjBh1qMlxmzpyJr776CpShMbWiFGCjQJdPnz5N1BXZ/u6778ysGnevBQUMrY9x48aJ9ZyeRerGjgGbbQA28ryqCiA/gPoAFrIHm+TbMRLAJAA7AQwG0DG+JeW0/hTAOADpe3cnHrocwMZHRCUvA0UrMmBTVE5hjAGb8pqyRXkKSN2HyenlYe/eCFmwABnGjMGLjz5iwCZHzPi29WbVw6Frh7Dw44XwzeiLkiVLInv27ApYVs4EAzbltExqiQGbetqyZTMrQEkNhgwZgvHjx4uRdOnSRfx2cnJKGNm7d+9w4cIF1K9fH4sXL4a7u3uqo1YCsC1fvhzdu3c3szrcvaUp8OjRo3RP8S11Y8eAzTYA228AKCrgAACP4mEbe7CZ/iQh6EYebD8BmB8PK023Jq8lAzZ5+pmjNQM25VVnwKa8pmxRngJS92Fyenn45ZcImTcPLqNH43nNmprMeGlpHmy1ptfC0RtHsaTFEhR2LQx/f39ZMcDlzG9KbRmwqaHqfzYZsKmnLVs2swIRERHCK02XteXt27eYPHkyMmTIIEYWGxuLM2fO4IsvvhB1KP5ZWgkQlABsVatWxa+/Jo3CY2axuHtNK0BweMWKFek+RqkbOwZstgHY9K9S583GgM2025KyS1GKGzoyWgrAagDGRzEzrW9DrRiwKadlelliwKa80gzYlNeULcpTQOo+TE4vD/v2RcjcuXD57js8r1WLAZscMePbVv+xOk7eOollLZehoEtBBAQEwNPTUwHLyplgwKaclkktMWBTT1u2rAEF/v77b3z/PeVsA7755hvky5cPlPTg/PnzIgaaLjbb0KFDhadbWgkP5AK2kydPonr16oor0yve4t8A9ilunQ2aW4ETJ06gWrVq6T4MqRs7BmwM2DiLqPTbk+AaRQUdBIASRpD3Wgf6xlO6CcVrMmBTXFLVDTJgU15iBmzKa8oW5SkgdR8mp5e/v/oKz2bPhsuoUXheuzaKFi2a7icm0hq/pXmwBU8Nxuk7p7Gy1Ur4ZPBBqVKlkDVr1rQuM11fZ8CmntwM2NTTli1rTAECa/fu3QNBspUrVyaMLjg4GEuWLBExB9IqcgFb165dE/WdVn9SX6dDsA3jY/goDdgWNwMyOAJTTwGXn0kdUSr1Po5/7TQAJezpddUaJRCFGOzHbfHbGgqtz1OnTpnlUqRu7BiwMWBjwCbtFk0K1+jrH/Jic5TWXLVaDNhUk1Y1wwzYlJeWAZvymrJFeQpI3YfJ6eXvAQPwbNYsuHz7LZ7XrcuATY6Y8W0rTqqIs/fPYnXr1cjrnBelS5eGh4eHApaVM8GATTktk1piwKaetmxZYwpQTLaOHTviwIEDYmSUQfTLL7/E4MGDkSNHDkmjlQPYHj9+DG9vb0n9GFtJTcA2vwlQPg/Qezfwx2NjR2agPgE2LwDblQdsPREovEAW4Rzog6w1lGXLlqFbt25muRSpGzsGbAzYGLBJuy30zIEAACAASURBVEWPA+ga77k2I/7f5oZrNHIGbNLmT0u1GLApPxsM2JTXlC3KU0DqPkxOL/8MGoR/Z8yAy4gReF6/PooUKaLa5xVTx2lpHmyBEwPx58M/sa71OuR2zo0yZcqkGefbVG1MbacDbCUaVUGZoa0EACQQyEW+AgzY5GvIFixEAR1gO336NFq3bi0ydlL2M2OKHMBmTD/G1r3XuTNCV69GwVWr4Nmpk7HNU61/e3YjhF/ZhyL99sLdn/zk5BXdtzpnRpxBUIEgecb0Wke+eYuvslRHhswZ8dPrE4rZtWVDUjd2DNgSr5Kkzwndq2PGjMHo0aNlLSnKdKwFeMwx2IyfxlsAOgM4A2ByfDZRLcA1uhIGbMbPp7lbMGBTfgYYsCmvKVuUp4DUfZicXv4ZMgT/TpsGl+HD8bxBAwZscsSMb1t6XGlcenQJG9psQE6nnChbtizc3NwUsKycCR1gqzOsC7wa/udhx4BNGX0ZsCmjI1uxAAUIsE2fPh2dOnWCn58f6IOqscUWAdud+S0Rdn4b7OtPQ1yBj8Qbr5w3CR1gW9liJUp6lRSu6ORNKLeEP3mOoXkawD13drTdOQGOjo4iaw/95mKaAlI3dgzYGLCxB1vq9xgdWB8L4L+c1snLuPgj/qbdqfJbyQFs+fPnN/rLKhqx1OeL/KuzTgsM2JSfVwZsymvKFuUpkB7PyX+GDsW/P/wAl2HD8LxhQwZs8qZMtC45piSuPbmGTW03IYdjDpQrV06RzzoKDC3BxIXtxzCvxRAwYFNS1f9sMWBTXlO2aMUK2CJgu7ekI0LProVD3UkIz1FZdhwBfcDm4+qj2JvOvzcf4LtirZDT1we1F/YXq7BGjRpWvBrVvzSpGzsGbInngj3Y1F+bSXtIDRDp1zWXB+DLeO+1PSlIY8mAjTzBCbIZW6Q+X4y1ayv1GbApP9MM2JTXlC3KUyA9npOPhg/H0ylT4Pr11whp3BiFCxdG3rx55Q1c4daWdkS02HfFcPPfm9jabis8HTwRGBiIzJkzK6yKPHO6550OsGXPnh0lS5aUZ5RbM2DjNWDdCrx8+RKUHZTK1KlTRfYWSnQQFhaG27dvIyIiQrjDUnIDV1dp/he2CNgerPwUz39dCsdaYxGWq4bsVNNqAbYHf1zH9xU6w6ecH6pO7wkHBwdUrVrVuhe5ylcndWPHgM32AJvKS89o81oHbEZfUDo3kOPBxoAtnScrvjsGbMrrzoBNeU3ZojwFpO7D5PTy6Jtv8HTSJLgMGYLnTZowYJMjZnzbwt8Wxt3nd7G93XZ4OHigfPnyyJQpkwKWlTORFLCZ6o2u3IisxxJ7sFnPXPKVJFFAF3ON/rxmzRrExsZi+PDhWLp0aaKadN580aJFqFChQpoa2iJge7iuL0KOzYXTR9/iZZ664tsN+pbD1KIWYLtx9A9Mr9UbRWuUQ4WxHeHs7IzKlSubOkxuZ8QRLgZsDNjMfcMwYJM3AwzY5OlnjtYM2JRXnQGb8pqyRXkKpAdgezxyJJ5MnAjXwYMR0rQpChUqhHz58skbuMKtLc2DLf+I/HgY+hA72++Em72b+IyZMWNGhVWRZ073vKv1dSfkalxWeKIbG5tc3gistzUDNuudW5u/sqSAbd26dejXr18iXRo0aCD+Tw+VGTNmpOnJZouA7Z/NQ/DvoWlwqvY1XuZrjOLFi8PLi9KAmlbUAmwXd57Az80HoWSjYJQe2lLMZVCQckkUTLtay24ldWPHgI0Bm7lXOgM2eTPAgE2efuZozYBNedUZsCmvKVuUp4DUfZicXh5/9x2ejB8P14EDEdK8OQM2OWLGt/Ue5o3HYY+xu8NuZLbLLD6PSD0tpUD3kkzw806STCZVYsBmkmzcyBIU0AdsCxcuxPjx47F48WLUr19fuOpevXoV8+fPF5cycuRITJ48GdmyZUv10mwRsD3eMQpP9k6Ac3B/hP4fe2cCZlP5x/Gv2WcwM3bGMpax7/tuEkKylX3JWgpFCJVCVCgUUfxtZYtSCUVREyktQsgSWbKPYcZgBjPm/7xHVzPMzD33vO+599y53/M88/Tknvf3vufzO/fMez7zLuEdtSm1BQsWNHwLmCXYflm+EQt7jUP1Ls1RfnBrbTFRsagoD+ME9HbsKNgo2IzfZWpKZhXBthvAVwB+DAnBn8nJOJOYiMSkJAT4+CAsIAAVvL3RIC4OYj/namrQaVEo2BTCdFIoCjb1oPnCqZ4pI8oR0NsPk6nlzIQJODtxIgKHD0d0hw4oUaIEihUrJhNSeVl3G8FWYFQBXIi/gC+7f4mgbEGoW7cuAgIClHORCcjnnQy9zMtSsJnHlpFdTCC1YJs1axaeffZZbf01MZItLCwML730Ek6ePKm1Uvwiee211+Dv70/Bdg+Bs1++hjNrx8G/3tOIKdlV2/VT8DN6mCXYtr6/BsuffgN1+z2CUn2acrtpowlKVU5vx46CjYJNwe0mFcLdBdtKAHNCQ3HWzw/tOnVCk+bNtfUuCxcurP3VOyEhAadPn8bevXuxdfNmfPHJJyh08yaGxMaiuxS5O4Up2BRAdHIICjb1wPnCqZ4pI8oR0NsPk6nl7Kuv4sz48Qh89llEP/ooBZsMzH/L5h2RFzHXYrCxx0YEIAD16tWz+46poFqHQvB55xAuh06mYHMIF092JwI2wSak2uzZs/Hyyy9rzRfrsYmRapcuXcLHH3+s/Vvnzp2RO3duu5fniSPYzn8zA6c+GQn/2gMQU7q39OKnZgm2r99cijWj30HjoZ1QtFN9LceVKlWym1OekDEBvR07CjYKNld/j9xVsIkRa6NCQ3GjSBGMePVVdOzYUTfKzz77DDNeeQX+p07hrdhYqRFtMoLN6Lotep8vuoF42IkUbOoTzhdO9UwZUY6AM56TYnqomCYa+MwziH7sMW0dLiM7Q8tdaeal3W0EW+jwUMQlxOGbHt/AF74UbGbeHBaMTcFmwaSwSWoIXL9+HcOGDdOmhTZt2hTnzp3TRqrZBJuRWjxRsEVHzcXJlUMQUKM3LpYbIP2L1yzB9sUr72PDpAV4cHQvFHy4urZOnFgvjodxAno7dhRsFGw2Alac4pg6O9myZUOK8a+E0pKLAfQHtD8ADR069G5ssXzBpk2b8Ntvv+H48eM4ePAgypUrpz17xfIGYpkDsdmM7Xj33Xe19UXF9j39DLaQgs0gOBcWo2BTD5+CTT1TRpQjoLcfJlOL2OBAbHQQOGQIojt3lu7ny7Qlo7LuJthyPJMD125ew7e9voXXbS9t0zWx+ZqVDj7vzMsGBZt5bBnZAgQWLlyIgQMH3m2JeDGhYHMsMTE/LsbxD/ojoGoXXKw4WJOUYn0Go4dZgm31czOw5e0VaDlhAPI8UAGFChVCmTJljDaT5biLqOF74F4Rbws0YcIEjB8/3nBcUdBKgij1hVh5imPqdlqF30wA7+bPj5Xr1t3djOWrr77CjBkzcOjQIbRt21b7i3epUqXQsGFDbN++HUePHsWOHTuwbt06bS3MESNGoHVrsRob8Msvv6B727YYeuECnjNwh1GwGYDm4iIUbOoTwBdO9UwZUY6AMwTbuTfewOkXX0Tg4MGI7tLFkrtJuptgCxgSgBtJNxDVKwq4DTRo0AC+vr5yN4Pi0nzeKQaaKhwFm3lsGdkCBK5du6attfbOO+9oraFgczwpl35diWMLeiCgUntcrPIcihQpor30GT3MEmxLB07GDws/R5tpgxFSp5S2xbjYapyHcQJ6O3YcwZaWsScJNneY4mg1wSZGrk3Onx+btm9HREQEkpOTMWjQIO2PP/3798ecOXPS3FC9e/dGUFAQ5s2bd/ffhwwZgkWLFqFnz57av3t7e+PIkSNo2bAhxl244PBINhnBZnQ6kd7ni/EnWNYuScGmPr984VTPlBHlCDjjOXlu6lScHjsWgU89hehu3SjY5FKmlfZ52gfJt5OxtfdW3E6+rf2hzMfHR0FkdSH4vFPH8t5IFGzmsWVkixBISUnR1lsT02zES0j16tUNLzTpiVNEY3d/jqPvdURAuVa4WGOstsGB2OjA6GGWYPtf1xfw2+pv0GH2cwiqXMSSQ9yNMnNVOb0dOwo2zxRs7jLF0UqCTQjJ6gB+/vlnbeTa+fPntXXXxO+lNm3aYOTIkThw4ECaG2ratGm4ePEixH9th5j+Pn36dGzYsAG7du2CWI+tQIEC2kg2sVvZLgd3GaVgc9VT1ni9FGzG2WVUki+c6pkyohwBvf0wmVrOv/kmTo0ejaBBg3Che3fpmSoybcmorDuNYBPvnV5PeWkzDrb22qr9Ea1Ro0baO6iVDj7vzMsGBZt5bBnZ4gTE6LY1a9ZorXzssceQPXt2uy32RMF2Zf9G/DWrNQIimuJinfEoWLCgNj3J6GGWYJv98DDs+2o7Oi0YC7+IfNKbMRi9vqxUTm/HjoLN8wSbO01xtJJgax4aig6TJmlrrolOd+PGjbWR1ZlNHRajsMUINvHf9A7xe0ms2bZt2zatAy/WZPv85ZexOTZW9+OIgk03KsucSMGmPhV84VTPlBHlCOjth8nUcn76dJwaNQqBTzyB6J49KdhkYAK4lXwLfoP94Ovtiy3dt+D27dva73ovLy/JyGqL83mnlmeavmaK0Kw8SMDNCdh2DBWXoWeNtZs3b2q7im7dulW78hYtWmgvOPb+uuCJgi3+cBQOT28K/xINEFP/denNA8wSbG82HogjP+xGt+WvwKtwiLb+mliHjYdxAno7dhRsniXY3G2KY+rseGXLhmSxlp3xr4XhkmKdurmVKmHb3r1ajAEDBiAgIOC+KaH3ViBknBixJqaFZnSIzxITEyHWHRVH48qVMXjfPnTX0VrRCRR/V7+dQXcwoynPffv2hfjhFFEdkE04hYJNPVS+cKpnyohyBPT2w2RqOT9zJk6NGIGggQNxoVcvSy6x4k4j2BJuJSBoaBACfQOxsctGCNXSpEkTbUSblQ4+78zLBkewmceWkZ1IID3BdvnyZfz555+4devWfS2Jj4/HqlWrMHOmGIcBbWTAG2+8gTx58mTaak8UbNeO/YyDU+rBv2hNxDSejrx586bZwc7RNJsl2CZV64FTew6jx5rJQJ5AVKhQAfny5XO0eTw/FQG9HTsKtrS3TVZeg80dpzimzk5YaCh+jotDURd80xuFhmLkokXalFCxoUH79u2xbNkydOnSJdPWiDXYxCi3Xr16ZXje6tWrtc/Xrl2rbXwgpoxO798fP+gYxfYPgLohITiTwbkUbC64WXRUScGmA5KDp/CF00FgPN10Anr7YTINufDOO/hn+HAE9e+PC48/TsEmAxNAfGI8gocFI2dATqx7dJ0WLTIyUjKq+uJ83qlnaotIwWYeW0Z2IoF7Bdu+ffvQp08fnDhxIsNW5MyZE127dtU+F8N3Z82aZXeaqCcKtoRTe/DnpGrwK1QRl5rOQe7cuVG5cmXD2TVLsI0r1QHRf59C7w1TkZzdR2ujaCsP4wT0duwo2DxHsLnjFMfU2en80ENo88036Gv8a2GopBCTj+XPj6Pnz2vlxajpatWqYcuWLfj9998zjSl2FH3yySe1nUUzOmrUqIFmzZph9+7d+Oabb7TTShUogDUXLqCanRYvAbChRQt8/PXX6Z5JwWYo5aYXomBTj5gvnOqZMqIcAb39MJlaLsyejX+efRZB/frhQp8+0puZybQlo7LuNILt8vXLyP1cbuQKyoXPOnymjVwTI9isdvB5Z15GKNjMY8vITiSQWrAtWLAAkydPTrPjWmZNEeuJzZ8/X9fDzxMFW+L5w9j/Sln45o3A5YcWIDQ0FFWrVjWcXbME26j8LRAffRl9t8zETe/b2strSEiI4XayIKC3Y0fB5jzBFhIYiBOJiQh1wQ1q1SmOYqWx8IAAxCUk2KXy6aef4q0BA/CjjpFddoM5cMIbAC4MHoyZc+Zg//792iizkydP6oogOubid5qeDnqxYsW00XEVK1bEc0OGIP/cuXjBTi0NQkMxauFCPProo4YEW3h4uDZN1NFD7/PF0biecj4Fm/pM84VTPVNGlCPgjOdk9Jw5ODl0KIL69MGFfv0o2ORShuir0cg/Mj/y5siLT9p9oq29JtZgs9rB5515GaFgM48tIzuRQGrBJkaiPfvss/jxxx8xaNAgtGrVKsO11cSaa2Iqob2pobZL8UTBdvPSSex9IRw+oUUQ+/AyBAcHazveGT3MEmxDAxviVuINDNj+LhJu3UDNmjWRI0cOo81kOVCwGb0JzJwiKtbWGr9vH5obbZxEOatOcdwMYGKqtc3sXWKbhg3R4Mcfkf6WAfZKG/u8bUgI+i9erE0PnTFjBo4ePWp37TVbTeIPGkuXLkWVKlXsVi7WYitVqhRGjBihTRNd1K8f1sXFZVjuNQA/NmiADdu3Z3iOvRFsFGx202LKCRRs6rHyhVM9U0aUI+AUwfbeezg5eDCCHn8cF/r3R+HChRERESHXcMWl3WkE29m4swgbHYaCwQXx0SMfae+gYhdRqx183pmXEQo289gyshMJ2ATb9evXtameY8eO1WrXs+GBI830RMGWFB+NPaPywztHXsS1+0SbRlurVi1HsKU51wzBlnwrCYP96sHb1wd9tr2jLfZdp04dBAYGGm4nC1KwGb0HzBRsU6ZMwbFJkzDv+nWjzTNUzspTHAcFBaHEyy/ffe7bu8BTp06hed266H3mjNMkW6kcObBp1y7tpaVHjx7aCDaxtpqeQ4wO+/777yFElr1DiDgxgm3FihU4cuQIWlavjqNXr6ZbTMi1pWFh2Pzzz9qIhYwOe4KNmxzYy4o5n1OwqefKF071TBlRjoBTBNu8eTj51FMI6tULFwYOpGCTSxlOXT6FomOLokiuIljWehl8fHzQsGFDyajqi/N5p56pLSIFm3lsGdmJBMSuoEKqiU0LxG5r58+fR+3atSnYFOQgOTEeu4cFw8s/B648tl6TVkJeGT3MEGzXLsVhRJ5myJ47GJ3WTdY2tmjQoAF8fX2NNpPlOILN8D1gpmATf0wIDwvDtps3YXwcqeOXZtUpjrvEjpl+fjhx5ozukcji6oVkG9S1Ky7/+SeejI1FMwBCMZm1x1egjw8uXbmiPT/Fs+mtt97S/qvnENPyjx8/rk3Pt3eIkdujRo3SRnAnJCQgd3AwEpKStGJit9BTALYAmB8ailwVKmDeqlWZyjVRjoLNHnXXfE7Bpp47XzjVM2VEOQLOEGwX//c/nHjySQT17IkLTzyBsLAwlC5dWq7hiku70wi24zHHUeLFEiiepziWtFyivYvo/X2vGFum4fi8M482BZt5bBnZyQQOHDiAfv364eeff9ZqFruucQSbfBJSkpPw+2BfZPPyQXy3zfD390e9evUMBzZDsMWcOIsXi7dFnvBCaL10tLZphVjvQKx7wMM4Ab0dO67BlpaxmYJN1DRnzhx8OG4cNsfGIqfx9DpU0opTHOMBiE0XHp88GWJqpJFDrMm28v33sf2XX3AuLk6TUJkdNVEIlZAf+3ABO3HWoSpTUu5EF5uviF2u582bp21eYO8QCyRndKxcuRLdunXTPhZriYplEXLlyoVLly5p/5a6rIhSMCQEDevUQfennspwzbV766Jgs5ch13xOwaaeO1841TNlRDkCevthMrVcXLgQJwYORFD37rgwaBAFmwxMAEcuHEHpl0ujVL5SWNhiIfz8/FC/fn3JqOqL83mnnqktIgWbeWwZ2QUErly5gm3btkHsIioWuO/Vq5fSdbg8cYqoSOPvT/si5XYSrnbfAl+/AKm/xJgh2E7vO4JXK3dDWKVSeODdwZbdsccFXwmpKvV27CjY0mI2W7CJ2saMHImoRYvwfmysU0ayWW2Koxi59lRoKB7o3x9Tp0+Xus8dKbx+4nyITmnbCU/ikfH25Zgtthi5JqSXkRFsjrTvvhFsuXNrI9lkDgo2GXrmlaVgU8+WL5zqmTKiHAG9/TCZWmIWL8bx/v0R1LUrLjz9NAoVKoQyZcrIhFRe1p1GsB08dxDlx5dH2QJlMa/ZPOmBCcph/huQzzuzyAIUbOaxZWSLERCjmuLi4rTRTfceYqSTEHL2Rjx5qmATU0TFVNFrXb7SporKLNZphmD7+6c/MLVBf5SoVwn1p/Sz7HoHFvtK2G2O3o4dBZvzBZuoUYxkGzNiBHr6+KDz9esQKyPan0RoN+3pnmCFKY5it9DfAHwcFITlSUmYOmOG4ZFrxigARgWb2Hhg06ZNhtZgc6St963B1rKltqGCzEHBJkPPvLIUbOrZ8oVTPVNGlCOgtx8mU0vMBx/geN++COrSRdvtmoJNhiaw78w+VJ5YGRULVcScpnMQEBCAunXrygU1oTSfdyZA/TckBZt5bBnZIgT27t2rrXcjdlSLjxeTiu4/9E4n9VTBJjY5EJsdXHvscyAgF5o0aWI4u2YItj+/3oF3Wg5FueZ1UGNcV8v+MjMMzUUF9XbsKNhcI9hErWJNtv/973/YsHw5/jhyBFcSEzO9W8SYK/Ez/98fR24tV09xDA4IQJWICLTp2RNPPPGEQ2uuOXKdmZ1rE2yNh3dBiU4NtcWgxSL/9o62bduif//+hnYRtRc79ef37SK6aBHWrVvnSIj7zrUn2LiLqBRew4Up2Ayjy7AgXzjVM2VEOQJ6+2EytcR8+CGO9+mDoE6dcGHoUAo2GZgAdv+zG9UnV0eVwlUwK3KW9NrVks3h884sgJnEpWBzAXRW6TwC967LllHNFGyZ52TvC8Vw89I/uN7hY9wOyqcJtszWBcosmhmC7fc1WzCv0xhUaR+JSs+1k97p1Hl3qLVr0tuxo2BLm0dnTBE1euecmTABZydORKHx4xE2YYLuMO48xVH3Reo4MbVgK9qhrrazpx7B9sYbb+DChQvaRjz79+/XdhE9efKkjhodO6VYsWLaLqIVK1bEc889h/z58+OFF15wLMg9Z9sTbNxFVAqv4cIUbIbR8YVTPTpGNImA3n6YTPWXli3Dsd69EfTYY7jwzDMoWLAgypYtKxNSeVl3miL624nfUPv12qhRtAZmNJ6BoKAgbeM9qx38g4J5GaFgM48tI7uYQHJysrb72aRJk5AzZ05Uq1ZN+ytCeod4KZk2bZq2OHRmh6eOYNv/Slkknj+MxPYrkJQ9TJsi6u3tbSjDZgi2H5eswwf9JqJWz1Yo80QLBAcHo3p1Z+6xaAiF5Qvp7dhRsGV9webOUxxVftGMCrbdu3fjscceuztds0WLFtrvpC1btuD333+XbmKNGjXQrFkziHq++eYbLZ7I2Zo1a7R6ZA4KNhl65pWlYFPPli+c6pkyohwBvf0wmVourViBYz17IrBjR0QPG0bBJgMTwI5jO1B/Sn3UDq+NNxu+adk/+vN5J5noTIpTsJnHlpFdTECstzZw4ED8+uuv+OCDDxAZGSndIk8VbH9OqoqEU3/gZrsPcDNHuLbJgdh22shhhmD7dvZHWPXsW2jwZAcU79FYE6VVqlQx0jyWSUVAb8eOgs39BFvgsGGI7thR9wgsd57iqPJLbVSwiTaIP0yMHDlSmyYqRpm1b98ey5YtQ5cuXaSbuHr1am1Tn7Vr12qj48SSCNOnT8cPP/wgHZuCTRqhKQEo2NRj5QuneqaMKEdAbz9MppZLH32EY927I6hDB1wYPhwFChRAuXLlZEIqL+tOI9h+OPIDGr/ZGPVL1Mcb9d/QNturWbOmciayAfm8kyWYcXkKNvPYMrKLCYi1iXr27Km1Yvny5UrW6/FUwXZwSj1cO/Yzkh5ZgMTgCNSrV0/bFcfIYYZg++r1Rfj8pbmIHN4NhTvURr58+VChQgUjzWMZCjbpe8Adpog6KtjceYqjdEJTBZARbCtXrsTcuXO1na7FMWDAAG29SLFZhewh1l5LTEzEwoULtVCNGzfG4MGD0b17d9nQ2kjwCelMJ+7bty/ED6eISiM2FICCzRC2TAvxhVM9U0aUI+AMwXZ59Wr83bUrAtu1Q/SIERRscilD1OEoNJ3eFI1KNcLkupO1WVRilLnVDj7vzMsIBZt5bBnZxQRsI9guXryoCbawsDDpFnmqYDs8/QHEH/4etx9+D9dDy6NOnToZTre1B9kMwfbZC+9i45QlaP5iH+R/qIolh7fb42LFz/V27DiCLW32sqJgc+cpjiq/WzKCTbSjefPm6NChA4YOHQqxjIEQYWIN0PHjxxtuprjfxA6lQtyJqfvvvvsuPv/8c2zevNlwzNQFKdiUYFQehIJNOVLwhVM9U0aUI6C3HyZTy+VPPsHfnTsjqG1bXBg5Ulu7s3z58jIhlZd1pxFsWw5uQfOZzfFA6QcwofYEyy5bw+ed8tv0bkAKNvPYMrKTCSQlJeHWrVt3xY94eXn55ZexZMkS7WVDSCHZw1MF21+zWuPK/o1IaT0L13JVQa1atbQ1BYwcZgi2lUOnImrOx2g9eRByNSqj7ewXERFhpHksk4qA3o4dBVvWF2ziCt11iqPKL7WsYBOiUqwP+fPPP2u/k86fP69NGRX/1qZNG20Kqdicx94hXn7EFNANGzZg165d2pRQMa3nl19+Qd26dbV/k117zdYGCjZ72XDN5xRs6rnzhVM9U0aUI6C3HyZTS+ynn+LoY48hsE0bRD//PAWbDEwAm/ZvQqtZrdCsbDO8XPNlhISEKPt9LNm0NMX5vFNJM20sCjbz2DKykwmIKaGvvvoqXnzxRe1FQxxffPGFts6NeBERO6oZ3fkyoxcNMW1GZuSBKkRi9x+xC1CJpUuRu1cvVWHvxjn6XkfE7v4c2VpOR3yemtrLoNhIwMhhhmBb3Gc8dny4Ae1mPIscNcIhNq0oUaKEkeaxDAWb9D2QFUewCSjuOsVROqGpAsgKNhFq8eLFmDx5sjbqTPwhQPwxaNCgQdpI6/79+983ZXT+/Pl48skn01yGmBK6aNEibRmEefPmaSPXjhw5oo2GGzduHPr1HpTGKQAAIABJREFU66fssu0JNr07qd7bIGe8OCqDYMFAFGzqk8IXTvVMGVGOgDOek7Gff46jHTsisHVrRI8ZY8llVtxpBNuGvRvwyLuP4KFyD+HFGi8iNDQUVatWlbsRTCjN550JUP8NScFmHltGdjKBK1euaNNuxF/2R48erb1wCOkmXgrFemE9evQwPOrK0wXbsQU9cOnXlfBuMQVx+eppvyjELwwjhxmC7b2Oo7D78yg8+v7zCChXUJNrQrLxkCOgt2PHEWxpOWdVwSau0h2nOMp9C9KWViHYRMSZM2dqUznF7yfb6Gqx8cGMGTNw6NAhiE0lxFqXYifQhg0bYvv27doOpDt27MC6detQtmxZjBgxQtvQQBxi5JpYb038DhR/TFJ5ULCppKkuFgWbOpa2SHzhVM+UEeUI6O2HydQS+8UXONq+PQJbtUL02LEUbDIwAazdsxYd5nbAwxUexuhqoy278Rqfd5KJzqQ4BZt5bBnZBQTEdJtRo0Zh7NixqFixovIWeOoU0eMf9EfMj4vh0+xVxBZogsqVKyN37tyG+Joh2GY2H4yDW35B5yUvwbd4bpQuXVrJmnuGLjALFdLbsaNg8xzB5o5THFV+JVUJNtEmMZJNjFibPXu2JsZsx/79+7XRbb/99huOHz+OgwcPaju6ic0ExPR8MUot9e83IeqeeeYZbUSbypFrtvbYE2zc5EDlHaY/FgWbflZ6z+QLp15SPM9ZBPT2w2TaE7d+PY60bYvAhx5C9IsvIm/evKa8Q8m00Z1GsK35fQ06zeuEtpXaYmSVkdr7knhvstrB5515GaFgM48tI7uIwKefforo6Ght6syyZcsgNjuwd4j58b169dK2Us7s8FTBdnLFEER/Pxe+D4zD5bDm2i9e8QvYyGGGYJtSty+O/bIP3VdNRLYCObSXUds0YSNtZJk7BPR27CjYPEew2cSQO01xVPl9VinYRLuEsBR/FLpx44Y2Ik2sx6b3EOuuiRFvYoT2W2+9ZdoaLxRsejPi3PMo2NTz5guneqaMKEdAbz9Mppa4L7/EkTZtENi8OaLHjaNgk4EJYNVvq9Dtf93QoUoHDK80HHny5EGlSpUko6ovzuedeqa2iBRs5rFlZCcTENNqnnjiCW07ZLGuzZgxY7TRAWIkgL1DjAgQ69+IhyAF2/0ETn0yEue/mQG/JqNxqcjD2jRcscuQkcMMwTahQmecPXAMvda+gdshflIC0Mg1ZdUyejt2FGyeJdjE1brTFEeV30/Vgs3WNjFVdM6cOTh79izatWuHJk3ujBQWG7YEBgYiISEBp0+fxt69e7F161ZtfdFChQpBrMUmpoaaeVCwmUnXeGwKNuPsMirJF071TBlRjoDefphMLVc2bsRfrVsjsFkzRL/8siWFkDuNYFv+y3L0WtgLnap2wtCKQy0pLMX9wuedzLcm87IUbOaxZWQnE9i4caO2bsDrr78OHx8f7b/i5YOCTT4RZ9aOw9kvX4Nfw+G4FN5BW/+nYMGChgKbIdjGFm2Dy6fOo8+mt3DLPxuqVKmirXnAQ46A3o4dBZvnCTZxxe4yxVHuW5C2tFmCzVaLGNEm1mL78ccf8eeff+LMmTNITExEQECANu29QoUKaNCggbb2mqpdQu3xoWCzR8g1n1OwqefOF071TBlRjoDefphMLVe+/hp/tWyJwKZNET1+PAWbDEwAH/z0Afou6Yuu1bvi6fJPU7BJ8nTH4hRs7pg1tjldAmK9moEDB2LBggXaOjViys2uXbu0l5OMjvj4eLz22mvagv0cwZbxjXX2y8k4s/Zl+NcbjJiSXaTWODNDsA0PfQAJcVfRL+pt3ECy1C6n/Hr9R0Bvx46CzTMFm7hqd5jiqPI7bbZgU9lWVbEo2FSRVBuHgk0tTxGNgk09U0aUI6C3HyZTy5XNm/FXixYIjIxE9MSJllwzzJ1GsC3cvhADPxyIHjV74MmyT1py0wg+72S+MfbLUrDZZ8Qz3IjAzZs34efnl6bF165dQ1RUFA4fPoxGjRpp8kWMcBOH2GVUrNUmDgq2jBN9/pvpOPXJKPjXHoCY0r21ne2KFCli6M4wQ7A95V0HKbdvY8COOUhITETt2rURFBRkqH0sRMEmew9k5V1EM2Jj5SmOsvlMXZ6C7T8affv2hfjhJgcq7zD9sSjY9LPSeyYFm15SPM9ZBJwh2OK//RaHmzVDYJMmiH71VQo2yeTO2zoPTy1/Co/Xfhz9S/fXltQRS+tY7eDzzryMULCZx5aRLUBA7Co6aNAgrF279m5rHnnkETz//PPaOl2XL1/GU089pQk3CraMExYdNQcnVw5FQI3euFhuAEqUKIFixYppBVKSbyGbt6/ubKsWbDeuJeDZHI3hnz0QPTa/qY1crFevnrbwNw85Ano7dhzBlpazJwo2GwErTnGU+xakLU3Bdr9gCw8P1ySbo4fe54ujcT3lfAo29ZnmC6d6powoR8AZz8l4MQihaVMENmqE6MmTtSVWxFIrVjrcaQTb3Ki5GLJyCPrV6Yc+EX20TdfE5mtWO/i8My8jFGzmsWVkFxNISUnRFuIeOXKk3ZZwk4P/EF34dhYCCpZHznIPIpuXt/bBxe2LcOLDAQio2gUXKw6GeKEqVrggYn5cjBsX/kKRzjPsMradoFqwxZ2LwehCLRFcMA86fPIKkpKS0LBhw7ujFHU3jCfeR0Bvx46CjYLNU74+FGwUbFa51ynY1GeCL5zqmTKiHAG9/TCZWq5u3YpDkZEIaNAAF19/nYJNBiaAWd/OwrBVwzCw3kD0KtlLW7NarF1ttYPPO/MyQsFmHltGdjGBuLg4bU22X3/9FYsWLULjxo21qaIvvfSS9m+pD3cSbJeWL0dwixbwSbWL57HevXFp2TKUWLoUuXv1untpt06fRvy2bcjdrZvubCSeP4yjc9rBL29x5G00ENlL1MPVv7bi2MKeCKjUATERPZEv8Qi8jmzAzUv/oPSzXyKgUIX74t9IuoF1f6xD2ypt4e/z32iyjATb8ZjjOHTuEFpWbJlhWw9s/hmxp6NRp0crePvemeZ74a+TeLnMo8hfuhhaLBgOIVbFDnzZsmVDYvx1BOQIBLJl0339PPE/Ano7dhRsFGye8r2hYLtfsHGKqGvufgo29dz5wqmeKSPKEdDbD5Op5eq2bTjUpAkC6tfHxTfe0Nalrlq1qkxI5WXdaQTbjG9mYOQnIzGo/iB0L9Fd2/G7TJkyypnIBuTzTpZgxuUp2Mxjy8guJmBbXy02NhZdunRB9uzZ8eijj2prc61ZswZnz55FQkICVq9erU13dJcpojFLluD8W2+h4AsvIFfnzsjm54d7BdvN48cR8+GHiP3sM5T8+GP4R0Q4lI3ore/j5PKntTL++UsjuFwziH/zLVIdicne8D77m/ZZvsjBKNZjToaxx60dh21/bcPYVmPRvHxz+Hr74l7BlpQnCRsObMCPR3/E18O+RnBgcIbxbiffxpx2z+H2rSS0nTgIJetXwcnfD+K1mr1QtHpZNJ75JLy9vVEqdxh2LPsKsacv4PGFL8P73zX3HILAk6G3Y0fBRsHmKV8XCjYKNqvc6xRs6jPBF071TBlRjoDefphMLVe3b8ehRo0QULcuLk6dSsEmAxPAtE3TMObTMRjccDC6hHfRdgAvXbq0ZFT1xfm8U8/UFpGCzTy2jOxiAmKH0CFDhmDp0qXo16+f1prcuXNru4ba1udyx00OkmNjcbhFC1z/7TfkfPBB5O7eHVe++QaXV69G0enTkRwfj+j//Q9i9Fr+4cNRdOZMhzORdC0GR+e0x9Wj29OWFSPBUlLu/Fs2L5R+5ksEZzbi7OwBNJvZDBfiL6BF+RYY2Gggpm6cil9P/Io3H3oTPx3/CRuPb8T1m9fxTtd38OyDz9pt6w8LPsfSJybDN8AfdXq2QvlmtbGgxzhENKqOIo/UxOnt+3H+l0Pa50+segMl6layG5MnpE9Ab8eOgo2CzVO+QxRsFGxWudcp2NRngi+c6pkyohwBvf0wmVqu/fQTDjZogIDatXHxzTcREhKCatWqyYRUXtadRrC9/tXreOnzl/BMo2fwWLHHULhwYUQ4ONBBOcB0AvJ5Zx5lCjbz2DKyiwnY1mD78ssvtdFp4hg3bhymTJmCPHnyGGrdvYuXT5gwAePHjzcUS6aQmCZ6LNVUUO9cuZB8+TJ8cudG0qVLWmjvkBCU3boVgQYXKr38+yf4e17nVM3MdmeqZcpt7d9CKj+MUoO/uLtOW0bXY+sc2D4PDgjGlcQryBWQC5cTL2v/XCpfKWwdtRVhoWF2sYhRadObPqVNDRVHjryhuHoxFjnyheJaTBxSbt8RgC3H9MGjU56xG48nZExAb8eOgi0tQ0/e5CCrf58o2P7LMHcRde3dTsGmnj9fONUzZUQ5Anr7YTK1XPv5ZxysVw8BNWvi4vTpFGwyMAG8uv5VjF83HsObDEeHIh1QpEgRlCpVSjKq+uJ83qlnaotIwWYeW0a2AAHbLqInT96RMS1atMCkSZPg5+dnqHVWEWwpt27hr4cegtj5J6Mj/zPPoOisWYauUxRKuZ2MI7Na48qBb9LGyOYFePui3MjvkL1kfbvxo+Oj0XRGU+w/sz/Dc2d3m42hTYfajWU7YdO0D/DpmNna/4q11oRMTX2IDQ/GbF+EvCUL647JE+8noLdjR8GWlh0FW9b9NlGw/ZdbCjbX3ucUbOr584VTPVNGlCOgtx8mU8u1X3/FwTp1EFCjBi7OmIHg4GBUr15dJqTysu40gu2VL17BpA2TMDJyJNoWbouiRYuiZMmSypnIBuTzTpZgxuUp2Mxjy8gWISA2O/jqq6+0tbkefvhhbS02o4dVBJto/8VFi3BiwIB0L8Unb16U+fZbBFaubPRStXKxu9fi6PsdAc1f/SexvEo0RfWx3+qOfe8ottQFq4RVwbejvkWe7PpHFR7dvgdvtxiCmwmJ6bah8/Tn0HxET93t44npE9DbsaNgo2DzlO8QBRsFm1XudQo29ZngC6d6powoR0BvP0ymlus7d+JArVrwr1YNMW+/TcEmAxPAi5+/iDe+egOjHxiNh8Me1tb5LlGihGRU9cX5vFPP1BaRgs08toxscQI3btzA3r17tVZWrlz57rpsmTXbSoItKToahx98EAn79t3XZNnRa7aAt29ew7GFvRG7+7M0dRTosQBFItOXe+nx+/3k72jxdgtcunZn+mrq462Ob2Fkq5EO3y1iHTaxHtu9R74K4Ri3YykCcgY5HJMF0hLQ27GjYEvLjSPYsu43iYLtv9zaRrCFh4dD7CTq6KH3+eJoXE85n4JNfab5wqmeKSPKEXDGc/L6rl04UKMG/KtUQcysWRRscinD6DWj8ebXb+KFB19Ay4ItYfR3pGQz7Bbn884uIsMnULAZRseC7kwgOTkZ4iV4/fr12mV0794dI0aM0Ea5ZXZYSbCJdl5asQLHeqYdqeWTPz/KbtuGAEVbQl8/uQuHZz6I5OuxGprsJeqi9PCv4R2Q8W6f6TFMbxRbqdylsGX4FoQXCHf4djp/6AReKd8J2cTYursbL2RD21nD8MjQXg7HY4H7Cejt2FGwUbB5yveHgo2CzSr3OgWb+kzwhVM9U0aUI6C3HyZTS8KePfizWjX4V66MmNmzkTNnTtSoUUMmpPKy7jRFdMTHIzBz80yMazYOzQs01/4AJSSb1Q4+78zLCAWbeWwZ2cUExAi1Xbt2ITHx/mmEYodRsfHBjBkztFa+/PLLmDZtmt3ND6wm2MRabEdat8aVLVvu0lY1ei11+k4sG4SL2+Zr/xTeaz7yNn7C4eyev3IeD854EH+e/fNu2be7vo1hDw5zOJYocCvxBt7rOAr7N/50t3yNxx7EgBWvwcfP11BMFkpLQG/HjoKNgs1TvjsUbPcLNqMvD3qfL55ybzl6nRRsjhKzfz5fOO0z4hnOJeCM52TC3r34s0oV+FesiJg5cyjYJFM8bNUwzPp2FsY3H4+m+Ztq00PFNFGrHXzemZcRCjbz2DKyiwnExMSgZ8+e2LRpU7otEX+h6d+/v/aZEG6zZs2yuz6b1QSbaPvFhQtxYuBA7Tq8g4NR+ptvkL1OHaX0E07vxaG3IuGTIy/Kjd4On5z5DMW37awjCpctWBbfjfgOhUIKGYolCu35Yqsm2VJu39Z2E31+2wIULOf4VCXDDcjiBfV27CjYKNiy+Ffh7uVRsFGwWeVep2BTnwm+cKpnyohyBPT2w2RqSdi/H39WqgT/8uUR8957yJEjB2rWrCkTUnlZdxrBNmTFEMz9fi4mPjQRkXkjtQ0OxEYHVjv4vDMvIxRs5rFlZBcTsCfYbM0Tw3Y/+OADREZG2m2xswWb2CHT3iEmas4DUBrAKgBv2itg8PMR9YFzV4EVd5atM3aEAGgHIBDAdgAZbyyqK74XsqE1SqMwcmI/orEdd3aLTe+4d6dRXRV4+El6O3YUbGlvlMzWYHP1LVUmKgri54969bC1XDmEhoZqPzz0EYiPOoz4qEPwrReOa+WCPYbfhAkT7gPEXUT13TNmnUXBpp4sXzjVM2VEOQJ6+2EytSQeOID9FSrAr2xZXJo3j4JNBiaAQcsGYf62+ZjccjIa5WmEUqVKoUiRIpJR1Rfn8049U1tECjbz2DKyiwlcvXoVy5Ytg9hFNL1DrLdWvnx5VKtWDYULF9bVWisKNtHwVgDElgNisuUZXVfi+EkhAYBPNiAmwfGyaUqIP4qJkdJi+btbkrEAVEJ+lEUe/ICTOI9rGQakYHOctd6OHQWbPsHmeAbUl3gSgPgRE77vTPrm4QiBmiiEmgjDTpzBTpx1pGiWO5eCzbUpdYZgOxy1E4e/3+naC3Vi7YfE9UbtRKNhXVCsY13LLk7uRCSsysUE9PbDZJqZeOgQ9pcrB78yZXBp/nxtNk+tWrVkQiov604j2AZ8OACLti/CG63eQP3c9REREaH7PVM5uEwCUrCZR5uCzTy2jJwFCVhVsPn/K9jmugPzHADEbtUyI+FSXWcO+CECubEb5zK9ego2x28OvR07CjYKNsfvLvcsQcH2X94o2Fx7DztDsNlewFx7pc6vnYLN+cxZY/oE9PbDZPjd+Osv7CtTBn4REbi0YAEFmwxMAH0W98GHOz7EtNbTUCdXHZQuXRphYWGSUdUXp2BTz9QWkYLNPLaMnAUJuFKwURA5fkOlnmJLfo7z09uxo2CjYHP87nLPEhRsFGxWuXOdKdjKRNZAmQesNaLFzDyElCuMlEI5OILNTMiMrYuA3n6YrmAZnHTj6FHsi4iAX8mSuLRoEYKCglC7dm2ZkMrLutMItp4Le2LFLyvw1sNvoVZoLZQpUwaFChlfb1o5zH8DUrCZRRagYDOPLSNbgICQKocPH8aWLVu0jQzuPcQU0YYNG9rdPdRWztWCTc+abBbAbokmiNxTsMmlQm/HjoKNgk3uTnOf0hRsFGxWuVudKdiaj3kcdZ5ub5VLN70dsbGxED9ijV6xSy4PEnAVAb39MJn23Th2DPtKloRv8eK4vGQJBZsMTABd/9cVq39bjZltZqJ6SHWULVsWBQsWlIyqvjgFm3qmtogUbOaxZWQLEFi3bh3ENJZLly5l2Jq6deti8eLF2nps9g4KNnuErPM5BZt8LvR27CjYKNjk7zb3iEDBdr9gMyoh9D5f3OPOcH4rnSnYbFMmnX+Vrq3R6L3t2laz9qxEwBnPyZsnTmBv8eLwLVYMlz/8EIGBgahTp46lMLrTCLbH3n8Mn+76FLPazkKVnFVQrlw5FChQwFI8RWMo2MxLCQWbeWwZ2cUExIi1oUOHakNzxTF16tR0R7GJz5577jlMmTIFfn5+mbaags3FSXWgego2B2BlcKrejh0F2/2CTfyLbRSEfCbURaizezfEzw8VKmBjsWLabmHih4c+At67L8B793kkVMiF6GI+Hs9P/AFLjPARIsLRQ+/zxdG4nnK+KwSb2HE4JERsB+4ZB3dZ9ow8W/kqnfGcvHnyJPaGh8O3SBFcXraMgk3yhmg/tz2+2PMF3m33LirlqKQN4MifP79kVPXFKdjUM7VFpGAzjy0ju5hATEwMRo0ahUmTJmktef7559GrVy9t8U7bIc4Rn4uhu8uXL7c7VdRKgo1rit1/g907JZRTROW+hHo7dhRs6XM+fvw4Tpw4IZcExaX9liyB+LnUqRMONG6s/VXVilMXFF+2snB7l3yNvUs2oUSnhghqXIr8AAo2ZXeXY4FcIdg4osuxHPFsEpAloLcfJlPPzVOnsLdoUfgWLozLy5cjICAAYnaPlQ53GsHW5t02+HLvl3iv/Xson708KlSogHz58lkJp9YWCjbzUkLBZh5bRnYxgeTkZMyYMQMzZ87UWjJmzBg8++yz2rpcQk4dO3ZM++yDDz5Ay5YtsWDBArt/maVgc3FS7VRPwaY2P3o7dhRsFGxq7zzrRqNguz83HMHmmvuVgs013FkrCTiTgN5+mEybbp05gz8KF4ZPoUKIXbmSgk0GJoBW77TCpj83YV6HeSgbVBYVK1ZE3rx5JaOqL07Bpp6pLSIFm3lsGdkCBG7fvo19+/ZpLalUqRK8vLxw8uRJzJ49G/Pmzbs7ZXT+/PkYOHBgmkXx02s+BZsFkppJEyjY1OZHb8eOgi1jwaY2I/LRrr/9NhLeeQdJ/frheMuWKFy4MIoUKSIf2EMi/PDOamx7ezWq9G+FvA9VJj9A+73JKaLO/wJQsDmfOWskAWcT0NsPk2nXrXPn8EehQvApUACxq1bB398f9erVkwmpvKw7jWBrPrM5thzcggUdFiAiKEJ7/8yTJ49yJrIBKdhkCWZcnoLNPLaMbDECCQkJmlgTa7HZNj3ImTMnRo8ejZEjR2prDtg7KNjsEXLt5xRsavnr7dhRsKnlbma0MxMm4OzEiQgcNgzRHTtylzwHYa+fOF+bVtF4eBcU7VCX/Bzkl/p0vc8XiSqydFEKtiydXl4cCWgEnPGcTLpwAXsKFIBPvnyI/fhjCjbJe++B6Q/g+8PfY1HHRSgZWBKVK1dG7ty5JaOqL07Bpp6pLSIFm3lsGdliBMR6az179sSmTZu0lnXv3l2bNlqlShW7I9dsl0LBZrGk3tMcCja1+dHbsaNgU8vdzGgUbHJ0Kdjk+FGwqeNHwaaOJSORgFUJ6O2HybQ/6eJF7MmXD9558iBuzRptw7f69evLhFRe1p1GsDWa1gjbj27HB49+gPCAcO09M1euXMqZyAakYJMlmHF5Cjbz2DKyxQjYBJuvr68m1ho0aKBNGXXkoGBzhJbzz6VgU8tcb8eOgk0tdzOjUbDJ0aVgk+NHwaaOHwWbOpaMRAJWJaC3HybT/qRLl7AnTx5458qFuM8+o2CTgQmg3pR6+PnYz1j62FIU9S+KqlWrQuxIbLWDgs28jFCwmceWkS1G4OrVqzh8+DCqVavmsFizXQoFm8WSek9zKNjU5kdvx46CTS13M6NRsMnRpWCT40fBpo4fBZs6loxEAlYloLcfJtP+5NhY7M6VC96hoYj7/HOIgQhiEIKVDncawVbr9VrYeWInVnRagTC/MAo2K91ITmoLBZuTQLOarEGAgs3aeaRgU5sfvR07Cja13M2MRsEmR5eCTY4fBZs6fhRs6lgyEglYlYDefphM+5OvXMHukBB4Bwcj7osvKNhkYAKoNqka9pzag1VdVqGATwFtYEdISIhkVPXFOYJNPVNbRAo289gysoUIXLhwAXv37sUff/yBmzdv3tcy8eDr1asXcuTIkWmrKdgslNR0mkLBpjY/ejt2FGxquZsZjYJNji4Fmxw/CjZ1/CjY1LFkJBKwKgG9/TCZ9t++ehW7cuaEV44cuLJ+PXx8fNCwYUOZkMrLutMItkoTK2H/mf34uMvHyOeTD9WrV0dwcLByJrIBKdhkCWZcnoLNPLaMbAECSUlJmDlzJiZNmoT4+PgMW9SyZUssX77c7jbKFGwWSGomTaBgU5sfvR07Cja13M2MRsEmR5eCTY4fBZs6fhRs6lgyEglYlYDefphM+29fv45d2bPDKygIV778koJNBiaAcuPL4dC5Q1jTdQ3yeOdBjRo1kDNnTsmo6otTsKlnaotIwWYeW0a2AIG1a9eid+/emco10UwKNgskS0ETKNgUQEwVQm/HjoJNLXczo1GwydGlYJPjR8Gmjh8FmzqWjEQCViWgtx8m0/7biYnYFRgIr4AAXNm4Ed7e3mjUqJFMSOVl3WkEW8S4CByNPorPu32OUK9Q1KxZ0+4MKeXAdASkYNMByeApFGwGwbGY9QkkJiZi5MiRmDt3Ljp37ow+ffoge/bs6TY8ICBAG8Lr7++f6YVxBJu1807BpjY/ejt2FGxquZsZjYJNji4Fmxw/CjZ1/CjY1LFkJBKwKgG9/TCZ9qfcvInf/f2Rzc8P8V9/TcGmE2YKUpB4MxGBfoFpSpR4sQSOxxzHF92+QLBXMGrVqpXh+6fOqkw5jYLNFKxaUAo289gysosJxMTEoGfPnrh+/TpWrFiBIkWKSLeIgk0aoakBKNjU4tXbsaNgU8vdzGgUbHJ0Kdjk+FGwqeNHwaaOJSORgFUJ6O2H6W2/WG/tzPjxyPvkkwgoW1YrlpKUhN99fZHNxwfxmzffFWwJ+/bh3GuvofjSpdpnrjysOIIt9nosWs9ujSkdpyCyTORdPEXHFsWpy6ewvvt65MiWA7Vr18a15GtY9vMytKncBmUKlHElyrt1U7CZlwYKNvPYMrKLCdgEm2iGnvXV9DSXgk0PJdedQ8Gmlr3ejh0Fm1ruZkajYJOjS8Emx4+CTR0/CjZ1LBmJBKxKQG8/zJH2n37hBVxctAi5OnVC7h49kKN+fez09ga8vHD122/hu2cPCv/xB2LXrUOBESNQcMwYR8JLnXsr9jQSzh5AcPlmYhzQ3VgZCbbr/+xCyq0byF6ynlS9Rguv/HUlhq4ciublmqNvg75oXak1Cj1wa/qOAAAgAElEQVRfCOeunMOXPb7EjcQb2JmwE6t2rkKt8FpYMXCF0aqUl6NgU470bkAKNvPYMrKLCYiRa8OGDcOuXbvw0UcfISIiQrpFFGzSCE0NQMGmFq/ejh0Fm1ruZkajYJOjS8Emx4+CTR0/CjZ1LBmJBKxKQG8/zJH2J128iMPNmiHhjz+0aaF5evXShJs4kpo3h09UFJCUhKAaNVD6m2/gkzu3I+Glzz3+QT8kX49FvgcGI2fZB5HNyxv3Craq+W4h7reVuHXlPCKGfAFk85Ku10iA5NvJeOidh/DtwW+RN0deNC/fHF/t+wpxCXHoVL4TNv+9GbE3YhEaFIrvRnyHakWrGanGlDIUbKZg1YJSsJnHlpEtQEDsIDpixAiIzQ7atWsn3SIKNmmEpgagYFOLV2/HjoJNLXczo1GwydGlYJPjR8Gmjh8FmzqWjEQCViWgtx/maPttfYHMyhUaPx5hEyY4Glr6/PhD3+KvWQ8DKbcRXLEVCrQYib/ffxRJ1y7hZqu58Dr4GXxPbUVK0g2UfOIj5KrVVbpOmQDvff8eBq8YfDdENmSDWJ8t9TGs2TC83eVtmWqUl6VgU470v3sgJSUl7R1gXl2MTAJOJ/DLL7+gQ4cO2iYH06ZNs7uJgb0GUrDZI+TazynY1PLX27GjYFPL3cxoFGxydCnY5PhRsKnjR8GmjiUjkYBVCejthzna/uu7d+Ov5s2RFBOTblGfvHlRZvNmBFat6mhoJecfW9QLl35ersXK5u0LZMuGlKSbgF8O4OZV7d9zRDRC6eFfw8s37SYDShrgQJAL8Rfw4IwHsf/M/jvtFW1NpVf8fPywddRW1C1R14Go5p9KwWYeY45gM48tI1uAwO3btxEXF6e1JCQkBF5eckOIKdgskNRMmkDBpjY/ejt2FGxquZsZjYJNji4Fmxy/1KX1Pl/U1Zi1IlGwZa188mpIID0CZj4nMxvFJkauiRFsrjoSzuzD4bcitVFr6R1i2mipIesQUqm1q5qYpt45UXO0tdjSO4ZEDsG7Pd61RDtTN4KCzbyUULCZx5aRsyABCjZrJ5WCTW1+9HbsKNjUcjczGgWbHF0KNjl+FGzq+FGwqWPJSCRgVQJ6+2FG2n/r3DltLbbEP//8r7iXF24XK4ZqO3bAt0ABI2GVlTmx9Alc/GFBuvGCK7ZGxNAvkM3Ltbub2hp34OwBRL4Vieir0XfbK6aKhgaEYvuY7SgfVl4ZF1WBKNhUkbw/DgWbeWwZ2QIEDh48iBdffBGfffZZpq1p2bKlrp1GKdgskNRMmkDBpjY/ejt2FGxquZsZjYJNji4Fmxw/CjZ1/CjY1LFkJBKwKgG9/TCj7T/76qs4c89ItdwvvojikydrUx1deVw5sBlHZrVGSkoycHfKpWhTCsIHrEDeOt1d2bz76p60YRJe+eKVNP8+6sFRmNJpCrzFLq0WOyjYzEsIBZt5bBnZxQSuXLmCJ598EqtWrbLbEgo2u4jc4gQKNrVp0tuxo2BTy93MaBRscnQp2OT4UbCp40fBpo4lI5GAVQno7YcZbf+NI0dwqEkT3Dp7Vgvhkz8/ym7bhoAyZYyGVFou9VpstsBeReqg0ugo+Pq7du21ey/05KWT2ii24zHHtY/KFSyHqJFRKBDs2pGAGSWEgk3prZomGAWbeWwZ2cUELl++jN69e2Pr1q2oVq0aAgMzfhAXK1ZM2wQhV65cmbaaI9hcnFQ71VOwqc2P3o4dBZta7mZGo2CTo0vBJsePgk0dPwo2dSwZiQSsSkBvP0ym/eemTsXpsWO1EAVHj0bhqVNlwikte/2f3Tg8oymSr8feiZvNC6We/gyhVdsprUdVsHFrx+G1L1/Twr3e8XW80OoFVaGVx6FgU470bkAKNvPYMrIFCHz99dcYNWoUOnXqhMcffxzh4eFSQ54p2CyQ1EyaQMGmNj96O3YUbGq5mxmNgk2OLgWbHD8KNnX8KNjUsWQkErAqAb39MJn23zx1CoebNtWmYZb57jv4FS0qE0552eMf9EfMj4u1uMHlmyNi6Hpk8/FXXo+KgEeij6DRtEbw9fbF9tHbUSx3MRVhTYlBwWYKVi0oBZt5bBnZIgSio6Px9ttv4/3330dkZCRGjBiBBg0aGNpRlILNIknNoBkUbGrzo7djR8GmlruZ0SjY5OhSsMnxo2BTx4+CTR1LRiIBqxLQ2w+ztX/q1KnYsGEDjhw5grP/TvvUc229AYQCmK3nZCefU6UA8P4jgK83MGoT8P0JJzfA0eoaArgCYG/GBQsVKoSIiAi0adMGY8aMcbQGJedTsCnBmG4QCjbz2DKyxQiIXzSLFy/G/PnzIaaEigda8+bN4e+v/68gFGwWS+o9zaFgU5sfvR07Cja13M2MRsEmR5eCTY4fBZs6fhRs6lgyEglYlYDefti+ffvQvXt3iP8aOXKL9dcAXDBS2AllXm0KhAYAwzcCt1OcUKFMFcEAkgFc0xekUqVKWLlyJcR/nXlQsJlHm4LNPLaMbFECYvODpUuXYvbs2QgODsbzzz+PRx55JNM12myXQsFm0aT+2ywKNrX50duxo2BTy93MaBRscnQp2OT4UbCp40fBpo4lI5GAVQno7YdVrlzZsFyz6rWnbpcYxZYvO7Dlb3doreNtFHJt795Mhrw5HtJuCQo2u4gMn0DBZhgdC7oDgaSkJGzZsgVLlizBpUuX0jRZiLYdO3Zo/9a+fXttdBs3OXCHrGbcRgo2tfnT27GjYFPL3cxoFGxydCnY5PhRsKnjR8GmjiUjkYBVCejph4lpoWP/3aTAqtfBdtknMGXKFKdOF6Vgs58To2dQsBklx3KWJ5CSkqINuX3qqacQHx+faXtbtmyJ5cuXI0+ePJmexxFs1k47BZva/Ojp2IkaKdjUcjczGgWbHF0KNjl+FGzq+FGwqWPJSCRgVQJ6+mFNmjTBtm3brHoJbJdOAtWqVcMPP/yA7Nmz6ywhdxoFmxy/zEpTsJnHlpFdTCAuLg5DhgxBly5dtJY8++yzOHEi/ZUxKdhcnCxF1VOwKQL5bxg9HTsKNrXMzY5GwSZHmIJNjh8Fmzp+FGzqWDISCViVgJ5+WFhY2H0bGqza+BEqVq2I1P3i9K5x65ZteLrn02k+atKsMd5b/p5VkVimXYKb4Jf6ENwEv8wOMQBk/5796NqqW5rTxCCPjRs3olatWk65Rgo28zBTsJnHlpFdTODy5cuaVBs9erTWkhkzZmD8+PHImTPnfS3z8vJCSEiI3Z1FOYLNxUm1Uz0Fm9r86OnYUbCpZW52NAo2OcIUbHL8KNjU8aNgU8eSkUjAqgT09MPSk2j7zu61K9fENVOwGc+8UcEmahSSrVKhyvdVHhUVhZIlS6Jo0aLGG6azJAWbTlAGTqNgMwCNRdyDQOopor6+vnj//ffRuXNnqcZTsEnhM70wBZtaxHo6dhRsapmbHY2CTY4wBZscPwo2dfwo2NSxZCQSsCoBPf2w9ATb/nP6dhOlYDOeeRnBJmqtWPD+XUOFYBMDPsR0UbMPCjbzCFOwmceWkS1AQEg2sZmBt7c3cuTIId0iCjZphKYGoGBTi1dPx46CTS1zs6NRsMkRpmCT40fBpo4fBZs6loxEAlYloKcfRsHmmuyZJdj8/PxQv3590y+Kgs08xBRs5rFl5CxIgILN2kmlYFObHz0dOwo2tczNjkbBJkeYgk2OHwWbOn4UbOpYMhIJWJWAnn4YBZtrsmeWYBNXExkZafpFUbCZh5iCzTy2jJwFCVCwWTupFGxq86OnY0fBppa52dEo2OQIU7DJ8aNgU8ePgk0dS0YiAasS0NMPo2BzTfYo2FzD3R1qpWBzhyyxjZYhQMFmmVSk2xAKNrX50dOxo2BTy9zsaBRscoQp2OT4UbCp45eZYIs6HIXvD38vXVn8ikOIX3kYvu2K4Vr9EITmD9V+eJAACTiHQNShKIjv87BGw9CxWEeEh4ejePHiaSqnYHNOLu6thYLNNdzdoVYKNnfIEttoGQIUbJZJBQWbE1JBweYEyE6ugoJNDjgFmxw/CjZ1/DITbLZnt2xtNXeGoebOQthZ6Sx2ljgDiKVs79+IXbYalicBErBDgILNercIBZv1cmKVFlGwWSUTbIdbEKBgs3aaOIJNbX4o2NTytEI0Cja5LFCwyfGjYFPHT49giywTiQfKPGC4UjF67erKw/BpVwzX64UgJP+dUWw8SIAEnEugXEg5FEopxBFszsWeaW0UbBZKhsWaQsFmsYSwOdYmQMFm7fxkKNj8gKi9UdZu/D2tOx5zHOLHlYeeqQmifWfWTcDZ9RMR2GgYojOYwuDIdehdW4gLtDpC9c65FGyOM0tdgoJNjh8Fmzp+egTbmOZj8HSdpw1Xuu3tVdj29mpU7d8KeVtWQeHChVGkSBHD8ViQBEjAGIHY2FiIH04RNcbPjFIUbGZQzRoxKdiyRh55FU4iQMHmJNAGq8lQsIUBeMRgUBbLdO0PCjb3ukEo2OTyRcEmx4+CTR0/PYLNNq3MaK17l2zC3iVfo0SnBghqHIECBQqgYMGCRsOxHAmQgCQBCjZJgAqLU7AphJnFQlGwZbGE8nLMJUDBZi5f2egZCrY8QOQL5m95Ldv+1OWL5ykO8WOFI7OpCRRsVsiQ/jZQsOlnld6ZFGxy/CjY1PFzRLCFhoYiJCTE4crF6LUf3lmNKv3ECLbKHMHmMEEWIAG1BMR3WfykPrjJgVrGeqNRsOkl5XnnUbB5Xs55xRIEKNgk4DmhqL012JKSknD16lUntERdFTdu3EBiYqK6gAYiZTY1gYLNAFAXFqFgk4NPwSbHj4JNHT9HBFt6o170tITT8PVQ4jkk4FoCFGyu4U/B5hru7lArBZs7ZIlttAwBCjbLpCLdhtgTbEIU7dmzx9oXYeHWZfSSxjXYLJy0e5pGwSaXKwo2OX4UbOr4UbCpY8lIJODOBCjYXJM9CjbXcHeHWinY3CFLbKNlCFCwWSYVhgSbGL129OhRa1/EPa3z9/dHQECAJdqc3tQE0TAKNkukR1cjKNh0YcrwJAo2OX4UbOr4UbCpY8lIJODOBCjYXJM9CjbXcHeHWinY3CFLbKNlCFCwWSYVhgSbtVvvvq2jYHOf3FGwyeWKgk2OHwWbOn4UbOpYMhIJuDMBCjbXZI+CzTXc3aFWCjZ3yBLbaBkCFGyWSQUFm4VSQcFmoWTYaQoFm1yuKNjk+FGwqeNHwaaOJSORgDsToGBzTfYo2FzD3R1qpWBzhyyxjZYhQMFmmVRQsFkoFRRsFkoGBZupyaBgU4d3wroJmLh+IoY1GoaOxTrC6EL86lrkXpEo2NwrX2wtCZhFgILNLLKZx6Vgcw13d6iVgs0dssQ2WoYABZtlUkHBZqFUULBZKBkUbKYmg4JNHV4KNjmWFGxy/FiaBLIKAQo212SSgs013N2hVgo2d8gS22gZAhRslkkFBZuFUkHBZqFkULCZmgwKNnV4KdjkWFKwyfFjaRLIKgTcSbAdO3ocI58ciUP7D6XB/8zooXhqxFPppmTXL7vQq11v7bPMznN2PinYnE3cfeqjYHOfXLGlFiBAwWaBJGTShNSdjJSUFNz7/9Zuvfu2joLNfXLHNdjkckXBJscvdWkKNjmWFGxy/FiaBLIKAXcSbKmZJybewNRXpmL1h6szFWcUbObcqesmzIfo0zQa1gXFOtblMg0KMVOwKYTJUFmfAAWbtXNMweaa/FCwuYa7kVop2IxQ+68MBZscPwo2dfwo2NSxZCQScGcCZgq2jEacCV5T50zBI489YhidXsFmuAKTC7piBNv5wyfxx7qtaDa8B7y8vaSukIJNCl+mhSnYzGPLyFmQAAWbtZNKweaa/FCwuYa7kVop2IxQo2CTo5Z+aY5gk6NKwSbHj6VJIKsQcJZgW/bFUlSvUx2ppVuXx7tgzKtjEBDg7zBOCrZK9zGLiorS/i0yMjLNZ5dOnsOPi7/A1nmfot2rT6HRwA4O8763AAWbNMIMA1CwmceWkbMgAQo2ayeVgs01+aFgcw13I7VSsBmhRsEmR42CzQx+FGxmUGVMEnA/As4WbIJQ6mmbqUeyrV+zHmOGjE0DMaN10zITbBmNnEtdV+ryNvlnqzj2cixGDx6D7d9tTzPSTk/7bOeIugoXLXx3/TcRO7VQdMYItsunzmP7wrX46cMNuPj3aRSuUhojv3sf2XOHSN+oFGzSCCnYzEPIyJ5EgILN2tmmYHNNfijYXMPdSK0UbEaoUbDJUaNgM4MfBZsZVBmTBNyPgCsEW2qBZRNo7894H7OnvXtXQp09ffbuhgbpTSfVO4ItI1mWWvTdO5LOJskaNm2IaXOnIjRXKPS2z1a2dftW+GrtRm19uCLhRTRx6CzBVq5QCfyy4iv8uGQ9Lp04e/em7L9sEur2bK3kJqVgU4Ix3SAcwWYeW0bOggQo2KydVAo21+SHgs013I3USsFmhBoFmxw1CjYz+FGwmUGVMUnA/Qi4QrCllmNCOnXr2w0vPPOCtjto6tFk90qt1FNJVQg2W4w9O/dg+vzpKFGqOFLHtYm91CPi7LUv9Sg3mzy0/ZvZgm3jZ+vx19of8c/XvyP2THSam7FMZA08+9Vs+AY6Ph03vbuags287zoFm3lsGTkLEqBgs3ZSKdhckx8KNtdwN1IrBZsRahRsctQo2MzgR8FmBlXGJAH3I2AFwValRhWMGz4uQ3ipR5LZTlIh2EQsm/yyyTCbTMubP+/d0WvpTQ1N3djU7Utv9Ft6F6ZyimgeBKI4cqFpeDVcOXE+bXXZAKQA1dpHomj1sspu0ENRO3E4aid3EVVG9L9AFGwmQGXIrEuAgs3auaVgc01+KNhcw91IrRRsRqhRsMlRo2Azgx8FmxlUGZME3I+AKwTbvVNEbVMoy1Yse3ckmT2SqgSbrS2iPjEd9Idvf9Cmc6Ze+80mzfS0z9mCLS+C0BjFkA/Z7SEz5fNGw7qgWMe6CA8PR/HixU2pw9OCUrB5WsZ5vVIEKNik8JlemILNdMTpVkDB5hruRmqlYDNCjYJNjhoFmxn8KNjMoMqYJOB+BFwh2FJvciCmXIqjV7ve2n/TW28tPaqqBJuIbZuKOuHN8fhz7wGknjIqPs9oU4b02uVswSbacO8INpHTlJSUO837dwRb1XZqR7DZrj2kXGGkFMpBwabwq0/BphAmQ2V9AhRs1s4xBZtr8kPB5hruRmqlYDNCjYJNjhoFmxn8KNjMoMqYJOB+BJwt2FLLKtsosdSyTBBMvc6ZmLI59805eOmNl7TNBmyHSsF2766j9+5c6kj7XCHYbEzuXYMtm5cXUm7f1j6OaFwNj/5vDHwC/JTepLGxsRA/HMGmDisFmzqWjOQBBCjYrJ1kCjbX5IeCzTXcjdRKwWaEGgWbHDUKNjP4UbCZQZUxScD9CDhLsN1LJrVEs32W0VpnZq7BZqvbNortXsGXut162udKwRYVFaU1N6NdRBu81BPFW9Qw5SalYFOHlYJNHUtG8gACFGzWTjIFm2vyQ8HmGu5GaqVgM0KNgk2OGgWbGfwo2Mygypgk4H4EzBRs7kfDeS1WucmBrdU2wRYZGan90+VT57F94Vr89OEGXPz7NPKXC0ePlRMRGJpD+YWGhoZC/PCQJ0DBJs+QETyIAAWbtZNNweaa/FCwuYa7kVop2IxQo2CTo0bBZgY/CjYzqDImCbgfAQo21+TMGYLNdmWXTp7Dj4u/wNZ5n6Ldq0+h0cAOrrlo1qqLAAWbLkw8iQTuEKBgs/adQMHmmvxQsLmGu5FaKdiMUKNgk6NGwWYGPwo2M6gyJgm4HwEKNtfkzJmCzXaF5w+fxB/rtqLZ8B7w8vZyzYWzVrsEKNjsIuIJJPAfAQo2a98NFGyuyQ8Fm2u4G6mVgs0INQo2OWoUbGbwo2AzgypjkoD7EaBgc03OXCHYXHOlrNVRAhRsjhLj+R5NgILN2umnYHNNfijYXMPdSK0UbEaoUbDJUaNgM4MfBZsZVBmTBNyPAAWbvpwdPnAYX372FXZs24Gjh4/i+rXrCMoehFJlSqFe43p4uGNrlClfRl8wABRsulF53IkUbB6Xcl6wDAEKNhl65pelYDOfcXo1ULC5hruRWinYjFCjYJOjRsFmBj8KNjOoMiYJuB8Bqwo21ULLaGYuxVzGzMkz8OnKz+yGeLR7Rzw3bgRy58ll91wKNruIPPYECjaPTT0v3AgBCjYj1JxXhoLNeaxT10TB5hruRmq1CTYjZVkG2IlC2IkwlMEZBOMsCgHaDw/HCcyvCYif7juBpjvvcCRLxzl6L1iAuIgIVK1a9e4OcBPWTcDE9RMxrNEwdCzWEeHh4ShevLjDwddNmI/1E+ej0bAuKNaxruE4DlfMAiRAAroJWE2wmSW0dANJdeLOHTsxevAYnDtzTnfxgmEFMW3uVNSsVzPTMhRsupF63IkUbB6Xcl6wDAEKNhl65pelYDOfcXo1ULC5hruRWinYjFD7rwwFmxy/1KUp2NSwpGBTw5FRSMBdCVhJsJkptBzNz65fd2FApwG4ceOmo0Xh7++HhZ8sRPXa1TMsS8HmMFaPKUDB5jGp5oWqIEDBpoKieTEo2Mxjm1lkCjbXcJep9fjx4zhx4gRHpDgIUYzmEaN6Gg/vgqIdOKLHQXxpTlc1ykqmDVmh7J49exAbG8sRbFkhmbwGEjBAwCqCzWyh5Qia+Cvx6NSiM06dOOVIsTTnFilWBJ9s/hg5g3OmG4OCzTDaLF+Qgi3Lp5gXqJIABZtKmupjUbCpZ6onIgWbHkrWOscm2KzVKuu3Zu+Sr7F3ySaU6NQQQY1LoUCBAihYsKD1G27BFi7ZuwTip1OJTmgc1JgsJXPEKaKSAFmcBNyUgBUEmzOEliPpmfj8RKxe+rEjRdI9t0O3Dnjt7ckUbNIkPSsABZtn5ZtXK0mAgk0SoMnFKdhMBpxBeAo213CXqZWCzRg9CjZj3NIrRcGmjqWIRMGmliejkYC7ELCCYHOG0NKbj4P7DuKx5p30nm73vKVffIgadWrcdx5HsNlF57EnULB5bOp54UYIULAZoea8MhRszmOduiYKNtdwZ63OJ8ApouqYc4qoOpb3RlLFlpscmJcjRiYBVQRcLdicJbT08nrtxdexYtEKvafbPa9l25Z4871p8PbxTnMuBZtddB57AgWbx6aeF26EAAWbEWrOK0PB5jzWFGyuYc1aXUuAgk0df1USSF2Lsk4kVWwp2LLOPcEryboEXC3YnCW09GawSeVIxETH6D3d7nnBocH46MuVCC8ZTsFmlxZPEAQo2HgfkIADBCjYHIDlglMp2FwAHQBHsLmGO2t1PgEKNnXMVUkgdS3KOpFUsaVgyzr3BK8k6xJwtWBzltDSk0HVo+lsdb4641W0bt8KQdmD7jaDI9j0ZMQzz6Fg88y886oNEqBgMwjOScUo2JwE+p5qKNhcw521Op8ABZs65qokkLoWZZ1IqthSsGWde4JXknUJuFKwOVNo6cnguk/WY+zQsXpOdeicJ4c/iY5dO6BYiWIUbA6R88yTKdg8M++8aoMEKNgMgnNSMXuCLf5wFK4e/t5JrfGcauIPRUGwDWw0DNHFOiI8PBzFixc3DODwAw8g/vvv4b1gAeIiItIs3p06aGYvf+K7yoMEVBOIjzqM+KhD8K0XjmvlghEaGqr9uPIYP368K6s3XLcqCWS4AVm4oCq2FGxZ+CbhpWUZAq4UbM4UWnoStvDdhZgxeaaeUx06p8vjXdC+SztUq1WNgs0hcp55MgWbZ+adV22QAAWbQXBOKmZPsNlGWjmpOR5XjdUE24QJEzwuB7xgcwnURCHURBh24gx24qy5lemILu5xCjYdoDzsFAo2D0s4L9ejCbhSsDlTaOlJ8ty35mLOW3P1nOrQOR26dkCHbh1QsUqFu9NEOUXUIYQedTIFm0elmxcrS4CCTZagueXtCTYxykqMtuJhDoFrIeVwJqWQZUawUbCZk2dPjkrBpi77qiSQuhZlnUiq2HIEW9a5J3glWZeAKwWbM4WWngyaKfwe7vgwSkaUQJ58ebSmULDpyYhnnkPB5pl551UbJEDBZhCck4rZE2y2ZsTGxiIuLs5JrfKcagRX8WOVKaIUbJ5z7znrSq0m2IYPH45hw4Zply8zLdtZ/FLXo0oCuaLtVq9TFVsKNqtnmu0jAcCVgs2ZQktPrs2cstogsgGKFCuCQoULUrDpSYYHn0PB5sHJ56U7ToCCzXFmziyhV7AdP34cJ06ccGbTPKouCjaPSrdHXazVBFvfvn0hfmS/c65IoioJ5Iq2W71OVWwp2KyeabaPBNIXbPvO7k1XvN3La+uWbdpIrNRHk2aN8d7y93ShdabQ0tMgMzddEBscFC4ShrCiYdKCLSUlBZUKVb7vkqKi7syyiYyM1HO5PMeiBCjYLJoYNsuaBCjYrJkXW6v0CjbbSCtrX437tk524XdVmxxwBJv73kNWbTkFm7rMqJJA6lqUdSKpYkvBlnXuCV5J1iUQFhaGs2fTrgm6auNHqFi1ol3JJivYnCm09GawSeVIxETH6D3d7nnBocGYtXiWdp6KEWxCru3fsx9dW3VLU3eePHmwZs0aCja7GbH+CRRs1s8RW2ghAhRsFkpGOk3RK9isfRVsnZmCjdKN95cMAVfuIprevcsRbDLZzLplKdiybm55ZSRwL4EmTZpg27ZtBOPmBKpUqYJZs+6IPI5gc+9kUrC5d/7YeicToGBzMnAHq6NgcxCYRU83W7C5666LFk2XRzVr/cT5EKN6Gg/vgqId6jptaua9v3ts0CnYPOr2032xFGy6UfFEEnB7AlOnTsXYsWPd/jrc5gJqpmrpTmOt9ocPiiIY2ZANf+HOaLtBgwahe/fuFGzGkFqqFAWbpdLBxlidAAWbtTNEwWbt/OhtHQWbXlI8z9kEKNjUEVclgdS1KOtEUsWWU0Szzj3BK8naBCpXrox9+/Zl7Yu0ys0PGFcAACAASURBVNUJwSZ+hFwzLNi80QfVcAPJ+AC7UaJECSxevFi7Qj8/P9SvX98qV8t2GCBAwWYAGot4LgEKNmvnnoLN2vnR2zoKNr2keJ6zCVCwqSOuSgKpa1HWiaSKLQVb1rkneCVZm4CQax07dsSRI0ey5IV+2wdIAdDxI+DKDRdfogLB5gdv9EU13EQyvi8Rh1deeUWTbOIICQlBtWrVXHyRrF6GAAWbDD2W9TgCFGzWTjkFm7Xzo7d1FGx6SfE8ZxOgYFNHXJUEUteirBNJFVsKtqxzT/BKsj6Bf/75B6+99hp++uknnD59GjEx+hf6fwKAF4CVAK5YENV3fYGcfkDTJUD8TRc3UIFgK5A7H9pfKgb4eqH16he1C8qVK5f235IlS6Jo0aIuvkhWL0OAgk2GHst6HAEKNmunPD3BJn4PzrN2s9m6DAh4L1iAuIgIVK1aFWJn0nuPzF7+MlqzSiwUzzXYeMsZJUDBZpTc/eVUSSB1Lco6kVSxpWDLOvcEr8QzCPz222+4du2awxebvX17ZIuLw7W1a5ESEuJweVFg586dGDNmDJKSkhwu7+Pjg6FDh94dxSUClClTBoGBgVqs7B+3QbZb13Ct8wak+GbXHX/Lli149913cfnyZd1lhOjq3bs3SpUqdbeM2OGzSJEi2v8v2btE++lUohMaBzVGgQIFULBgQd3xxYlJiTexutUL8AnwQ9mp3eDt7Y1KlSohe/bsqFWrlkOxeLL1CFCwWS8nbJGFCVCwWTg5QJrtyMU22EK4UbBZO2eZtY6CzX1zl1VbTsGmLrOqJJC6FmWdSKrYUrBlnXuCV+IZBIRcO3DggMOSLXvHjsh2+TKuffYZUv4dSWWEmBlC645gexjZbl3Hr5XeQrJXAMqXL69JKXtHcnIyfv/9d6xZswY7duywdzrq1auHtm3bIkeOHHfPFWuiCdlnq0+FYEu+cQurWo6Ft78vyk3rDi8vL61ucV1CsvFwbwIUbO6dP7beyQQo2JwM3MHqMhvBFlStGsp89x280xkJ5WA1PN1JBPbs2YPY2FiOYHMSb1ZjnwAFm31Ges9QJYH01udJ56liS8HmSXcNrzUrERDTRcUU0YSEBNy8aX9OZfZHH0W2S5dwfN48JIWEIF++fLoE1r3MzBBammBb3RrZkhLwS8W3cAu+2mgvPYJNlBXS8ejRo9q0WSHbDh8+jHPnzuHGjRvw9/fXRp8JgVajRg2EhYWluSTxXiFGsqWWXkoE280krHpoDLz9fFBz7hPa9NBHH300K92CHn0tFGwenX5evKMEKNgcJebc8+1NEU14+20kc+FQ5yZFQW2cIqoAIkMoIUDBpgSjFkSVBFLXoqwTSRVbCrasc0/wSkggMwJ/FC6MW2fO4Obnn+NmaCgaNGgAX19fQ9Di4uLwxx9/aBsuiBFtQmodP35ck31iymfx4sU1mdWsWTNtvbHUhxjJVaVKFW2h/9THrmey4/bN60jssRlJ8EHDhg0hppXqPUSbxMg+IdVsx+3bt7WRYxkdQr6JEWX3tmXi+ona76/hjYejQ9EOCA8P167JkSP55i0M9q8Pb18fdP1mqiYLGzVq5EgInmthAhRsFk4Om2Y9AhRs1stJ6halJ9jKABgFaL+MY/r1w+2ICGtfBFt3HwEKNt4UViFAwaYuE6okkLoWZZ1IqthSsGWde4JXQgKZEdhbrBhu/vMPbn72GW7myoX69etDTI00eqgUWqINu4YG4fatBCT02Ixk+GgySu8INts13Lp1C3///bc2es3eIUa1CfmXnmRUIdhuJyXjad+68PLxRrfN0zTR17hxY3vN4uduQoCCzU0SxWZagwAFmzXykFErMttFVCxwKqYcinUVhLBx5C9f1r5qz20dNznw3Ny76sop2NSRVyWB1LXo/+ydB1RURxfH/wJSLWAXC3axgw2DPfZYUBN7r9iNJfYWu7Fgj11jib3HGDtGMWrsJXZFY4kdxYYR+M4dvyW0hYWdt/v27Z1zOCbse3dm/nd22f3tLdqxJEtbBmzaORO8E1YgQcCWKxc+3r2Lf7dsQVi6dEYDNppLFtAiW2d6OiLyUxjetzyAcHyO9koqYNPtn1JGnzx5IhofvHv3DpTWSracnZ1FqmamTJkSrIMmA7BFRkSgm21ZpLCxQYuDUxmwaezpyYBNYw7l7SirAAM2ZfU11rohgI3m0BcRZez8fL9pFWDAZlq9eTaAAZu8UyALAslbkXYsydKWAZt2zgTvhBVISIFLefIg7M4dfNq8GR/SpxcF9ylFUsYwFmh9BmwOiPz0Ee9aHkCEkYDN2D3JAGy0Bv8Un7uFtgycLpqyVapUydil8f0qUYABm0ocwcuwDAUYsKnbTwkBttDQUFHklAYVLI3eIUjdu+LV6VOAARufDVMrwIBNnuKyIJC8FWnHkixtGbBp50zwTliBBAFbvnwIu3ULnzZtwocMGaQCNhnKn+mREpHhn/Cu5UFE4HM6ZUL102TMqc+GLMDWzbYMIiMi0fLQNBHJxoBNSa+Z1jYDNtPqzbNZuAIM2NTtwIQAW2RkpLoXz6tLsgIM2AyTjDqJtWrVCnv27IlxQ7p06USR4Z49e4o3dtGfP/FZvnbtGpo1ayYeWr9+PQoWLIhx48Zh1KhRGDt2LEaOHIk1a9agdevW8Pf3R0BAgEi/0M199OhRUQvRkgcDNnnekwWB5K1IO5ZkacuATTtngnfCCiQI2AoUQNiNGwjfuBHvM2aEj48PHB0dVSPame52iIwIx7tWhxARmUITgK27nQ8iwsNFiigBtsqVK6tGb16IcQowYDNOP77byhRgwKZuhzNgU7d/ZK+OAZthiuoDbLq7U6dOjQULFqBFixYJQjYGbJwiatiJM+wqWRDIsNms6ypZ2jJgs65zw7u1XgUue3riw7VrCF+/Hu8zZ1YdYDvdzRaIjMDblocQCW0Ath725RD+76fPTQ7sbBmwaejpx4BNQ87krSivAAM25TU2ZgYGbMaoZ3n3MmAzzGfRAVv0KLLXr19j0aJFIvqMumXpotIMs/r5qsQi2JycnJJiTvXXcgSbPBfJgkDyVqQdS7K0ZcCmnTPBO2EFElLgcuHC+HDlCsLXrcP7LFlQtmxZqOnv92n/FGL5b1sFghJSDIm6V8rjslJEezr64lPYRzTfNwU2Ke0YsCnlMDPYZcBmBtF5SstVgAGbun3HgE3d/pG9OgZshimqD7DR3WFhYRg0aBBmz54totgotVOX5tm8eXNQq/qff/5Z/L5p06Yi/ZOGMSmiOvudO3dG/fr1xdwHDhxAo0aNRLqpl5dX1Mb+/PNPAQAPHz4MWk+bNm3Qu3fvGGswTAU5VzFgk6MjWZEFgeStSDuWZGnLgE07Z4J3wgokpMBfxYrh/aVLiFi7Fu+yZlUZYIvEaX8bIEUKvG1JgC1SE4Ctl3N5/Ps+LAqwmRMa8rNDrgIM2OTqydY0rgADNnU7mAGbuv0je3UM2AxTNCHARhZ0wKtfv36YPHkyNm7cGAXSdDPMmDEDX331lZQabLr54lt99erVsXLlSmTNmhUXLlwQUO3KlStRl3p7e+Off/5BpkyZkhVxZ5hi+q9iwGasgv/dLwsCyVuRdizJ0pYBm3bOBO+EFUgQsJUogfcXLiDi55/xzt0dZcqUgbOzszpEi4wApYimsLFFaPMDYk3mhFGyIth6u1TAx3cf0GzPZNg6pDTrntThaO2sggGbdnzJOzGBAgzYTCCyEVMwYDNCPAu8lQGbYU5LDLAFBQWhQoUKUY0JtmzZIgCbh4cHfvrpJ9FN7OPHj3j48KFUwEb2582bh9q1a4sItY4dO4p5du7cKaLY6PWWUlDbt2+PH374QbzZnzp1qvh9iRIlGLABQhv6IS1z5cpl2IFQyVWyIJBKtqOqZcjSlgGbqtzKi2EFFFPgirc33p07h4jVq/Eue3ZVAbbIiE840z0lUtjYIbT5fqGBORsCyAJsfVJXQtibd2i+ZzJsHFKatXGDYgfLSg0zYLNSx/O2k6cAA7bk6WaquxiwmUppdczDgM0wPyQXsFE6JgEwaoJAQ1aTg+gporNmzRLgLPYaixcvLrqbrlq1Cnv37kWNGjX0rsEwFeRcxRFscnQkK7IgkLwVaceSLG0ZsGnnTPBOWIGEFLhSqhTenTmDyFWr8DZHDpQuXRouLi6qEC0y/F+c6WGPFLYpEdpsn2YAW9+0lfHh9Vs02z0Jtk72DNhUcdrkLIIBmxwd2YqVKMCATd2OZsCmbv/IXh0DNsMUTQyw6YBXjx49MH36dGzevFlEsFHdtYCAgKhCx7IBW3T7sdfo6emJVq1aYc+ePYjemEF3HaWJJqcpg2GK6b+KAZuxCv53vywIJG9F2rEkS1sGbNo5E7wTViBBwFamDN6dOoXIn37CWw8PdQG2Tx9xpqcDUtg5ILTpHtHtnFJEzTVkRbD1c6uKdyGhUYCNMglsbW3NtS2eV6ICDNgkismmtK8AAzZ1+5gBm7r9I3t1DNgMUzQhwPbp0ycMHz5cpGDGbnJgTsBWtGhRUBOETZs2cQQbINJix4wZE8fhnCJq2HPA2q5iwGZtHuf9sgLGKXDVxwdvT54EfvoJbzw8UKpUKaRKlco4o5Lujvj3A872coJNSke8bvKbZgBb//Rf4u2L12j260TYOjuIUh0M2CQdGjObYcBmZgfw9JalAAM2dfuLAZu6/SN7dQzYDFNUH2B7//69iFYbMWIEXF1doyLCdBFt5gRsVPeNa7D9518GbIaddb7qswIM2PgksAKsQFIUuOrri7d//AEsX443uXOrC7B9fI+zvZ1hY++M19/8qhnANiBDdbx5HoKmv0yAXSpHBmxJObAqv5YBm8odxMtTlwIM2NTlj9irYcCmbv/IXh0DNsMUjQ7Y4ruDaqxR9FqLFi3EG1c1ALby5cvH20WUChtTswWq28YpotzkwLBngPVdxYDN+nzOO2YFjFHgWoUKeBMUhBTLliE0Tx6ULFkyqv6qMXZl3Bvx8S3O9k4FGwcXvP56F2xsbES9MnMNWSmiAzPVQOjTl1GAjd732NnZmWtbPK9EBRiwSRSTTWlfAQZs6vYxAzZ1+0f26hiwGaaoPsCWLl06+Pn5iVprZcuWFXCNhloAW2RkJP744w8MGTIEly9fRu/evVG/fn106tRJrJMBGwM2w54B1ncVAzbr8znvmBUwRoFrlSrhzZEjSLFkCULz5VMXYAt7g7N9UsPGIRVef/2LZgDbd1lq4vXjF2i6Yzzs0jiBAZsxJ1hd9zJgU5c/eDUqV4ABm7odxIBN3f6RvToGbLIVVZe9cePGYdSoUahbt66IsHN3d8f+/ftBdcfo23XqMOrm5mbSRXOTA3lyy4JA8lakHUuytD22Yid+6vA9in1dBcV614eHhwdy5cqlHaF4J6wAKyAUuF6lCkIPH4bN4sV4nT8/vL29kSZNGlWoE/4hFOf6poGtYxq8arxDM4BtkHttvHr0LAqw+fr6ImXKlKrQnBdhnAIM2IzTj++2MgUYsKnb4QzY1O0f2atjwCZbUXXZO3DgABo1aoTQ0NA4C6OmDP379zd5QWAGbPLOiCwIJG9F2rEkS9vrgacxvao/cvoURoUpnRiwaeeI8E5YgRgKXP/yS4QeOoQUCxcitGBBdQG2969w7ltX2DqlxatG28XffWoIYK4hK0V0cPY6CHnwFE22j0PKtM5gwGYuj8qflwGbfE3ZooYVYMCmbucyYFO3f2SvjgGbbEXVZS8iIgIHDx7E9OnTERQUJECbj4+PiGBr164dnJycTL5gBmzyJJcFgeStSDuWZGnLgE07Z4J3wgokpMD16tUReuAAbBYswGtPT3h5eSFt2rSqEC38XQjO9XODrbMrXjXcphnANiRHXby8/xhNto1DSldnfPHFF7C3t1eF5rwI4xRgwGacfny3lSnAgE3dDmfApm7/yF4dAzbZirK9xBRgwJaYQoY/LgsCGT6j9VwpS1sdYMv1RVH4TuqAzJkzw9PT03qE5J2yAlaiwI2aNfF63z7Y/vgjXhUqhBIlSoju4moYn96+wPn+6WHrkg6v/LZoBrAN9aiHF/f+QZOtY5HSzYUBmxoOm6Q1MGCTJCSbsQ4FGLCp288M2NTtH9mrY8AmW1G2l5gCDNgSU8jwx2VBIMNntJ4rZWmrA2x5yhdHuQntxAdu+uDNgxVgBbSlwI06dfD6t99gO38+XhUurDLA9hzn+2eAnUt6hPhtFp02qSGAuYasFNFhuRvgefBDNNkyFinTuaBcuXJwcHAw17Z4XokKMGCTKCab0r4CDNjU7WMGbOr2j+zVMWCTrSjbS0wBBmyJKWT447IgkOEzWs+VsrRlwGY9Z4Z3at0K3KxbF69+/RV28+YhpEgRFC9e3ORNhPR54NObZzg/ICPsUmVASINNmgFsw/P64dntB/hm8xjYp0/NgE1DT0EGbBpyJm9FeQUYsCmvsTEzMGAzRj3Lu5cBm+X5zNJXzIBNngdlQSB5K9KOJVnaMmDTzpngnbACCSlws359vPrlF9jNmYOQYsXUBdhCn+D8wMywS50JIfU3aAawjcjXEE9v3cc3G0fDPmMaBmwaeooyYNOQM3kryivAgE15jY2ZgQGbMepZ3r0M2OL32Zo1a9C6dWvxIKVzrV+/HgULFhT/Hx4ejpEjR2LSpEni/2vVqgW6Pn369FIOgG5uf39/BAQE6G1EYOh1UhYl0QgDNnliyoJA8lakHUuytGXApp0zwTthBRJS4JafH0J27IDd7NkIKV4cxYoVQ7p06VQh2r+vH+PCd1lglyYzQuqtR8qUKUXHTXMNWSmiIws0xpMb96IAGzVxcnR0NNe2eF6JCjBgkygmm9K+AgzY1O1jBmzq9o/s1TFgSxyw0RXbt29HgwYNxMXPnj1DmzZt8NtvvzFgS8aBZMCWDNH03CILAslbkXYsydKWAZt2zgTvhBVIELA1aoSQbdtgN3MmQry81AXYXj3ChUHuSJk2K17WXasZwDbK82s8vnYXX68fBYfMaUWXdAZs2nieMmDThh95FyZSgAGbiYRO5jQM2JIpnIXexoDNMMA2dOhQjBs3TnTeOn36NOrXr49Hjx6ZFbBZ6JEDAzZ5npMFgeStSDuWZGnLgE07Z4J3wgokCNi+/hohW7YgZUAAXnp7o2jRotIi241V/t+Qh7gwOBtSpnXHy7o/awawjSncBI+u3IkCbGXLltUb9W+shny/aRVgwGZavXk2C1eAAZu6HciATd3+kb06BmwJA7bq1avj5cuXyJIlC1atWiUKFutSM7t164YFCxbESBF98eIFZsyYgdWrV+Pu3bvw9vZG+/bt0aVLl6g3fWFhYdiyZQtmzZqFEydOiG9cv/32W3zzzTeiLkr01M+2bdti2rRp2L9/P2rXro1hw4bBy8tLLDp2iui9e/fQrFkz8djkyZPFHJs3b0a2bNnEfTr79HhwcDAmTpwoHk+dOrVIh+3bty8yZswo+4jFsceATZ7EsiCQvBUlzRK9H1DrCAwNBP2US1kOnm89RfdP+knqCAt+jucrjsEupxvefZldRFfQ6wkP61Jg9OjR1rVhK9zt7SZN8HLTJqScPh0vS5VSFWD7+PI+Lg7JgZSu2fDyqzWwt7fHF198YTYvyUoR/b5oUzy8fBuN146EY1ZXMGAzm0ulT8yATbqkbFDLCjBgU7d3GbCp2z+yV8eALWHA1rFjRwHG9u7di02bNsHT0xNDhgzBwYMH0aNHD1CdNF0NNmdnZwwaNAhz586NY5SAW6tWrUT9NgJwdF30QZBr0aJFaN68eRQ4K1KkCD5+/IgbN25EXUppqosXL0amTJn0Arbz58/HmZ/sb926FdWqVRP2KMWV4F700ahRIyxcuFBxyMaATd6zWAuAbcyYMfIEkWmpFAD6Of3/n2Tadkdq1EMBPEIoduJ6Mq3wbZasAJ1xBmyW7EHD1n67eXO8XL8eKadNw8vSpUF/wzNkyGDYzQpf9fHl37g4JCdSuuXAyzqrNAPYxhZrjgeXbuLrtSPhkNUVZcqUAb0X42H5CjBgs3wf8g5MqAADNhOKnYypGLAlQzQLvoUBW8KAjQBayZIlBUgjSFa1alUByuhNM0Wm1atXLwqwPXjwQESJlStXDrNnzxZgbsSIESICbezYsaIxwrVr10SUWUhICJYtW4YqVaoIWEeRatRMgaLk9uzZIyLKPDw8sGTJEjHn2bNnxTV0386dO1GqVKkEARt9mPvuu+/E9T179hQ15AjsUaTchAkTxFqWL18u5vn3338xdepU8QFQBwKVPNIM2OSpy4BNnpZxLDFgU1Bc6zLNgM06/H2nZUu8WLsWKX/4AS/LllUXYHtxDxeHeiBlupx4WXslHBwcxHsVcw1ZEWzjSrTA/Qs30HjNCDhmc2PAZi6HKjAvAzYFRGWT2lWAAZu6fcuATd3+kb06BmyJAzYCaQS3CKbRT8OGDUUEGoGvChUqxEgRjYyMxOPHj3Hy5EnRBOHXX38VqaI6wLZv3z7UrFkTnTt3Fimi8X3Tqkv9jH7N8+fPBdgj+Hb06FGUL19eL2CLiIjAhg0bRLQdDaodN2rUKLGGPn36iLkpGi++Eb3WnOyzprPHgE2esgzY5GnJgE1BLa3cNH2xQSn4NHLlymXlamh3+3dat8aLNWtgP2UKXvj4oHDhwopHhBuq5sfnwbg4LDfs03ngRe2fNAPYxnu3xN/nrqPxmuFwzJYOpUuXhouLi6Gy8HUqVoABm4qdw0tTnwIM2NTnk+grYsCmbv/IXh0DtsQBG0WhUb21t2/fipoqlAJKKaMEx6IDNgJblD5KkWmxhw6wxa6bRlFusUd81yQFsJG99evXo2DBgnEAG6W16kBdfDunSL2AgABFiwQzYJP3LGbAJk9LBmwKamnlpulLGvqhqGQGbNo9DMFt2+L5qlWwnzQJL774QlWALezZHVwangf26XPjRa3lmgFsE0q1xr0zV9Fo1TA45UjPgE1DTy8GbBpyJm9FeQUYsCmvsTEzMGAzRj3Lu5cBW+KAjdInJ02aJH5oUHrmunXrRKRadMC2bds2ER1GEWoU4UbNCObMmQN6zUtOBFt02CULsEWPYNNFwpn61DJgk6c4AzZ5WjJgU1BLKzfNgM06DkBw+/Z4/tNPsJ84ES98fVGoUCFRL1UNI+zpLVwakQ/2GfLgRc1lotkKNVgy15CVIjqxTBvcPXUFjVYOhVPODAzYzOVQBeZlwKaAqGxSuwowYFO3bxmwqds/slfHgC1xwEYRXZTa6efnJy6mBgHz5s3DhQsXYgC2+fPni1TMgQMHYvz48QLAEdCi+mfx1WDT1Ve7dOkS2rVrJxoabNy4EefOnRO10ZQAbNRNlF6DKW20e/fumDJlithT//79Rb036irauHFj2ccshj0GbPLk1SpgU0PjA+4iKu+cWpOl+M4uAzbrOAHBHTvi+fLlsB8/Hi8qVFAXYHtyE5dG5od9xrx4UWOpZgDbpLLtEPznZTT6aSicPDKIL0BTpUplHQdO47tkwKZxB/P25CrAgE2unrKtMWCTrai67TFgMwywUedNamBA/1KzgH79+iEoKCgGYDt+/DhatGiB0NDQKKNZs2bFo0ePRAMB+qE00vi6iNINBOeo+QCldyoF2Mj+lStX0KFDhzhdRJs0aSK6iLq5uSl6aBmwyZNXy4DN3F0XZWl7PfA0plf1R57yxVFuQju4urqKhiY8tKdA7Pe3uh0yYNOer+Pb0d3OnfFs6VI4jBuH5xUrijqomTNnVsXmw57cwKWRBWCfMR9e1FiiGcA2uVx73DlxCQ1XDIFzrowM2FRx2uQsggGbHB3ZipUowIBN3Y5mwKZu/8heHQM2wwAbRZfpmgMcPnwYlSpVigPY0qZNi6VLl0alkhKEo0YIHTt2RM6cOcVjBK/CwsKwZcsW0eTgxIkT8Pb2FvV5unTpImqfKVmDjQAbjYsXL4paaxRdR4OAG0XeZcmSReoRC1q2A0Xr+CJt1gxRdvUBtlePnuHS7mMo37GB1DXojGnxw68sCKSI4AYY1ecTNXRdlKUtAzYDDoJGLtHia4xGXCN9Gw9HjEDqatWQumrVKNt3/f3xbNEiOHz/PZ5XriwAm+ubNwjZuhX2uXLB7ZtvpK/DUIMfHl/D5VGesM9UAC+qLxLvNcqWLWvo7dKvk5UiOsW3I27/cQENlw+Bc+6Mout76tSppa+XDZpeAQZsptecZ7RgBRiwqdt5DNjU7R/Zq2PAJltRthddgWuHTmF932mo2KURvmhXD45pXBAbsGVNnwkPDl3AkcVb0WzWQBSsWloREbX44VcWBFJEcAOMMmAzQCS+xGIU0OJrjMWIb+KFvj9/HsGdO8M+Rw6ka9YMaevVw/2BA/F0wQI4jBmDF2XKwP3MGbxfvBg2qVKh4KFDsDNjPbYP/1zF5dGF4JC5IJ5XW6gZwPZDhU64FXQefssGwyVPJgZsJn4eKDkdAzYl1WXbmlOAAZu6XcqATd3+kb06BmyyFWV70RWIjIjAwm8G4+zWQ8hZ0hM+revgxb1/cGDmWpTpWBfhTrZ4GHgJ/1y+De9GVeG/aQpS2NgoIqIWP/wyYFPkqAijsrTlCDblfKQ2y1p8jVGbxmpaz53WrfFizRqxpFTly8MmTRq83r0bKevVw4dbt2B75Yp4LOfcucjYs6dZl/7h0V+4PKYIHLJ44vmXCzQD2KZW7IybR8/Bb+kguOTNLDIC0qRJY1ateXI5CjBgk6MjW7ESBRiwqdvRDNjU7R/Zq2PAJltRthdbgasH/sSsWr0QER4uHnJyTYX3IW/gkMYFYa/fit/Z2Nqi75658KxWRjEBtfjhVxYEUkz0RAxzBJu5lOd5lVBAi68xSuikFZsUxXatalWEv3ypd0vO3t7Iv38/7NKlM8m2Q0JCQD80cuXKFTXn+4eX8df3ReGQpTCefzkfzs7OKFNGub+3iW1WVorosxfEDgAAIABJREFUtMpdceP3M/Bb8h1c8mVhwJaY8Bb0OAM2C3IWL9X8CjBgM78PEloBAzZ1+0f26hiwyVaU7cWnAEWxndl8QK84Jb+uJqLXlBxa/PDLgE25EyNLW45gU85HarOsxdcYtWmstvXc69ULT+fN07usnPPnI2P37iZb9t27dxEcHAwPD4+YgO3BJfw1thgcshbB86rzNAPYqIEMvcb6Lf4OLvmzwMvLC1QPl4flK8CAzfJ9yDswoQIM2EwodjKmYsCWDNEs+BYGbBbsPAta+uU9f2BuvW8RER4BREb+t/IUgI2NLXrtmokitb5QdEda/PArCwIpKnwCxjmCzVzK87xKKKDF1xgldNKSzQ/Xr+NaxYr49ORJzG2lSAG7ggVR9I8/YOvqarIt6wVs9y/gr3El4OBeFM+rzNUMYAuo1h1XD/6JBosGIlWBrAzYTHbSlJ+IAZvyGvMMGlKAAZu6ncmATd3+kb06BmyyFWV78SkQ/ikc8/3649KvQXEezlu1JAbs/RG2draKiqfFD78M2JQ7MrK05Qg25XykNstafI1Rm8ZqXM/fffrgyZw5cZaW5vvvkX/UKJMuWT9gO4+/xnnBwb0YnleZAxcXF5QurUxDIUM2LCtFdGaNHriy/yTqLxiA1J7uDNgMEd9CrmHAZiGO4mWqQwEGbOrwg75VMGBTt39kr44Bm2xF2Z4+BW4cOYuZ1Xsg/N9PiKQothQpBFRrsWY0Kjapo7hwWvzwKwsCKS6+ngk4gs1cyvO8SiigxdcYJXTSms23J07gRs2aCA8NjYrQTpkvH7L98gvSFyxo0u3qA2zv/j6LK+NLwjFbCTyrPEszgG1WzV74a99x1P+xP1IXyoYSJUrA1YQRgyZ1rpVNxoDNyhzO2zVOAQZsxumn9N0M2JRWWF32GbCpyx9aX82SFsPw57q9Udss07wmOq+daJJta/HDLwM25Y6OLG05gk05H6nNshZfY9SmsVrXc79/fzwOCIhaXvYZM5C5Xz+TL1cvYLt3BlcmlIJjdi88qzRTM4Btdu3eoBIU9eb3Q5rC2RmwmfzEKTchAzbltGXLGlSAAZu6ncqATd3+kb06BmyyFWV7CSlw4ZcjmO83AJEREUhhY4Me26ejeL2KJhFNix9+ZUEgkzggnkk4gs1cyvO8SiigxdcYJXTSos2Pd+/iWoUK+Hj/PpxLlkSBwEDYpk5t8q3qBWx3T+HKxDJwzOGNZxUDkCpVKpQqVcrk69NNKCtFdM5XfXBp9zHUm9cPaYpkR/HixeHm5ma2ffHE8hRgwCZPS7ZkBQowYFO3kxmwqds/slfHgE22omwvIQUiwsMxv0F/XPw1CMW+Ko8eO2bAxlbZ2mtRb+i//x5jxoyJs7z27duDfmJ3XbMETzJgU85LsrTlCDblfKQ2ywzY1OYR067nwfDh+GfiRGSbOBFZhg417eT/n00fYHsb/CeuTioLxxyl8KzidM0ANmqedHHXUdSb+y3SFM3BgM0sp06ZSRmwKaMrW9WoAgzY1O1YBmzq9o/s1ZkLsD1//hyLFy/Grl1rcOHCTbx+/UH21lRjL00aRxQvng9167ZCly5dkD59etWszRwLuXXsAlZ1GYc2i0cir29xky1Bix9+ZUEgkzkh1kQcwfafIPv27UPNmjVRt25drFq1KioK4/jx4+L3oaGhWL16NVq1aiVuCg8Px8iRIzFp0iQsWLAA/v7+ibpx3LhxGDVqFMaOHSvu1TdiX7dmzRq0bt1azBEQEAAnJ6dE57LGC7T4GmONfkzunt8cO4b7AwYgz7p1sPfwSK4Zo+7TC9junMTVyT5wzFkazypM0wxgm9egHy7sPIJ6c/oiTbGcKFasGNKlS2eUhnyzOhRgwKYOP/AqLEQBBmzqdhQDNnX7R/bqzAHY5s2bh8GD+6NVKzs0afIO1MhKyzVpQ0KAU6eAjRudsWbNJ0yZMgM9e/aU7UqLsrd9xHz4je9h0jVr8cMvAzbljpAsbQ2NYLt27RqaNWuGiIgIbNiwAZ6enmJzCxcuRLdu3cR/9+vXD5MnT4a9vT1evXqFzp07Y8+ePdi9ezfKly+fqBgM2BKVyKgLtPgaY5QgKr059PBhBLdrh/y7d8OxUCGpqwwNDIR9jhx49csv+GfqVGQbNw7p27cXTX1MMfQDtuO4OvkLOHqUwbPyU5E6dWqULFnSFEuKdw5ZKaJUcuL8jsOoO6sP0pbwYMBmNo/Kn5gBm3xN2aKGFWDApm7nMmBTt39kr87UgG3w4AEIDFyGBQtC4O0tezfqt3f2LNCtmyuqVOmIKVOmJ3vBW7Zswdq1CxAUdBL//PMK1JRTq4M+l2TJkhbly5dFixbd0Lhx42RtVYsffmVBoGQJKuEmjmD7T0QdMNu0aRP27t2LGjVq4P379wKqEWSjUb16dfz888/ImDEjrl69iqZNm4oPyvQ7SnFObCQXsCVmlx//rIAWX2Ms3bcR79/j2cKFePrjjwi7cwepKlSAc6lSeLlxo1TAFnrgAO60bo2IsDCkb90a9rlyIW2dOnAkUG4iuEa+0gvYbv+Bq1N84eRRFk/L/6AZwPZjo4E4ty0QX83sDVevXAzYLP0JG239DNg05EzeivIKMGBTXmNjZmDAZox6lnevKQEbRa6tXDkC+/eHwAy1f1XjnNBQ+qDsirZtxyc5ku3+/fvw92+Gly//QteuIahWDcie3aTv302uI8HD+/eBAweARYtc4eZWGAsXrkd22ngShhY//DJgS8IBSOKlsrQ1NIItesrnjBkzBFijD8stW7ZEmjRpRMpoYGAgdu7cKYqT61JK27RpA3ptpaLlZ8+eFRFuv/32G9zd3dG9e3cR5ebi4iJ2Hx9go9TTH3/8EfPnzxfX0LwPHz7EDz/8EJVKGjtF9N27dyJVlaLnNm/ejDNnzoj0Vd39Xbt2jUojffv2rVgf2ad9UHrqhQsXMHr06ERTVZPoMrNfrsXXGLOLasQCIt68wb2ePUVTnRyzZsHOzQ1vjx9HcPv2AoTJjGB7OHIknLy8ELp/PzIPGgSH3LmNWHnyb9UH2N7cCsK1HyrAKVc5PPWdrBnAtuDrQTi75SC+CugNV+9cKFq0qNWX4Uj+6VHXnQzY1OUPXo3KFWDApm4HMWBTt39kr85UgI1qrnl4uOPIkY9WGbkW228UyVaxoj3u3n1o8JtBgmvVq/ugTZuHGD5c9kmwHHsTJgCrVrlj//4TSYJsWvzwKwsCmcv7HMEWU/n169ejefPm6NGjB6ZPn44jR46I+mtDhw5FwYIFRTMOXb01qoXWv39/TJw4UTweFBQkoBd9wI4+evXqJWAZ1U2LDdjCwsIwfPhwMVd8Q1erLSHAFt99S5YsQadOnfDp0ycB0miNukGRdq6urjh//jwDNnM98axk3te//YabDRog8t9/4+yYaqTJBGwRb9/i1a+/ipRTpyJFzPatl17AdvMork2tCKfcX+DpF5ME7PY2YxqBrBTRhU0G48ymA6gzoyfcSuZhwKah5zYDNg05k7eivAIM2JTX2JgZGLAZo57l3WsqwEZRFXfujMPChe8sTySFVuzv74zcuUdiyJAhBs1Qt255+Poes2q4phOKINuxY77YtSvIIO3oIgZsBktlsgsZsMWU+vTp06hfvz6KFCkCglqLFi0SzQi2b9+OXLly4ZtvvsGXX34pgBX9nqLCKJ20QoUKIvJsx44dWLFihUglpZTTQYMGgaCdrkZbbMB2+fJlNGnSBCEhIQLcUYMF+h1FoJ04ccKgCDZq3DJhwgQ4Ojpi8ODBIhpOVyvuxo0bcexTtFvv3r1j2DfZgVN4Ii2+xigsGZuXrIBewHbjCK5NqwSnPL54Wm6iZgDboqZDcHrjftSZ3hNupfKI184MGTJIVpXNmUMBBmzmUJ3ntFgFGLCp23UM2NTtH9mrMxVgq1ixGEaPvoTq1WXvwHLt7d9P0Kcojhy5mOgmqObatGmdcOxYSKLXWssFvr6uGDhwqcE12bT44Zcj2JQ77bK0NTRFlHby9OlTkRJKH5IpCmzOnDkgSEWQLEuWLCLdk9I3Z86ciWHDhuHx48eiIQJFp9F9x44di1cQXdRbbMBGQM7Pz0/YnTVrFpydnREZGSmAGQE8QyLYDh8+jEqVKol5Y0e6HT16VETg6dJYqV5cfPaV86JpLWvxNca0CiZttgdDhuCfKVPg4uODfL/8ArtoYCUyLAwh27bh2bJlePP774j48AEps2RB2gYNkGXwYDjkyRNjsg/XruFejx54e+wYsowYIa5JYWcn7r/bqZPoCqqLeCPbL9auxeOAALy/cCGGnfjWkrRdGXe1PsAWev0wrk+vAqc85fG03ASkTZsWXl5exk1mxN2yItgWNx+GU+v3ovbUHkhXJi8DNiN8orZbGbCpzSO8HlUrwIBN1e4BAzZ1+0f26kwF2NKmdcLdux803S00qb6h7qIeHo549ep9orc2aVITdevuAzUj4/FZgRUrgF27amDjxr0GSaLFD7+yIJBBAipwEUewxRT1w4cPGDBggIhMI4C2ceNGlCtXLqrGmg58UUonQbMSJUoIEPfPP/+IDqSUdhnf0IGy2IAtNhAjUEdD93tDABtBNF0H09j26IuB1q1bw9/fH5TSqs++AkfLLCa1+BpjFiENnFQfYIt49w5/9+2LZ0uWxGuJYFnerVvh/P8UyfBXr3C7eXMB4LJNmCBAW+aBA0VDhDiAzdNTQL0HQ4fGa1u1gO1aIK7PqAqnvBXx1GecZgDbkpbD8efaPag9tTvSlcmHwoULiyYwPCxfAQZslu9D3oEJFWDAFlNs+jaX3qBSOgZ1DStevDio6HDfvn3FG9NqVMXchIMBmwnFVsFUpgJsdK603Okyua6k5mL0GpDYcHd3xYkTr5AjR2JXWs/jf/8N+PikxcOHhkX1afHDLwM25c67LG2TEsFGu6GOod26dUPWrFnx6NEj6Boe0GO6xgZUO4kaGlDtNYJmVJ+RItiooQBFu1G9tvhGbMAWu1GCvgizhGqwJQTYyD5FyHEEW3tRP4/qz1GqLw85CugDbKGHD+NGjRqwcXRE9mnTkK5NG/Hf7y9eFA0O3p09C9fGjZH7p59gkyoVPly5ght16iB11aqfAVvv3sgyaJCIjIsN2OwyZ8atBg3wJigImfr2Fdfb/L+JiJxdGWdFbwTbtYO4PqManPJVwtOyYzUD2Ja1HokTa3aj1pRuSO+TnwGbccdHVXczYFOVO3gxaleAAVtMD928eRPjx48H1TGh2iVUw4S+mc6cObP4bwcHB5O6lAGbSeU2+2QM2MzrAkMBm41NCoSHm61usnlF0jM7cUlbWyAiInFASSYYsKnPjRzBFtcnv//+OypXriweIOClq59G/6/rKqpLBV23bp2IXCOwRs0MqP4a1Wej5geUbkqgjmqebdu2DWXLlo3T5EBGDbaEANvt27e5Bhsg4BoDNvmvP/oAmw6K6WZM17IlPBYvho2zcxQwc8ibF/moKUGBAlGA7ePduwLEuU+ciEy9e8ebIko2CcbRtbpB96SqVElAudRffmnWP9R6AdvVA7geUB1O+SrjadnvRaMRioA115CVIrq87SgcX/Urak3uhvTl8qNQoULIlCmTubbF80pUgAGbRDHZlPYVYMAW08fUxYu+saZvqekPI0Wsde/eHfXq1TM5XKOVMWDT/nMw+g4ZsJnX34YCNo4AjN9PhurHgM2851zf7AzY4ioTHaJVqVJFpGu6u7uLC9+/fy8aCNB7Bopw27lzJ0qVKiUeo1po7dq1i9NFlFJOKbWUvqyLHcFGXT4p3VRfoxVjU0RTpkwZp4sofQCmIuTUIVVnX52nM+mr0iLET7oKprtDH2CL/PQJ/0yciEfjxyOVry9yrVoF+/+Hf1N02/UqVWLUVPv34UPc9PPDu1On4LFoETJ06RK1idgRbPEBNt3FKd3dRZ02p+LFTSdCrJn0AbbXV/bjxswacMpfBU/LjNEMYFvRbgz+WPkLak7yR4YvCjBgM9vJkz8xAzb5mrJFDSvAgE3dzmXApm7/yF4dAzbZiibNnqGAiAEbA7b4FJCVxpi0UyvvamsAbM+DH2JY7gZwy5kFdVZ+l+gHWyoR0bNnT6xatQo9evQQAIw6dOqGLoWUOoX+/PPPUfWGKNWcot+oAcKBAweQLl06cT99YUeRcDRiAzYdtKNupVQjjeahex48eIAffvjBoCYHCUWwUc012s/UqVNFHTnq8Ed2KXV01KhRDNjkPZWs0pI+wKZL+aQoM2p+kLZu3Sh94gNs9GDooUO43aQJPj1/jvgi3qI3OYgtdtiNG7j19dciBdVj6VJk6NjRbP7QC9j+2osbs2rBucCXeFJ6VKKvQ0pvQFYE208dvsexFTtRc0IXZCjvyYBNaceZ0D4DNhOKzVNZvgJaBWwRERHiG2RK86Q3ty9evADVSWnatCk6deoUo+jm8+fPsXnzZmzduhVBQUHCqRS51qdPH5EaYmNjE8PR9C3z7NmzxbfQDRs2xOTJkxUr4smAzfKfY0nZAQO2pKgl/1oGbMZpaqh+NIsWo0sYsBl3fhK6W6a2/ilKi6laBk43+wdb5RSLa/natWtRzRcofZVqsb169QqDBg0SzRl0Ka6mXJOSc2nxNUZJvYy1rQNsZMe5VCnkXrkSjoULQwfR6PcFAgOR+v8p1wKkGRnB5lioUIxlf/jrL9xp2xbvTp8Wv1ctYLu8Bzdm14ZzgWp4Unok3NzcRM1ncw1ZgG1lp7EIWrYDNcd3QYYKnvD09BQldnhYvgIM2Czfh7wDEyqgRcBG3xzTt7PU9Ytqn9APtbun2im9e/cWrbDpW2fdi/6sWbPEt8sE1bJkySLqp1C9tdWrV4O+SW7evHkMj9CbVIJrlE5BP9mzZxdpF7ZUgEjyYMAmWVCVm2PAZl4HGQqIOIItfj8Zqh/drcUPvzIhkDmeCdYQwUa6Witgi14bLvb58vHxEVF6+fPnN8fRU2ROLb7GKCKUJKME2J7On4+8O3ci7OZNvD1xAjnnzsWbP/4QaaCGArboEW+xAVmcLqLRAFvEhw+45+8vGibQuNWwoWoB26tLu3FzzldwLlgdT0qN0AxgW9VlPI4u2YYa4zojY8VCDNgkPbfUYIYBmxq8wGuwGAW0CNh0NVPs7e1j1Esh8EZpF1QDhb6tpUg2feP06dOoX7++aHdP16ZNmzbq0ugRbBQZF7vlvUznM2CTqab6bTFgM6+PDAVEDNgYsMWnAAM25Z6/MrWNDtgoDZPgkrUMarYwZ84cbNiwAfRlIX25SJ1FqZZcsWLFNCUDAzbTuvP1b7/hdsuWyLt1qzTApm8H8aWIxgZslGKab8cOpKld27RCRJtNX4roq0u/4uacunD2rIEnJYdrBrCt9p+AI4u2osbYTshYqbDooEyBCzwsXwEGbJbvQ96BCRXQImCjNM8KFSqgVq1aol7KpEmTcOrUKVFrhOqPtG7dOkYtlRs3bogot4sXL4rItY4dOyI4OFikUtjZ2Ym0CQJplA6aJ08eEdlGrd2p2DHZYsBmwgOr8akYsJnXwQzYjNPfUP1oFi1++JUJgYzzRPLutsYINlJK1yU0earxXWpVQIuvMWrVmtZFzQyezp2Lh2PHwqloUdEp1LFgwSSniEaPYEsKYKNrdSmiYbdvw33UKGTs1Ut0HzXX0AvYLu7Czbn14OxZE09KDhOg25yAW1aK6Jpuk/D7ws2oPqYjMlUpwoDNXAdPgXkZsCkgKpvUrgJaBGy66DPqjFW2bFmUKVMGpUuXFgWI6dsUAmI6KEZRbqQBFRueP39+VPFhuocAG43169cLoEZ1Sqj2GhUtpvpsZI8Bm3afG+bYGQM2c6j+35yGAiKOYIvfT4bqx4DNvOdc3+wM2NTpF15V8hRgwJY83fgueQroBWwXduLmvAZwLlQbT7yHaAaw/dxjMg7/uAnVR3dApqpFUaBAAdFhmYflK8CAzfJ9yDswoQJaBGwPHz5Eq1atEBgYGKUkgbXoEWw6wEYXUGoE1WSjyLTGjRuLemqUGkr/6gAb3X/y5MkYUWwUKceAzYSH1QqmYsBmXicbCogYsDFgi08BjmBT7vkrU9voKaK0Yo5gU85v5rTMgM2c6vPcpIA+wBZyfgduzfeDc6E6eOI9WDOAbW2vHxA4bwOqjWqPzF8WY8CmoacBAzYNOZO3orwCWgRsHz9+xJAhQ0S9tSpVqsSowxY7rTM6YEudOjVGjhwp0kupecGtW7dEcwSKYCPAFhYWFhXFRnXZqHYLAzblz6g1zcCAzbzeZsBmnP6G6kezaPHDr0wIZJwnknc3R7AlTze+S50KaPE1Rp1K86r0KaAXsJ3bhls/NoJz4a/wxGsQ0qdPj6JFi5pNSFkpouv6TMWhOevx5cj2yFKtmGia4u7ubrZ98cTyFGDAJk9LtmQFCmgRsJHbKCKtW7duceqjxQZsuhTR+/fvY8SIERg+fDhGjRqFBQsWiHTQEiVKRAE2sku13L755hvUrl1bPNajRw9RMLhXr16KnBZucqCIrKo1yoDNvK4xFBBxBFv8fjJUvxiALQUV7/nPXvv27UE/Hh4eIjXfkgYDNuW8JVNbQyLYdO8VaEex3weEh4eLL+OovisNqvdK19OHZBnD0Pquhl4nY02WaIMBmyV6TVtr1gvYzm7FrQWN4VykLp6U+E4zgG1932k4OHsdvhzeDllqFGfApqHjzIBNQ87krSivgFYBm743nvH9/vHjx6Kz6O7duwVgo/pqhw8fRqNGjURTA10EG3mDOpEeOnRIRMhRhFvPnj3x3XffRdVuk+0xBmyyFVW3PWsDbNeuAVTqsFw5ICAAcHIyr38MBUTmBmzBwcDEicDmzZ/18vMDhg4F8ue3DP1olQNGDcCMbTOA9wBuMmAzr+c+z84RbP95ITpgo99u374dDRo0EBc8e/YMbdq0wW+//caATQ0HV88aGLCp2DlWsjR9gO3lmc24vfAbOBephyclBmoGsG3oNwMHZv6MqsPaIGtNLwZsGjrnDNg05EzeivIKaBWwKa+caWZgwGYandUyizUBthcvgCFDgMWLAX9/BmyGnkGCa61bA0FBMe/w8QFWrTIvZDMEUL4Ne4tlx5ZhzKYxePH4BfALgDAGbIb6X8nrGLDpB2xDhw4VzZBsbW2ha6T06NEjswI2Jc+CFmwzYNOCFy17D/oB2ybcXtgEzkXr40nxAaCmbEWKFDHbZmWliG4cEID9M9ag6tA2yFrLC/ny5UO2bNnMti+eWJ4CDNjkacmWrEABBmzqdjIDNnX7R/bqrAGwRUQAZ84Aw4cDe/d+VpABm+EnaeFCoFs3oHNnYMYM4NMnYNAgYMmSz//fr5/htmRfmRBgu/3sNtaeXIvt57fjz+A/P099AMCtmKvgFFHZXjHcHgO2uICtevXqePnyJbJkyYJVq1bBzc1NpINS/VUqQ0HlJKKniL548QIzZswQTZPow7W3t7dIee7SpQuc/h+iS/Vct2zZglmzZuHEiRPw8fHBt99+K8pP2NnZRdmnZkxt27bFtGnTsH//flGaYtiwYfDy8hILjR2Rf+/evaju55MnTxZzbN68WXzApft09une4OBgTJw4UTxO9WdpP3379kXGjBkNPzAqv5IBm8odZAXL0wvYTm/E7UVN4VzMD0+K9dMMYNv03Szsm7YKVQa3hnsdbwZsGjrjDNg05EzeivIKMGBTXmNjZogPsKWHM+xhG6NLqqFzFKhc0tBL+TozKGANgI0irypUADw8qHYRsGgRAzZDj1pYGEBln3bsAAYMAFq1+nznsmVAp07A2LHAyJGGWpN/XXyA7fWH11h8ZDFmHpiJ+y/vR02a2yE37sy/A4QzYJPvieRZZMAWF7B17NhRgLG9e/di06ZN8PT0FCUiDh48KGqwEgTTATZqijRo0CDMnTs3jgMIuFF3c6rfRgCOros+CHItWrQIzZs3jwJnFNFCTZtu3LgRdSmlqS5evBiZMmXSC9jOnz8fZ36yv3XrVlSrVk3YoxRXgnvRB5XFoPq1WoFsDNiS9zrAd8lTQC9gO7Uetxc3h0uxhnhc7FvNALYtg2djzw8rUWVQK7h/VRJ58+ZF9uzZ5QnKlsymAAM2s0nPE1uiAgzY1O21+ABbfRRAVqRW98KNXF0OrwJwclX/HjPkckf6XFmN3O1/t18LPI3rgadRoW9T5GzkE6PQu8wPv+asIXb8OLBuHfDtt8CDB59hG0ewJf8IEXSjz+qzZwMLFnzW0lwjOmAjmLby+ErsOL8DJ+7E/CBP62vi1gQbp2yMs1SOYDOX97gGW3Tlo0eHlSxZUoA0gmRVq1YVoIxSuuis1qtXLwqwPXjwQESJlStXTjRJIjBHzZMoAo06k1NjhGvXrokos5CQECxbtkx0OidYR5Fq1EyBouT27NkjIsqo0Qd1LKc5z549K66h+3bu3IlSpUolCNhGjx4t6sPS9VQrlmrIEdijSLkJEyaItSxfvlzM8++//2Lq1Kmge3Qg0HynUN7MDNjkacmWkqeAPsD24s91uLOkBZyLN8KTop8jRwsXLpy8SSTcJStFdOuQufhtygpU/q4lstUtxYBNgm/UYoIBm1o8weuwCAUYsKnbTfEBNl/kQHo4oXLlykle/PXDZ5J8D99gegW0DNiiq6mLZmPAlrwzFhkJrF37OWW0eHFg9WrAnI03CbA9evUIa06swZxDc3D3+V3YpLBBRGREjA2mcUwDt0g33L1zN87GKRUvS9YscHRwhKOjY/KEiXZXrgy5kCu9abqRBl4LROD1QPSt0BeNcjayuE6oMiG+0Y6LZcBcXUQJrBFII7hFMI1+GjZsKCLQCHxVqFAhRoooNUKixkknT54UTRB+/fVXkSqqA2z79u1DzZo10blzZ5EiSlFvsYcO7kW/5vnz5wLsEXw7evQoypcvrxewRUREYMOGDSLajgbVjqPu6LQGauJEdikllqjeAAAgAElEQVQaL74RvdacbB+a2h4DNlMrzvPFVkAvYDv5M+4sbQWX4o3xuGgfzQC2bcPmYfek5ag0sAWy1ystGsXlyJGDD4YGFGDApgEn8hZMpwADNtNpnZyZEqrBFhoaik9UgCkZw9XVNRl3me6Wv89dx/uQUNNNmMyZ3oWEgtYqe6T1zIbIrKk0GcEWXSsGbMk/OQTXtm4F+vcHqGEERa+1aAEQ5DLXoLkXHF6AuYFzcenBJXMtw+zzMmCT7wJzAjaKQqN6a2/fvkXRokVFCiiljBIciw7YCGxR+ihFpsUeOsCmr8N59OvjuyYpgI1sRe9+Hh2wUVqrDtTF5yUCigEBAVH14uR70nQWGbCZTmueKX4F9AK2E2twZ1lruJT4Bo+L9NIMYNs+Yj5+nbAMlfo3R/YGZRiwaeiJwYBNQ87krSivgKUBNvp2mL69pdohNWrUQPHixUGgiYrzUqoD1RdRcvz999+YPn26SOPInz9/jMLESsybEGA7d+6cSP/Q8kiVKpUo+qz2QZE2MqJtdPskv9IPpQjl+n9IkszoEnOmiDJgM/40x4ZrEyd+jmIz91NFlyL6/M1zLDm6BLMOzhIRbbGHm7MbqthXwdbVW+M8RoXca9eqjcxZMovC8saO4GfBCH4ebKyZJN3vmdYTWSOzcgRbklRL+GJzAjZKn5w0aZL4oUHpmevWrRORatEB27Zt20R0GEWoUYQbNSOYM2cO6LU7ORFs0WGXLMAWPYJNFwkn0U2qMsWATVXusMrF6Adsq3FnWZsowEY1FQsVKmQ2jWSliO4YtQC7xi1BxX7NkMOvLHLnzo2cOXOabV88sTwFGLDJ05ItWYEClgbYbt68ifHjx4uOXD/++CMGDx4sunhlzpxZ/LeDg4NiXnv48KGow0JzU5rIo0eP0Lt3b9StWxdUCDk6DJO1iIQAGxUqpm/UkzO0DuaSo4ka72HAZlqvJNQFM/pKzA0oDx8G2rX7HLkWEPD5v80N10if2Ppd++catp3fhkVHFuH209sxnOlt542z88/GcTAVcacfd3d38SNryIbgCa0rPkAuax9K2pEJ8WWv05yAjSK6KLXTz89PbIsaBMybNw8XLlyIAdjmz58vUjEHDhwo3qcQgCOgRfXP4qvBpquvdunSJbRr1040NNi4cSPoyzP6wlAJwEbdRMnPFNXWvXt3TJkyReypf//+ot4bdRVt3LixbPeZxR4DNrPIzpNGU0AfYHt+fCWCl7eDi1dTPC7cQzQt0QJg2zlmIX75fjEqfNsUORv6MGDT0LOBAZuGnMlbUV4BSwNs1N6eulxRsV76w0URa/QmkYCXknCNPLF06VLx7XTsUb16daxcuRJZs8ordq+bIyHARtF8Wh9v3rxJdhqsKbWhVF1aq+xBqby6dF6ZH37NDYh0OnGKaNJPDDUUbNMGoAaAkyd/7iaqBrhGO9EHKCmKbfWJ1ZgfOD8qmswBDgjbGAa8jKkBRbDVqVNHfGkiI4It6QrLuyM6IJdnVTlLMl9jZK/S3ICNvtCiBgb0L73/6NevH4KCgmIAtuPHj6NFixYiql436H0BfRlHDQToh9JI4+siStcTnKPmA5TeqRRgI/tXrlxBhw4d4nQRbdKkiXh/5ebmJtt9ZrFnzYBNB/k//63//F5R1n9Hf38q27ZujUp8YW2WQwggODg4TjTz8z9+QvCK9nDxbobHhbprBrARXCPIVqFPE+RsXI4Bm7kOnQLzMmBTQFQ2qV0FLA2wadcT8e/M2gGbtfk7of3K/PDLgE3f8w1RH0YS8oW59AsPp06PVLQ8/tWNHQuMHGm+Z01iEYDU9GDdn+sw++BsPHz1EKCeK6dirrdly5agHyqMLDO15MOHD6AfU47ogNyU8yZ3LpmvMcldg777zA3YKLpM1xzg8OHDqFSpUhzAljZtWvFFnC6VlCAcNUKgCHc6y/QYwSv6onDLli2iyQGVu/D29haNFCg6njqPKlmDjQAbjYsXL4paaxRdR4OAG0XeWTrUjn5+rBmwEdShL6F5qEOB2F+2PD+2HME/dYSLd3M8LtRNfKGka0pijhXLShGl9FBKEy3f+xt4fP2FKHFCe+dh+QowYLN8H/IOTKiApQC2e/fuiSgxaiFPbe59fHzEG1JKq6A3pLpBaZz0JvbUqVPi22AqNvz06VPxbXO5cuVipHHS7+la6rZ19uxZ8UeAotGonluxYsVieIHerFAtlV27don5dddSiijVgaMP3PSNIRVDXrt2rUgd/e677+Di4iLs0D3NmjUT/x29+HBirmbAlphC1vO4zA+/5gJEsb3FEWxJO78vX36OXtu1K/771A7YdKumdNHOUzrj0K1DwD4A0TLd6XWdfiwt+itpnlTn1TJfY2Tv0NSATfb62Z7pFWDAxoDN9Kcu/hlj/z17FrQMd1d2gkvJFnjs6a8ZwEYNDqjRgW/Pr5GriS8DNrUcQAnrYMAmQUQ2YT0KWAJge//+PaZNm4bSpUuLb40JqC1evFh09Zo5c6aocULAQJf2QN/AUn2RFStWiEgIgmzUlGDRokVo3ry5cC7VRqH6JlTrhGqpUErS/fv3hS36HX2DXL58eXHt6dOnRdct+gNJ3/jSt0y3bt0S0I5qp/z000+oXLmy+Dab7qPixvRNN9miWkIM2Kzn+aTkTmV++FULYFNSr+TYTiwCS2eT9YtfXUP1o7vFeZ4yBqDvIJ79Z48BW3JOrpx7ZL7GyFnRf1YYsMlWVPv2rB2wad/DlrVDXcMqWvWzo0txd1VnuJRsiceeXUXkaMGCBc22IVkRbLsnLce2YfPg26MxcjUtz1+Umc2j8idmwCZfU7aoYQUsAbDFJz8VF6Z6KHnz5hXwLE2aNBgyZEhUyoMObOkAWf369QUwoyK+ujQOgmBDhw4VMM7W1lZMQ4WMqQMYwbPJVOAIiLIbu/jvyZMn0bBhwyi71O2SouYI/lENFl1RYwZsGn4CmXBrMj/8MiAyDhCxfsbpFwXYxoyJY4gBmwlfVGJNJfM1RvYuGLDJVlT79qwZsGnfu5a9w2dHF+Puqq5wKdUKjwt20Qxg+23yCmwdOhdfdG+E3M0qMGCz7GMaY/UM2DTkTN6K8gpYKmCLnXJJHXiosxelcFLr+QcPHohIMgJg9PtOnTqBANi6deuQL18+AdUIhumGrl197KLF9DhFr+3Zs8cgu3S9zjYDNuXPrzXNIPPDLwMi4wAR62ecfgzY1PnKJfM1RvYOGbDJVlT79hiwad/HlrrDZ0cW4e5qf7iUboPHBTppBrDt+WEltgyejS+6NUTu5hVF7cncuXNbqpt43dEUYMDGx4EVSIICWgFsFF6tK0BMaZxUOJgi2qgeWp48eTB//nyhiq7+GaWIUp203377TTxGqaQ2NjZxihYTlEuKXQZsSTh8fGmSFJD54ZcBkXGASO36nTsH7N4NHDuWFn/9FY6HD6nA/yc4OtrB3d0RhQvbwtf3FerUAby8knQME7w4ySmiHMEmT3wJlmS+xkhYTgwTDNhkK6p9ewzYtO9jS93h098X4N6a7lGAjboNFyhQwGzbkZUiunfaKmz+bhbKdfVDnpaVGLCZzaPyJ2bAJl9TtqhhBbQC2CgqjbpjUfcu+jd16tQigo3+JeBGDQqiA7YdO3bAz89PRLdRDTa6jkbsCDbqAqezO2zYMJFeOnjwYL12GbBp+Mli5q3J/PCrdkBkLqkNBURq1W/tWmDePFc8emSPBg2+QaVK1UXDlmzZsonalVTPkqJ7qYPg77/vx44dm5A160f07BmCFi2MV91Q/Wgm/vBrvN6yLch8jZG9NgZsshXVvj1+jdG+jy11h08P/4h7P/eAS5l2eJy/A7QC2PbNWINNAwLg06UB8raqLLqBU5ADD8tXgAGb5fuQd2BCBSwRsFGdtAEDBogPiSVKlIiKStNBM4o4o4YI1MWzUaNG6NWrF7p06RIDsFEzgtatW4vfUQro9OnTRRef2IAtffr0SIpdBmwmPLxWNpXMD79qBUTmdqmhgEht+lHE2sCBrggLy47+/ceK1z1Dx9atWzFjxig4ONzHtGkhRkW0GaqfqQDbub/P4dX7V4ZKoZrrAq8HKrqWygUqo0qBKnHmkPkaI3sDDNhkK6p9ewzYtO9jS93h08D5uLe2J1zKtMfj/O01A9gOzPwZG/rNgE+n+sjbpgoDNks9oPGsmwGbhpzJW1FeAUsDbBSBQeCsRYsWoDpsGzduFE0OMmTIgKtXr6Jp06YCvNGoW7euiE778OEDmjVrFgOwUYOCHj16YPny5aJuG33LQqAtPsCWFLsM2JQ/s9Y6g8wPv2oDRLF9qvYURzXpt3w50LEjRJQufZmgG5cvXxa1I0+dOoXg4GDx+kgdkKmTGX0BUatWLRQpUiTq+rlz54q0+WXLgA4dkvcsI8CGrsm7l+8ynQKj643GmPpxG0zIfI2RvRsGbLIV1b49Bmza97El7DAy/CNS2NrHWOqTQ3Px97recCnbAY/ztYO7uzvy589vtu3IShE9OGsd1n87DWU71kO+tlUZsJnNo/InZsAmX1O2qGEFLA2wkSv27t2LPn36gBob/PDDDyhXrpzwkK7xwfnz5zFw4EDRITRdunRRv6drdDXYPn36hKVLl4qU0pIlS2L27NnInj17vIAtKXajR8bFd2yiR9wZcqzog7xuREZGIvb/G2KDr9GGAjI//KoJEEX3jqWkOKpFv4AAYO7cTFi7difKli0rpNy9ezdmzJghXveoezK9PlK3ZeqiTF8g3Lp1C8ePH8fOnTtRsGBB9O/fH3WoGBsA+uKhRYv66NXrCfr1S/rzRm2ArUT2EnB1dk36Rsx8R670uUA/sgdFxh2+fhgM2EoLaVsGThf/Vq5cWbbUbE8FCjBgU4ETeAl4dnQJwj+EwtWrIRwyfC74/+TgHPy9vg9cynbE43xtBWDL65ENry7txvu/z8Ldb7xJlZMF2A7NWY91faaiTIe6yN/uS/G5it5/8LB8BRiwWb4PeQcmVMASAZuS8lCEHNVaO3fuHFasWCFaTJtzMGAzp/rqmlvLgM3SUhzVANgocm38+EzYsydIdEYODw+Hv78/CPJ37NhRRO9GH1Rv0tnZGQsXLoz6dc+ePbFs2TIRvUu/t7W1xc2bN1GrVnmMGPEkyZFsaksR1W30zZs3oC9VLG28eiU3vXXmkZmgn28rfit+qKYo1RnVDZmvMbK15gg22Ypq3x4DNu372BJ2+O/rx7g+vTIi/v2AzDUGIoNvezwLWoq/138LF59OeOzRBJnCbsLm0s94/+gKCg44BKfsJUy6NVmALXDeBqzt9QNKt/sKBTpUY8BmUi8qOxkDNmX1ZesaU4ABW0yH6gDbzJkzcfToURH1Yc7BgM2c6qtrbpkfftUAiHTqqi3FkSJFExvm1o+ApLc3RLdkilyjrshUd83b21ukxlONyitXrsTYBkX7Pnv2TET96kahQoVE/UlKkz979iyoHhvVoqRINh8fH5w9m7Quo9EB2+HDhxOUkb7AoJ/Yo3bt2iKijtZB3aF5yFNgxcUVoJ/2xdqLH/oCiVKGzQHYnj9/jsWLFwsgTFCXSjkkOEoBoJ/T//8xQpauwhCwSBhTfjg6OgoITiCb6sFSbVceyivAgE15jXkGwxTQNTWgq1Pl9YV9upx48ec6OOSrinevn8P2CZW2iUTGyt2Rs+V8w4xKvEoWYDv84yb83GMySretgwIdq4sGS/Tax8PyFWDAZvk+5B2YUAEGbHHFpjf+9EaYuocyYDPhYeSpElRAi4BNjSmOlgDYqld3RcOG40TNNYpcq1ixoqipNnr0aL1naPjw4SKCjf6Nb9D5opptR44cEZFsVJNt27aR2L8/xOBnploBW6pUqWBnZ2fwPtRyoYODAwjOyBoUvTbr6Cx0K9MNzfM3Nxtgo+hKSk0mn7x7907W9lRvh55/FElJKdwUPcpDWQUYsCmrL1s3XIHwdy9xPaAa3t07q/cmW2c3FOh/AM45vA03LOlKWYDt94WbsabbJJRqXRsFO9dgwCbJP2oww4BNDV7gNViMAgzY1O0qjmBTt39MuTqtATZLTnG0sUmB8HAgWolEkx0FqlM3f35RHDnyuZlLp06dBISJnRIae0EE4yhiLaEP9vQYRRJRfUoaFSsWQ48el9CiReLbo8A/W1sgIiLxCECyxh9+E9dU9hWJpVnKfI3Rt3aKrqS05JAQw8GtbB3MbY/ScimNm6JHkzu2bNmCBQsWiGhT2anEyV2TkvdROjNF63br1g2NGzc2aCp+jTFIJr7IRAo83jcD9zcNiDUb1Vn+/Dczc7Vvkb1pgIlWE3MaWYDtyKKtWO0/AaVa1ULBLjXN3rzBLGJqdFIGbBp1LG9LGQUYsCmjqyyrDNhkKWn5dmR++OUUx/jPg6E1xNzdXXHixCvkyGH6c1WhgisGDFgmUkKpoYGfnx9Wr14tOignNKgGG0W5tW7dWu9lGzZsEI9v375dpGlSyuj06R1x9GjiMOTvvwEfn7R4+DDxa2kB/OHX9GfH3ICNIPCIESOsGq7pvE6Qbfz48UmOZLt//77oiv7XX39ZpY6kW+HChUXDKiqgntDg1xjTv8bwjPoV+PT2Ba79UB4f/rkWBdV0V6dwTociQ0/AIZN50illAbajS7ZhVZfxKNmyJjy71mLApqEnBAM2DTmTt6K8AgzYlNfYmBkYsBmjnrbu1RJgs4QUx4ROT5MmNVG37j60b2/aM0a1177+OhNu3XosJq5Rowa8vLxw4MABnDlzJsHFUEfRrl27is6i+gZ1VK5WrZpo8rJv3z5xWd68mbF58xN4eSW8VyqntmtXDWzcuNcgUfjDr0EySb3InICNSi9Qp7yPHz9K3ZMlG7O3t8fDhw8NrslGcI1qI9I91j7oLFENyoQgG7/GWPspUd/+H++divubB8VZmEPZLijaaZHZFiwLsAUt24GVncbCu3l1FOpWB1mzZkWBAgXMti+eWJ4CDNjkacmWrEABBmzqdjIDNnX7x5SrkwnY0qZ1wt27HxCtgaDJtqLWFEfKWPPwcMSrV+8T1YLSs6ZN64RjxwyL1krUoIEXTJoEPHnSAwEB83D58mURZXbv3j2D7q5UqZKImKF/Exs5c+YU0XFFihRBv349kSnTfAwdmvBdvr6uGDhwKadvJSauGR83J2CbPHkyxo0bZ1U11xJzNdVko1qvQ4YMSexS8TjVhD127JhB11rDRb6+vggKCtK7VQZs1nAKLGuPnzuKVokWxZYCNg6pkLXzZmQpXsNsm5EF2I6t2ImfOnwPr2bVULj7VwzYzOZR+RMzYJOvKVvUsAIM2NTtXAZs6vaPKVcnE7BRba3Roy+henVT7uDzXGpNcdy/n9IW/6ttlpgydeuWh6/vMejpGZDY7cl6vH79tOjYcblID6VC6bdu3Uq09ppuohIlSmDVqlUoXrx4onNTLba8efOKQvSUJrpsWQfs3PlK730TJgDHjvli1y79H3Zj38wffhN1g/QLzAnYihUrhkuXLknfk6UbLFq0KC5e/FxPMaFBUJ/qLVpz7brY+lC6KNWL1FeTjV9jEjtV/Lg5FHhyYCb+3tAvaupM1foiR9OZ5lhK1JyyANsfK3/BinZjUKLJlyjSsy4DNrN6Ve7kDNjk6snWNK4AAzZ1O5gBm7r9Y8rVyQRsFE1y5844LFxo2g5+ak5x9Pd3Ru7chkeTULpW9eo+aNPmockgW968qbBnz1nR9r5ly5Yigo1qqxkycuXKhcOHD4vOkYkNAnEUwfbzzz/j5s2bqFXLG7duvYn3NoJrq1a5Y//+hNO1GLAlprryj5sTsDk5OYkGGjxiKkANSt6/TzxqtmbNmlFp26zhfwpQmvzevfGnpTNg45OiRgUiwt7gwuBsCH//Gild3eE5KAj26XOZdamyANvxVb9iedtRKPFNVRTpVQ9ZsmRBwYIFzbo3nlyOAgzY5OjIVqxEAQZs6nY0AzZ1+8eUq5MJ2KgekoeHO44c+QhvE3aEV2uK49mz1DHTHnfvGl4PiXxPkM3fvxlevvwLXbuGoFo1gOpuK9Vd1MnJDi9evAbBCkqPmjZtmvjXkEHRHsHBwaB/ExuUhjZw4ECRjkYf/tOlS4P37z+J26hb6P37wIEDwKJFrnBzK4yFCxMvOM6ALTHVlX/cnIAt+t8y5XdqWTNE0pMqkUHPW2voFpqYDrEfp+6i+qL6GLAlVU2+3lQKPNw+Eo9+HQ93v/HI+tVwU02rdx5ZgO3Emt1Y1nokijeugqJ96jNgM7tn5S2AAZs8LdmSFSjAgE3dTmbApm7/mHJ1MgEbrZs6+q1cOQL794cgdWrT7ESNKY6hoQA1XWjbNukd/XSqUfrW2rULEBR0Ev/880pAKKWG7sN4unTp8PLlSyxcuFA0L0hsJAQ41q5di+bNmwsTixYtgr+/P9zc3PDixQvxu+j3EjzMkiUtypcvixYtuhlccy32+vjDb2Iek/84Azb5msqwaAhgY0CpX2l9+vFrjIzTyTaUUCDs2R3cWdoKOZoGwCW3jxJTJMmmLMD259o9WNJyOIo1qoxifRsgc+bM8PT0TNJa+GJ1KsCATZ1+4VWpVAEGbCp1zP+XxYBN3f4x5epkAzZa++DBAxAYuAwLFoSYJJJNbSmOFLnWrZsrqlTpiClTppvSnZhepSuuHz6DAYcWokCVUgbNTZFrBL2SE8Fm0AT/vyhuBFs6g9LYkjIHf/hNilpyrmXAJkdH2VYYsBmnKAM24/Tju82jwNs7J1QB12j3sgDbqfV7sbj5MBT1q4Ti/fwYsJnnaCkyKwM2RWRlo1pVgAGbuj3LgE3d/jHl6pQAbLR+imQbPLg/WrWyQ5Mm71C6NBTrLqqGFEfqFnrqFLBxozPWrPmEKVNmgIr6m3okB7BR44E9e/YkqwZbUvYXtwZbLdFQQeZgwCZTTcNsMWAzTCdTX8WAzTjFGbAZpx/fzQrEB9goLV2Xfk01XA0Zpzfsx6JmQ1C0QUUU798QmTJlQqFChQy5la9RuQIM2FTuIF6euhRgwKYuf8ReDQM2dfvHlKtTCrDRHqgm2+LFi7Fr1xpcuHATr18rV4zc3CmOadI4onjxfKhbtxW6dOmC9OnTm9KNUXPpAFuHzZOQtVQB8U0vFTxPaNSvXx8dO3ZMVhfRpGwybhfRZdi5c2dSTCR6LQO2RCWSfgEDNumSSjHIgM04GRmwGacf380KxAfY6PMH1W2lxkiGArYzmw5gYZPBKFKvAkoMbMSATUNHiwGbhpzJW1FeAQZsymtszAwM2IxRT1v3KgnYTKWUllIcjdXMP0VpYaLHuaXiW+ISJUok2oBg0qRJePLkCQICAnD58mXRRfTevXvGLiXO/Tlz5hRdRIsUKYJ+/fqJN8lDhw6VOg8DNqlyGmSMAZtBMpn8IgZsxknOgM04/fhuVkAWYDu75SAWfD0Ihev6wuu7rxmwaehoMWDTkDN5K8orwIBNeY2NmYEBmzHqaeteLQA2LaU4Gnu6kgPYzp07h6+//joqXbNGjRrw8vLCgQMHcObMGWOXhJIlS6JatWqgefbt2yfskc82b94s5pE5GLDJVNMwWwzYDNPJ1FcxYDNOcQZsxunHd7MCsgDbuW2B+LHRQBSq8wW8B3+DjBkzonDhwiywBhRgwKYBJ/IWTKcAAzbTaZ2cmRiwJUc1bd6jBcCmpRRHY09ZcgAbzVmhQgUMGDBApIlSlJmfnx9Wr16Npk2bGrskbNiwAa1bt8b27dtFdNzWrVsxffp0HD161GjbsQ0wYJMuaaIGGbAlKpFZLmDAZpzsDNiM04/vZgVkAbbzOw5jvt8AFKpdDt5DmjBg09DRYsCmIWfyVpRXgAGb8hobMwMDNmPU09a9WgBsWkpxNPZ06QBby8DP3UsrV65skMm1a9di/vz5OHLkiLi+U6dOonYbNaswdlDttQ8fPmDp0qXCVMWKFdGjRw+0aNHCWNNx7mfAJl3SRA0yYEtUIrNcwIDNONkZsBmnH9/NCsgCbBd2HsG8Bv3gWdMHJYc1RYYMGUSpCR6WrwADNsv3Ie/AhAowYDOh2MmYigFbMkTT6C1aAGxaSnE09pglF7DRvNWrV0fDhg3Rq1cvhIeHCxBWq1YtjB49OtnLovNFHUoJ3Nna2mLu3LnYtm0b9u/fn2ybCd3IgE0RWRM0yoDN9JobMiMDNkNU0n9NcgEbFW6nAu48WAFrV0AWYLu46yjm1vsWBWuURanhzRiwaehgMWDTkDN5K8orwIBNeY2NmYEBmzHqaeteLQA28ohWUhyNPV3GADYCld7e3jhx4gTKli2Lx48fi5RR+l3dunVFCumVK1cSXWKhQoVECuiuXbtw9uxZkRJK3UxPnjwJHx8f8TvZtdd0i2LAlqh7pF/AgE26pFIMMmAzTkYGbMbpx3ezArIA26XdxzDnqz4oUK0MSo9sLrq0Fy1alAXWgAIM2DTgRN6C6RRgwGY6rZMzEwO25KimzXu0Ati0kuJo7CkzBrDR3MuXL8f48eNF1Fm+fPlEJJu/vz/WrFmDjh07xkkZXbRoEbp27Rpj2ZQSumzZMrRq1QoLFy4UkWs3b94U0XAjRoxAhw4djN2m3vsZsCkmrV7DDNhMr7khMzJgM0Ql/dcwYDNOP76bFZAF2C7v+QOza/dG/i9Lo8yoFgzYNHS0GLBpyJm8FeUVYMCmvMbGzMCAzRj1tHWvVgAbeUULKY7Gni5jARvNHxAQIFI5CVpSJBsNanwwY8YMXLt2DdRUoly5cqITaPny5REUFCQ6kB4/fhw7d+5EwYIF0b9/f9HQgAZFrlG9NUo97devn7FbTPB+BmyKyhuvcVmA7f7L+9h/ZT9alG0BBzsHgzYS/W+ZQTcodNHYsWMxePBgPH36FG3btsXBgwcVmslws5YA2EizPn36IGvWrGJjFDVLUH7MmDGGb1ShKxmwKSQsm7UaBWQBtr/2Hcesmr2Qv0oplCoYLBoAACAASURBVBnTEunSpUOxYsWsRkctb5QBm5a9y3uTrgADNumSSjXIgE2qnBZtTEuATQspjsYeJhmAjdZAkWwUsTZnzhwBxnTj8uXLIrrt1KlTCA4OxtWrV+Hp6QmqO1S6dGkRpRa9+DCBut69e4uINiUj13TrY8Bm7AlK+v2yABvNPGrHKAReD0TXil3RoHgDpHFKk+CC1ADYqEPulClT4O7ujgcPHjBgM/AIDRkyBKNGjYKTk1OMO6ghCulpbsiWXMBG9dfo9ZAHK2DtCsgCbFf2n8TMGj2Qr7I3yn7fmgGbhg4WAzYNOZO3orwCDNiU19iYGRiwGaOetu7VEmDTgSFLTnE09nTJAmy0DgKWAwcORFhYmIhIo3pshg6qu0YRbw4ODpg2bZpiNddir4cBm6EeknedTMD2x+0/UHNmTbwJe4OyucpiYM2BaOzdGLY2tvEu2JyALXv27CBIRBFrqVOnFutjwGb4uaLIV19fXzx69Ajdu3cXoI1eMyia7cyZMyhVqpThxhS4kgGbAqJauMmPz+/i0a5xeHVxF/59/Q9S2NjCIXMBZK0zDG5lWoj/N3Qkxdbtxc3x8tR6pMpbHvn6/Apbx4S/eDB0DUpfJwuwXT34JwKqdUfeil7wGdeGAZvSjjOhfQZsJhSbp7J8BRiwqduHDNjU7R9Trk5rgI20s+QUR2N9LxOw6dZCqaLz5s0TH4QbNGiASpUqifSMbNmyiQ/F79+/F2Dh4sWL+P3337Fjxw7xIZlqsVFqqCkHAzZTqv15LpmAjex9t/k7TNs7LWojNQvXRMuyLdGgRAO4ObvF2KA5AduSJUvQqVMnUaeQUhs5gs3ws0ep5aRf7ty5cfToUZHeT4NeP6h78V9//RUjEtZwy/KuTC5g4y6i8nygJkshZ7ci+KcOCH//Kt5lpS/XFh5tFiOFnX2iy06qLWsHbNcDT2N6VX/kqVAC5ca3hZubG4oXL56oznyB+hVgwKZ+H/EKVaQAAzYVOSOepTBgU7d/TLk6LQI20s9SUxyN8b3uTWiByiVR+vtWwlTlypWNMRnjXopoo1psx44dEx+AHz58CErncnR0FHChcOHCIiKFaq8p1SU0sc0wYEtMIfmPywZswc+DUXFqRVBNtujDK4cXRnw1An5efrCzsRMPmROwUYOPmjVr4scff0T+/PkFbOMItuSfL6rruG7dOlCKJb3GEIQz52DAZk711TX32+A/cXN2HXx6+1z/wlLYIEeTGchUrW+Ci0+OLWsHbDd+P4Nplbsit29xfDGxHQM2dT09jFoNAzaj5OObrU0BBmzq9jgDNnX7x5Sr0ypgIw0tMcXRGN8rDdiMWZup7mXAZiql/5tHB9jK5SwHz7SecHV1FT+6ERgYCPqJPapUqQL6iW8cvHoQv9/4PeqhFEiBSESC/q1dtDbaf9EedYrWSbRGm6nU0EWzMWBLnuKUYrtlyxZUq1ZNQHtqGjF58uTkGZN0FwM2SUJaupnISNxd3RXPji4BUtggg297uPuNR8q0WRH+LgT/7JmCx3unIjIiPPEUzmTaig+wRX76iCeH5uDx/gD8G/JAqJwyTRZk+rI3MtcYKCLp6PdXp/ji44t7yPrVcNjYO+Pxvhn49O4lXDxKIVf7FeK+4JWd8S74JGzsXZCxak+41xsT5/4stYeIa58dWSxAo2PmAsjRbDbSFK5J33TE62VZKaI3j57D1IqdkeuLYvCd1F78fSlRooSlnyxeP31JFmlIOx6WihVgBYQCDNjUfRAYsKnbP6ZcnZYBm05HS0pxNMb3DNji/u3R6dm+fXvQDxcgN+aExX+vDrDJt/y/9u4DuoqiYeP4I6GE3nuTTigiSJPee+8Kvi9NmiBNxQKCiIoICKgoKIgKqKggYKOpqCAWiiAKUgxdkN5Byndm/W7eEBJy99a9N/89JwdMZmdmf7MB8jjl3xlq8f3z23y+QckGWvHoCumSP1q2VycBmz2v2KVNuGb+jG7SpImSJUumVatWqV27djpz5oznlfrgTgI2HyCGQRVXzhzR9om1dfGvbcpUrrUK91lwwzJQE3T9ObubFb6ZvdhS5y2bYODkaV3xBWx/ff6sDiweJV2/dpNynpZPKXeLJ28I2G6LSKHrV/+5oWyqHEV1/Z9Lunxi3/8+H2smXuyALr77b0ueSrd3f1NZKsW/FYSvArZda37RhBq9VLBKaVV/vicBWxh8X7kegYAtjAaTR/G/AAGb/429aYGAzRu98Lo3KQRsrhELhSWO3rxdMfuUVL9DVZ/5b5L8Rygz2Lx5gzy715z6+fX2r3Xy5EmdOnVKGTNmvGEG2+rVqxOcwZbQEubvdn6nVdtW3dAh1yy2ItmLWPux9a7RW6XzlPas0z6+i4DNM9C44dpPP/1knTZslqAH+yJgC/YIOKP983vW648pDXX1/AkV/M8sZave0+OOeVpX3IDt2qVz+mNSHV08slMFurykbLX66srZv7VjSiNdOLBFGaIaqsgDi3X13PGYGWzJ02a1ZqxlKNNEe965X8fW/jt7LW3hu1W497u69s8F7XypmS4d/VMZ72ipIv0+kgkEXTPgTJhWsOtrylL1Pl3Y/4t2z+hglU1TsKKKD1mhiDT/m7XsAvJVwLb7+816vlpPFaxUStVf6GX9HROsbSg8HnxujFeAgI0XAwEbAgRsNrCCUJSALQjoDm0yKQVsDh0Cn3WLgI0ZbD57mTyoKDo6Wnv27LlpieiUKVNkPuJeQ4YMkfmIe+0/tV9d5naR+dVc5gTRq9euKlOaTOpXq58G1h2ovJnyWl8L5h5ssftNwObBCyPprbfeUteuXa2Za+awg379+jkiXDNPQ8Dm2ZiG213n/vxBO6Y2tg43KNz3Q2Wu0N7jR/S0roT2YDPLUi/9vUunt35hBWYXDmy+YanqtYtnYgKyzBU6WLPvzHLOExs+sgIycxXq/a6yVOpiXnjtntlJJzZ8GLPUNfb92Wr0VsFuM2Nm5x1dM1t73u6liNQZVWzwMqUtVOUmF18FbH/+8KvGV+2uAhWjVGNibwI2j99A591IwOa8MaFHDhYgYHPw4MT5ocT8IzJu4Obs3tM7XwoQsPlSM7h1EbARsAXzDXQFbHH7MGfOHJmPuJdr2W7cz8/dOldv/PJGzKcLZiiobjW6qV35dqpQoMINxQnYEh5xd3a2CabfmDFjNGLECOuQlM2bN1snDjth5ppLlIAtmH+aOKft2KGYuzPYYi+tdD1JuiLVlaf1WO16tZ0V1rlbl7n/poAtVXqd3LRIe+cP0D+nD9+EZdoq+uBnih2Q5WwwTPk6TrLKugK2uOHYTTPlYgV0rmWnrsbcCQt9FbBF/7RVz1X+r/JXKKGak/soQ4YMKl++vHNeEnrisQABm8d03JgUBQjYnD3qzGBz9vgEsne3CtgC2Q/a8l7gUvQxHZuzVskLZNb5evmsH1xz5crlfcUhVoP5wT2hMIc92Pw3mGaJqPmIe02dOjXBGWyDB9944t7hM4fVaW4n7T25V5lSZ9K95e9Vj4o9VLF0xXg7HsyAKHaHmMFm770qXry4lixZohIlSsR7ownaSpcO7vJfTwM2/oyx9y44vfQ/pw5p+4Tq1nLI+PZgMzO/9i0YYgVdrj3Y/jl1MGbmWOyArWD32do5tYmtusyMs7jB1+Wjf+qPKY2sJZwpsxRQjvpDlL5YLe19b6DO7V4X7wy02AFZqAVse37+Xc9Wuk/5yhdXrRf7ErA5/ZvGRv8I2GxgURQBAjZnvwMEbM4en0D2LqGALZB9oC3fCORRerVQcR3SGS3VH76pNExq4ZCD4A2knVmyz33xnGZ9N0ud7uqkjhU7qnz+W89SIGBLeFydPIPt3nvv1fTp062lXvFdoRyw3X777dZhKlzhIWAOBjAB18mNC+M9RfTwqin664vxun7lknWyZvHhX1sHD7j2LosdsJl90fa808dWXea00rgB24n1H1rLM1NkyGm1F5mrpK5ePK2d05rp7K41fgnYMpVvp8L3vydz2IG5YpaIpsls7cGWpuBdNw24r2aw7d2wTc/c1U15yxVT7an9CNjC41vLegoCtjAaTB7F/wIEbP439qYFAjZv9MLrXgK28BlPAraEx5KALXjvubsBmwmExn02Tj2r94zZYy2xXjslYEusn8H4upMDtmB42G3T0xlsBGx2pZ1f/lz0T9o5ramunDt2y87GXUYZX2FP6kooYDNhl9kXLUvVbjr6zUzt+2CYFfTFt0TU2xls5pCD/B0nWwcqmBNVd73aRpeO7AzIIQf7Nv2hceXvVZ6yRVXnpf4yh6NUqHDjdgHOf4voYXwCBGy8FwjYECBgs4EVhKIEbEFAd2iTBGwOHRgPukXARsDmwWvj91vcDdg86QgBW8JqBGyevFH/u4eAzTu/cLv75MZFin6rh7V/WnxXpnKtdHv3t+I9TTNuebt1xQ3Yrpw+oj8m19XlE/8eBOO6kqVIbZ0GmrZwVRV78Atdu3Q2ZiadtwFbshSRunblsjU7z3WZ0K1Qr7kyByjEd/lqBtv+zTv0dLl7lLtMEdV9eQABWxh9cxGwhdFg8ij+FyBg87+xNy0QsHmjF173ErCFz3i6ArZondRy7QqfB/PBkzCDzQeIHlZhJ2C7dPa8UqVL43ZLBGwEbG6/LDYLErDZBEsCxS8f26ODS0bp5Oalunr+pG5LFqFUOYtbe69lrnSP9d/uXnbqiu8U0dO/r9S+9x/Uxb+2K3mazMrRYIhS5y5lLSeNiMygYkNXKkX67D4L2HI3e0LJUqbR4RWTdeX8CUXmKqH8nacpQ1SDBB/ZVwHbgV93amzZLspdqpDqTh+odOnS6a67bl6S6q495ZwjQMDmnLGgJyEgQMDm7EEiYHP2+ASydwRsgdT2b1t3KY/uUm6t1yGt10H/NhZitROwBW/A7ARsb9zzuLIXza/a/dorU94ciXaagC1pBGxmr7arV6/q4sWLunLlipInT24d4hIREaFTp+KfUZToy5NIAQI2bwW5P9QFYp+G6s7y17jP66uA7eDW3XqqTCflirpd9V4dRMAW6i9WrP4TsIXRYPIo/hcgYPO/sTctELB5oxde95rvVXMldAJgeD1teD9NxKbDith0RJfLZtVfeZMpZcqUypIlS3g/tI2nMyEbJ/zZAPNRUTsB2x+r12takweVpUBOVezSWFXva6YcRfMn2BMCtvAN2DJlymT9GdahQwc1aNBAZcuWVd68eZU6dWpduHBBBw4c0JYtW7Ry5Up9+OGHunz5cryn2Hr6GhOweSrHfeEi4JSA7a/f/9ToUh2Vs0RB1Z/xoNKmTauKFeM/WTpc7JPKcxCwJZWR5jl9IkDA5hNGv1VCwOY32pCtODo6Wnv27AnZ/tNxacucZdoyZ7lK3FtHyasUsE7aKlSoEDSxBAjYAv862AnYrl+7phkdRmjjoq+sjmbImUU17m+rat1bKnuRfDd1noAt/AI2E6zly5dPY8eOVdu2bd1+YRctWqQnn3xS+/fv90nQ5mnAxp8xbg8ZBR0u4JSA7fD2PXqyZHvlKJZfDV4fQsDm8PfGTvcI2OxoUTbJCxCwOfsVIGBz9vgEo3cEbMFQ922broCtUIdqSlOzqHLmzKlcuXL5tpEQr40ffgM/gHYCNtO7bat+1NTGg3Tt6tWYzmbOl1PVurdQzb7tZH7vukIlYHPSEsfYb4AT/V566SUNHDgwpptbt27VsmXL9PPPP8v8PbVt2zaVLFlS5rROM4ulcePGKl26dEz5l19+WYMGDfL6RSdg85qQCkJcwCkB25EdezWqeDtlL5pPDd8YSsAW4u/VDX8HXXfnOJ4wemAeBQFvBAjYvNHz/70EbP43DrUWzA8uXKEt8O2UBfpu6gLlLF9UaYrkVIYM6a1ZbOFypcqQVjlLeT8jj9AxsG/EW3PmaOKc6bqs/wVmpgdjxozR6NGj4+3Ma+0f0caFX970tSwFcqnqfc1V6Z7GylO6sJwYELk67dQljk4N2HLkyKGlS5eqcuXKVhc///xzTZ48Wdu3b1fLli1VtWpVFSlSRNWrV9eaNWu0a9curVu3zrqnRIkSGjZsmJo2bWrd++OPP1r3HDlyxOOXnYDNYzpuRMAS8NUebH/v2q+RRdsoW+G8ajR7mNKkSaNKlSqhHAYCzGALg0HkEQInQMAWOGtPWiJg80SNexBwtsDSMTP1yVMznd1JeoeADQHzd1V8QUeGXFlVo1cbdXhmoK7omo0a/V/U6UscnRiwmXDNhGZFixa1DjPo27ev5s2bp549e+qVV165YdDuu+8+6wfsGTNmxHz+gQce0OzZs9W1a1fr8+bwg507d1phnKchm6cBm5lZZ2bKciGQ1AV8FbAd3X1ATxRpray351HjOcMJ2MLoxSJgC6PB5FH8L0DA5n9jb1ogYPNGj3sRcKbAH1+v1/av11v7D506dVIZM2aS+WE/nK59m7brwskz4fRIYf8s0Xv26Gz0EaVUhP1nve026fr1f++L9ftCVcqo/pB7VfWeJrqm//+6/dr9cofTlzg6MWD74YcfrJlrhw8ftvZdK1++vJo3b67hw4fr999/v2GcJkyYoKNHj8r86rqioqI0adIkffrpp9q4caPMfmxmibyZyValShWPxpmAzSM2bkIgRsBXAdux6EN6vFBLZSmYS03eetg66MQ10xXu0BYgYAvt8aP3ARYgYAswuM3mCNhsglEcgRAScO2nZ8K1cAvYzDAkT57c2oOFKzQEnn/+eY0fP/6mzia0RPSfi5f0YoMB2rXml//P1f43i61w1bKqPaCj7mxdW5EZ0jpqiWioLHF0UsBm/nx6+umnrT3XzMy1mjVrWnuqJbR02PT9iSeesGawmF/ju8y/P82ebd9++601k83syTZq1CjbBx8QsIXGny/00rkCvgrYju/9S48VbKHM+XOq6TuPELA5d8ht94yAzTYZNyRlAQI2Z48+AZuzx4feIeCNAAdWeKPHvb4WmDNnjsxH3Kt79+4yH3Gv6JUbtHbcvBs+XaxWBdXo3VoV2tdXyjSRMV9zyh5sobTE0UkBW5kyZbRlyxarS7169VJkZORNS0Ljvh8mjDMz1syy0IQu87WLFy9q1qxZVpGyZcvq119/tfVqE7DZ4qIwAjcJ+CpgO7H/sB7N31yZ8uZQs3kjrD8nPJ2ZyjA5S4CAzVnjQW8cLkDA5uwBImBz9vjQOwS8ETBLRM1HOF/nzp3TlStXwvkRw+bZXnvtNZmPuFd8Adv1a9e0+rHZOvjDv8sCsxTLp6h76qjLo/2UMvX/gjVXXU4J2EJpiWPscTAzyE6dOhWUd820bfZNM0tCzYEGrVu31ty5c9WpU6db9sfswWZmuXXr1i3BcgsWLLC+vnjxYuvgA7Nk1Ozn5u6fi+bU14TKJnQqrut9Zg+2oLxONOpAAV8FbCcP/q0ReZsqY55saj7/MQI2B461p10iYPNUjvuSpAABm7OHnYDN2eND7xBAAIFwEUgokIhviejmpd/ojXtHqnCVMqrctYnKt6+v1BkSXg4c7IAtFJc4xn6vGjVqpBUrVgTlVTOz/syea+Zq2LCh7rzzTq1atUobNmy4ZX/M6aB9+vSxTglN6KpQoYLq16+vTZs2xTyf2ZPN3QMPTH+WL18eb/UEbEF5XWg0BAV8FbCdOnRUj+RpInO4TYv3HleqVKmsU4W5Ql+AgC30x5AnCKAAAVsAsT1oioDNAzRuQQABBBCwLeBuwHbp7AW91Hywavdrr/Lt6yl5yhSJtmU2uzZLAYN1OXWJo1lCdeHChURZFi5caC3NdHdmV6IV2igwYMAAazno1q1brVlme/fudevuWrVqady4cTK/JnYVKFDAmh1XunRpa0np9OnTE7vF2rfSLC1t166dRwGbOUHUzGLjQiCpC/gqYDt9+LgeztVI6XNkUcsFTxCwhdGLRcAWRoPJo/hfgIDN/8betEDA5o0e9yKAAAIIuCvgbsB29Z8runj6nNJmzehu1R7treV25YkUdPISx9jBX2LPW716da1duzaxYj79ulmC+eabb1rLQydPnqxdu3YluveaqwPlypXTO++8ozvuuCPRPplQrUiRIho2bJi1TLRHjx6JLomtVq2a1qxZk2Ddic1gI2BLdFgokEQEfBWwnfn7hB7K0VDpsmdSqw9GEbCF0ftDwBZGg8mj+F+AgM3/xt60QMDmjR73IoAAAgi4K+BuwOZufbHLmdNJzSmU58+f9+R2r+5x6hJHc8KmOTXz0Ucfdev59u/fb20YfvDgQbfK+6JQunTptHHjRhUtWlT33nuvNYPN7K3mzmVmh61evVomyErsMkGcmcE2f/587dy5U+XLl9fZs2cTvC1Pnjwy++nly5fP44CNPdgSGxVnfd3M3jT7EJpDLYK95Dw+mdj9cmofExrRKd9OkfnoWa6nGmdrrLx581rfW+YgJjtB9NljpzQ8W33rf760/uhJpUyZUnfffbezXiR645EAAZtHbNyUVAUI2Jw98gRszh4feocAAgiEi4A/A7Zjx47JhCKXL18OOJdTlziaHz5NWJY1a1a3TUzI1rlzZ/32228BWS6aPHlynT59WmaJr5kxNnHiROtXdy4zc9D8gG5+TewyM/Meeugha4aeWTKbIUOGeA9HMXWVKlVK77///i3DNdNeYjPYCNgSGxVnfZ1Tt/03HnO2zJH56FCog2qmqSmzD2KuXLmsBu0EbOeOn9awrPWUJnMGtVk0moDNf0MW8JoJ2AJOToOhLEDA5uzRI2Bz9vjQOwQQQCBcBPwZsBkjs4/XyJEjAxIMucbEqUscTVBk9iczSyM9ucyebObE1x9//DHRpZSe1B/7HjMbx1xZsmTRiRMnNGPGDOvwgsSuW80yevfdd9WlSxeripkzZ6pv377KnDmzjh8/bn0u7r1mHCtXrqx+/foluOda3P4QsCU2QqH1dQI2/42XrwK2CyfPaEjmukqdMZ3aLn5KKVKkcDuQ99/TUbMvBAjYfKFIHUlGgIDN2UNNwObs8aF3CCCAQLgI+DtgM07Dhw/X7NmzAxayOXGJownXevbsqUmTJjn+1TEz10zo5ckMNjsPF3cGmwnz3Dn84VZtELDZGQHnlzUBG5d/BKZ+N/XfJaJ39FSjbI1iloi6WnP3MBCzN+fgjLUVmSGt2i0ZS8Dmn+EKSq0EbEFhp9FQFSBgc/bIEbA5e3zoHQIIIBAuAoEI2IyVmclmNrM3yw/9vSebk5Y4mj3Xrly5Yh0W4OnMtUC/a+bggWXLlnm0B5udvsbdg61x48bWgQreXARs3uhxb1ISiO+QA3dDtdhOl86e14PpaylVujRq/8nT1p/x5nAWrtAXIGAL/THkCQIoQMAWQGwPmiJg8wCNWxBAAAEEbAsEKmAzHTN7sr3++uuaN2+etan9xYsXbffX3RuCvcQxMjLSCqi6du2q+++/39aea+4+o7/KtWzZ0ppt58kponb6FPcUUTPLcenSpXaquKlsYgGbnb2lvOoINyPgcAFfBWyXz1/UoLQ1lDJNpDp89gwBm8PH3U73CNjsaFE2yQsQsDn7FSBgc/b40DsEEEAgXAQCGbAFyiyUlzgGyuhW7Tz33HM6cuSIXnzxRW3dutU6RXTv3r0+71qBAgWsU0RLly6toUOHypz8+thjj3nVTmIBG4cceMXLzWEk4KuA7Z8LlzQwTXWlSJ1KHT9/VhEREapRo0YYSSXdRyFgS7pjz5N7IEDA5gFaAG8hYAsgNk0hgAACSVggHAO2UF7i6IRXcdOmTWrfvn3Mcs2GDRvqzjvv1KpVq7Rhwwavu1ihQgXVr19fpp0VK1ZY9Zkx++ijj6x2vLkI2LzR496kJOCrgO3KpX/0QOTdSp4qhTotG0/AFkYvEQFbGA0mj+J/AQI2/xt70wIBmzd63IsAAggg4K5AOAZsobzE0d1x83c5MwPFHE5hlomaWWatW7fW3Llz1alTJ6+bXrBggbp166bFixdbs+MWLVpkHf7w3XffeV03AZvXhFSQRAR8FbBd/eeKBqSsqogUydV5xfMEbGH0/hCwhdFg8ij+FyBg87+xNy0QsHmjx70IIIAAAu4KhGPAFspLHN0dN3+Xe/fddzV9+nR9++23VlO9evWS2VfOHFbh7WX2XjP7782aNcuqqmbNmhowYIDuueceb6sWAZvXhFQQhgJXr11VRLKIG57sVgFbfOUTYrl29ar6J6+iZBER6rJqgpIlS2Z9T3OFvgABW+iPIU8QQAECtgBie9AUAZsHaNyCAAIIIGBbIBwDtlBe4mh7AP14Q4MGDdSmTRsNHDhQV69etX5oNid9jh492uNWzftmTig1wZ3Zq+nll1/Wxx9/rJUrV3pcZ+wbCdh8wkglYSYwacUkZUydUe3Kt1OWtFmsp4svYMuQPYMWblyoUxdOaXjD4W4pmANl+iWrJPOzyz1fTSRgc0stNAoRsIXGONFLhwgQsDlkIBLoBgGbs8eH3iGAAALhIhCOAZsZm1Bd4uik98oEleXLl9cPP/ygypUr6/Dhw9aSUfO55s2bW0tIf//990S7HBUVZS0B/fTTT7Vx40ZrSWjOnDn1448/qkqVKtbnvN17zdUJArZEh4MCSVDgj8N/qM6kOsqeLrseafyI2lVopwnLJmjM0jEaUnOImuZpqt8u/KY317+pv8/+ra+Hf63iOYu7LdX3topW2Xu/nmQFbbVq1XL7Xgo6V4CAzbljQ88cKEDA5sBBidUlAjZnjw+9QwABBMJFIFwDtlBd4ui09+rNN9/UuHHjrFlnRYsWtWay9e3bV/PmzVPPnj1vWjI6c+ZM9enT54bHMEtCZ8+era5du2rGjBnWzLWdO3das+FGjhypHj16+OyxEwvYChYsKHOSKBcCSU3ANWPNPHft4rWVKU0mLd60WA2LN9SRk0f0y5FfLJIxLcdodAt7s1T7RVTW9WvXdM+XE5UsIhkBW5i8XARsYTKQPEZgcSZ1hgAAIABJREFUBAjYAuPsaSsEbJ7KcR8CCCCAgB2BcA3YjEEoLnG0M3aBKvviiy9aSzlNaGlmspnLHHwwefJkbd++XeZQiapVq1ongVavXl1r1qyxTiBdt26dli5dqhIlSmjYsGHWgQbmMjPXzH5rZunp0KFDffoYBGw+5aSyMBLYe3yv6k6qq91Hdyf4VIWzFdZXw79SgSwFbD15/xRVdO3KVd2z6gXdFpFMtWvXtnU/hZ0pQMDmzHGhVw4VIGBz6MD8f7cI2Jw9PvQOAQQQCBeBcA7YQnGJo1PfKzOTzcxYe+mll6xgzHVt3brVmt32888/Kzo6Wtu2bVPJkiWtWWIVK1a0ZqmVLl06prwJ6gYNGmTNaPPlzDVXA4kFbKZfZhYbFwJJUSD2LLb4nt+T2WumngGp7tbVy/+oy8oJSpY8goAtTF4uArYwGUgeIzACBGyBcfa0FQI2T+W4DwEEEEDAjkA4B2zGIdSWONoZu0CXNYHlQw89pEuXLlkz0sx+bO5eZt81M+MtVapUmjhxos/2XIvbPgGbuyNCuaQosO/EPtWcUFN7ju+56fHzZsyr7x/7Xvkz57dN80BkNV25dFldVkxQshQR1hLR2D/L2K6QGxwhQMDmiGGgE6EiQMDm7JEiYHP2+NA7BBBAIFwEwj1gM+MUSkscQ+G9MktFX3nlFR06dEitWrWyfpguW7as8ubNq9SpU+vChQs6cOCAtmzZom+++UZLlixR7ty5ZfZiM0tD/XkRsPlTl7rDQcAcbGBmssW9BtcYrCn3TfHoEQelqa7LFy6py/LnlSxlcgI2jxSddxMBm/PGhB45WICAzcGDI93wf33M8ddxAzdn957eIYAAAgiEikBSCNjMWITKEsdQeW9MP82MNrMX29q1a/Xbb7/p4MGDunjxoiIjI5UnTx6VKlVK1apVs/Ze89UpoYn5ELAlJsTXk7qAOVG07uS6OnjyYAxFrgy5tLTvUlUs+u9poHavB9PV1KVzF9R52XhFpEpBwGYX0KHlCdgcOjB0y5kCBGzOHBdXr5jB5uzxoXcIIIBAuAgklYDNFQg5fYljuLxXwXoOArZgydNuKAnE3YvN073XXM88OEMtXTxzXp2/GK+IyBSqWbOmkiVLFkok9DUeAQI2XgsEbAgQsNnACkJRArYgoNMkAgggkAQFklLA5hpeJy9xTIKvoE8fmYDNp5xUFqYCR84cUZ2JdfT7X78rKleUvn7oa+VIn8Pjpx2SqY4unDqrzp8/p4jUKQnYPJZ01o0EbM4aD3rjcAECNmcPEAGbs8eH3iGAAALhIpAUAzbX2DlxiWO4vFfBeo7EAjZzgqg5SZQLgaQuYPZiG/vJWD3Z4kmZGWzeXEMz19X5k2fU+bPnFJEmpWrUqKGIiAhvquReBwgQsDlgEOhC6AgQsDl7rAjYnD0+9A4BBBAIF4GkHLCFyxjyHP8TIGDjbUDAPYFN+zapz9w+mtltpu7Mf6d7NyVQaljW+jp3/JQ6ffqskqdNRcDmlaZzbiZgc85Y0JMQECBgc/YgEbA5e3zoHQIIIBAuAgRs4TKSPIcRSCxgM7PXzCw2LgQQkNbvXa+7CtzlNcXw7A109uhJdf70WUWkTaXq1asrefLkXtdLBcEVIGALrj+th5gAAZuzB4yAzdnjQ+8QQACBcBEgYAuXkeQ5CNh4BxAIjsBDORvqzJET6rT0GSVPH0nAFpxh8HmrBGw+J6XCcBYgYHP26BKwOXt86B0CCCAQLgIEbOEykjwHARvvAALBEXg4d2Od/uuYOi4ZpxQZUqtatWpKkSJFcDpDqz4TIGDzGSUVJQUBAjZnjzIBm7PHh94hgAAC4SJAwBYuI8lzELDxDiAQHIFH8jTRqUNHVfv1QYpIH6l27doRsAVnKHzaKgGbTzmpLNwFCNicPcIEbM4eH3qHAAIIhIsAAVu4jCTPQcDGO4BAcARG5GumkweOqNQzXZSrSH4CtuAMg89bJWDzOSkVhrMAAZuzR5eAzdnjQ+8QQACBcBEgYAuXkeQ5CNh4BxAIjsCjBZrrxL7DKjWus3IVLaC2bdsqZcqUwekMrfpMgIDNZ5RUlBQECNicPcoEbM4eH3qHAAIIhIsAAVu4jCTP4U7AZk4QNSeJciGAgO8EHru9pY7vOaSopzspd7GCBGy+ow1qTQRsQeWn8VATIGBz9ogRsDl7fOgdAgggEC4CBGzhMpI8BwEb7wACwRF4vFArHYs+qFJPd1KuYgXVpk0bpUqVKjidoVWfCRCw+YySipKCAAGbs0eZgM3Z40PvEEAAgXARIGALl5HkOdwJ2MzsNTOLjQsBBHwnMLJIa/29+4BKje2kXMUJ2HwnG9yaCNiC60/rISZAwObsASNgc/b40DsEEEAgXAQI2MJlJHkOAjbeAQSCIzCqWFsd2blPUU91VO4St6t169aKjIwMTmdo1WcCBGw+o6SipCBg/kEd9xo9erTfHp3AyB4tXva8KI0AAggg4JnArQI2z2rkLgSCKzBmzJibOtC9e3eZD2awBXdsaD08BZ4s0U6H/9irUmM6KldJArZwGWUCtnAZSZ4jLAUIjOwNK172vCiNAAIIIOCZQEIBm2e1cRcCzhQgYHPmuASjVxf/uagXlr+gSSsm6dSFUzd0oV+tfnq166vxdmvVtlXqN6+f8mbKq0OnDql/7f7qUa2H7n3jXhXIUiDB+/z5jNevX9ec7+do5OKROnjy4A1Ntbyjpd67/z2lSZnGn12w6h4d1UF/bYtW1OgOyh1VSK1atVLq1Kn93i4N+FeAgM2/vtSOgFcCBEb2+PCy50VpBBBAAAHPBAjYPHPjrtASIGALrfHyZ2+nfTlNg98fHG8TCQVse4/vVcMpDXXu0jk93OhhFc9ZXE98/IQmdZykicsnBi1g+/vM36o3uZ4ebfKo7q18r2L//OBPw7h1jynVUYd+/1NRT3ZQ7lIEbIG092dbBGz+1KVuBLwUIDCyB4iXPS9KI4AAAgh4JkDA5pkbd4WWAAFbaI2Xv3p79tJZtX+tvb7Z8Y01u6t1udZuNfXL/l80Z+0c1SpWS/tO7FOv6r3UaWYntSzXUvN+mKeOd3XUg/UedKsuXxZyBWy9a/TWhr0btHrHajWMaqgP1n9g/Tqn+xylTZXWl03GW9dTZTrr4NZdBGx+lw5sAwRsgfWmNQRsCRAY2eK64f9Amenfcf3s1UZpBBBAAAEE4hcgYOPNSAoCBGxJYZQTf8bDpw+rzqQ62vbXtpjCeTLl0bjW49T97u4JzgA7ffG0er7VUz9F/6QlDyxR0exFrYBt2W/L1L5Ce71+3+vKEJkh8Q74oYRr6WryZMm1qP8ivb3ubU3/erpqFK2h+b3nB6RfY+/oogNbdipqVHvlLl1YLVu2VJo0/l+a6gdOqowlQMDG64CAgwUI2OwNDl72vCiNAAIIIOCZAAGbZ27cFVoCroCtYMGC1kEHXElTIL6AzUhkS5dNK4euVLl85ZImjJdP/fSd92j/LzsUNbKdcpcpQsDmpadTbidgc8pI0A8E4hEgMLL3WuBlz4vSCCCAAAKeCbhOFT958qTMBxcC4SrAKaLhOrKePZdZITL/x/nqNrubVcEXD36hxqUb31DZH4f/sA4QML+aww/M0svPtnymB+o+YM14Sx+Z3ipvZrgNXTDUqs/sh/Z408eVIiKFvtj6hYa8P0TLhyzXifMn1ODFBjp69qimdp4as6T0zMUzeuO7N3Tg5AFrNlzVQlVjZtL9c/UfvffTezJLVGN/zfR9x5Edeu2b17R081L9efRPXb12VYWyFdLAugNl9pKLe7iBOdzB9G/GNzO0cd9Gmbozps5oPfPTrZ629pXz9BpXoav2bdyuqJHtlbtMYbVo0UJp0/p/aaqn/eU+9wQI2NxzohQCQREgMLLHjpc9L0ojgAACCHgnEB0drT179nhXCXcj4HABM3vNzGLjQsAImODKFXrFDthMgDV77Ww9+N6DOn/5fLxYVQtX1cJ+C5U7Y26ZZZpjPxmriR0mqv/8/nqr+1vKnyW/Os/srPIFyuuZ1s9o84HNNwVspp0RC0coU5pM1v5uHWZ0sPZNa1K6idWm2d/NhHQjm4/Uf2b/R2/1eEslc5VUQjPxXB01J4jO7TU3ZnmoOZyh+5zu+nDDh/E+i5nB98nAT1SlUBWPXoxn7uqmvRu2KeqJdspdtggBm0eKzruJgM15Y0KPEIgRIDCy9zLgZc+L0ggggAAC3gkQsHnnx92hIUDAFhrjFKheJhSwuU4NNTPXTNg1of0EPfv5s+pSqYuij0Zr+IfDrRljrplo5tCEpz55SuPbjteg9wbp6dZPa/aa2dapo66gK3ZbrvsuXbmk+2bfpzvz32kFbM1eaqaulbtas+XM9erqV7XklyV6pPEjuv+d+62DGSoWrGgFbH3n9lXb8m2t/uVIn0Omrimrplgz7sz1QZ8PrK+by4R0LV5uYc2qe6bNM9YMt9QpUuvnPT/rnjfu0a6/d6leyXrWHm6e7CX3bKX/aM/Pvynq8bbKfUdRNW/eXOnSpQvUMNKOnwQI2PwES7UI+EKAwMieIl72vCiNAAIIIOCdgAnYuBAIdwHz7ytmsIX7KLv/fAkFbMu2LlOTaU2sJaArhqy4YWbXqQun1OqVVtZJpOb00Hd6vqNktyXT69++rieXPKlj545ZSzWHNRgmc7pnZIpIq0PxBWzm878e/FX/ffO/1img5jLhlytgM22ZmWcfb/rYCsYebvSwFZKZy8ya6/V2L5mTRM2yVPNhlpuafpvDGAbVHaRpXaZZZad9OU2D3x8cA9OsTDMt6LPAOmHU9bWcGXJq1dBVKp2ntPuA/1/yuSr/VfSPWxX1WFvlLkfAZhvQoTcQsDl0YOgWAkaAwMjee4CXPS9KI4AAAggggAACCCBgRyCxgM11+MHBkwetmWbmxFFzMucrX71i7X8WO6hKrN2EAjZzn5npZk4l/ezXz2ICtrjLVCvfXlmfDvrUOpDBhGomSHOFchHJIvRipxetfeG6vN7lhnpM/Wa/tUcXPqqpX05V2bxlrZlqt2f997APV5jozUEP4+/uoT/XbVHUo22U+85izGBL7GUIka8TsIXIQNHNpClAYGRv3PGy50VpBBBAAAEEEEAAAQTsCCQUsJnZaY2nNraCqbk951ph2rjW46xZY7v/3m3NIpu1ZlZMwHb1+lWPDzlIKGD7ZPMnGjB/gFqWa6npX0+XCdGWDV6m+iXr3zAbbvGAxdYhBy8sf0Ef9P1A4z4dd1PAFvs5TZkOFTrEMPkiYHu+Wk/t/n6zSo5oozzli6lZs2ZKn/7fAyC4QleAgC10x46eJwEBAiN7g4yXPS9KI4AAAggggAACCCBgRyB28GRCsyH1h1hLMc0yz/qT6+u3Q79ZSz1X71itKZ2mWAHbkTNHrP3XzGmcrhls6/5cZ+uQg9htmd/HncHWp1YftX+tvTUrLTJ5pDVbzVyugxhcoZj5nLn/oUYP6cjpI7py7Yp1GunK31fesNQ0dvm4p6X6ImB7oUYv7Vzzi6JGtFFuAjY7r6CjyxKwOXp46FxSFyAwsvcG4GXPi9IIIIAAAggggAACCNgRcAVsjUo10thWY61lmibUqlakmnq91Utvr3vb2kfN7E82/ovx1q/mtM2Z38y8YYno+r3r3T7koHqR6nqu7XPqNrub1ZY53CB2wNaufDsr4DMHH7zQ/gV9ue3LmwK2Tfs2WSeSmtltZu+1rrO6akTjEXr848et5aNm77bYe7n5O2CbWOt+7fh2o0o+0lp5KhRX06ZNlSFDBjtDQVkHChCwOXBQ6BICLgECI3vvAl72vCiNAAIIIIAAAggggIAdAddeZiVzlbwhYDOhV9yDAQpkKaB5veapRtEa6j+v/w0BW8rkKRM95OD0xdNq+2pbpU+V/pYBm+l/7P3W4gvHXP2+I98dMQHbm/99U0s3L9UTHz9hEQQyYJtUp4/+WL1BJR9upTx3lSBgs/MSOrgsAZuDB4euIUBgZO8dwMueF6URQAABBBBAAAEEELArsHbXWg16b5C2HNiiJ5o9ocebPm4tu3QFbGbvsy6VumhCuwnWIQfmihuwmdM43blcJ4bGbSv2DLZMaTLp80Gfq2rhqlaVCc0+M/3uN6+ftv21Labfu/7epfov1pc5lCGQAdvkev20/aufVfKhVspTsYSaNGmijBkzukNCGQcLELA5eHDoGgIERvbeAbzseVEaAQQQQAABBBBAAAEEAi/wYv3+2vblTyo5vJXyVCJgC/wI+KdFAjb/uFIrAj4RIDCyx4iXPS9KI4AAAggggAACCCCAQOAFpjR8QL+v/EElh7VUnsol1bhxY2XKlCnwHaFFnwoQsPmUk8oQ8K0AgZE9T7zseVEaAQQQQAABBBBAAAEEAi8wtfFA/bZ8HQFb4On92iIBm195qRwB7wQIjOz54WXPi9IIIIAAAggggAACCCAQeIFpTQdp6xffq8TQFspbJYoZbIEfAr+0SMDmF1YqRcA3AgRG9hzxsudFaQQQQAABBBBAAAEEEAi8wEvNB+vXz9aoxJDmylu1lBo1aqTMmTMHviO06FMBAjafclIZAr4VIDCy54mXPS9KI4AAAggggAACCCCAQOAFXm4xRFs+/U4lBjdX3rsJ2AI/Av5pkYDNP67UioBPBAiM7DHiZc+L0ggggAACCCCAAAIIIBB4gVdaDdPmpd+oxIPNlbdaKTVs2FBZsmQJfEdo0acCBGw+5aQyBHwrQGBkzxMve16URgABBBBAAAEEEEAAgcALTG8zXL8sXq0Sg5opb/XSBGyBHwK/tEjA5hdWKkXANwIERvYc8bLnRWkEEEAAAQQQQAABBBAIvMCr7R7WpkVfxQRsDRo0UNasWQPfEVr0qQABm085qQwB3woQGNnzxMueF6URQAABBBBAAAEEEEAg8AIzOjyiDR99qRIPNFXemmVEwBb4MfBHiwRs/lClTgR8JEBgZA8SL3telEYAAQQQQAABBBBAAIHAC8zsOELrP1yl4gOaKF+tsqpfv76yZcsW+I7Qok8FCNh8ykllCPhWgMDInide9rwojQACCCCAAAIIIIAAAoEXeL3zY/p5wQoCtsDT+7VFAja/8lI5At4JEBjZ88PLnhelEUAAAQQQQAABBBBAIPACb9zzuH56b7mK92+sfLXvYAZb4IfALy0SsPmFlUoR8I0AgZE9R7zseVEaAQQQQAABBBBAAAEEAi8wq+tI/Tj/CxXv11j56tyhevXqKXv27IHvCC36VICAzaecVIaAbwUIjOx54mXPi9IIIIAAAggggAACSU/g5MmTMh/m387Xr1+3AHz1e5emr+qLr57Y/+YP1dFbMmSqfv34GxXv20j56pYjYAvVgYzTbwK2MBlIHiM8BQiM7I0rXva8KI0AAggggAACCCCQ9ASio6O1Z8+epPfgDnri7599V38u/1nF+jRS/nrlVLduXeXIkcNBPaQrnggQsHmixj0IBEiAwMgeNF72vCiNAAIIIIAAAgggkPQECNiCP+brxr+n3V/8pGL3N1T++ncSsAV/SHzSAwI2nzBSCQL+ESAwsueKlz0vSiOAAAIIIIAAAggkPQETsHEFV+DTR17R5g++UqWHOyr9XberTp06ypkzZ3A7ReteCxCweU1IBQj4T4DAyJ4tXva8KI0AAggggAACCCCAAAKBF3i799NaM2uxGo7rrew1olSyZEkCtsAPg89bJGDzOSkVIuA7AQIje5Z42fOiNAIIIIAAAggggAACCARe4J37x+m7Nz5Wg7G9lKNWKZUoUUK5cuUKfEdo0acCBGw+5aQyBHwrQGBkzxMve16URgABBBBAAAEEEEAAgcALzO37rL6duVANnuqlHLUJ2AI/Av5pkYDNP67UioBPBAiM7DHiZc+L0ggggAACCCCAAAIIIBB4gXn9n9M3r32k+mN6Kmed0sxgC/wQ+KVFAja/sFIpAr4RIDCy54iXPS9KI4AAAggggAACCCCAgH8FFj36kgpUiFKZZtWUKl0aq7H5Dzyv1dM/UP3RPZSzbhkVL15cqS5LGxd9rYy5s6pi50b+7RS1+0WAgM0vrFSKgG8ECIzsOeJlz4vSCCCAAAIIIIAAAggg4F+B/Zt3aHK9fspRNL8aP/IflW5STQtHTNNXLy9QvVHdla1acZ3btE8/zFyiZBHJNHz1TGXKk92/naJ2vwgQsPmFlUoR8I0AgZE9R7zseVEaAQQQQAABBBBAAAEE/C/w/uCJ+nLae9Jtt6lYzTsVmT6ttnz6nYo3rqLj+w/r6NZoqxNdpj2suoM6+79DtOAXAQI2v7BSKQK+ESAwsueIlz0vSiOAAAIIIIAAAggggID/BQ5s2WnNYjt79GSCjeUrV0xDV76qdNky+b9DtOAXAQI2v7BSKQK+ESAwsueIlz0vSiOAAAIIIIAAAggggEBgBGJmsSXQHLPXAjMO/myFgM2futSNgJcCBEb2APGy50VpBBBAAAEEEEAAAQQQCIzAkR179ULN+3X68LEbG7xNyl4svx5bO0dps2YMTGdoxS8CBGx+YaVSBHwjQGBkzxEve16URgABBBBAAAEEEEAAgcAJJDSLrfGY3mo3ul/gOkJLfhEgYPMLK5Ui4BsBAiN7jnjZ86I0AggggAACCCCAAAIIBE4g+setmtLoAV04dfbfRm+7TdmK5FXfpZNUoGSRwHWElvwiQMDmF1YqRcA3AgRG9hzxsudFaQQQQAABBBBAAAEEEAiswEePTNXyF96JabT9hMFq9PB9ge0ErflFgIDNL6xUioBvBAiM7DniZc+L0ggggAACCCCAAAIIIBBYgeP7DuuFGr10fO9fyleuuB5aPVOpM6YLbCdozS8CBGx+YaVSBHwjQGBkzxEve16URgABBBBAAAEEEEAAgcALLB71qj4bN0utxvZT81G93e7A6tWrrbK1a9d2+x4KBk6AgC1w1rSEgG0BAiN7ZHjZ86I0AggggAACCCCAAAIIBF5g9/eb9d6gF9RnwXhlK5zX7Q4QsLlNFZSCBGxBYadRBNwTIDByz8lVCi97XpRGAAEEEEAAAQQQQACB4AhE/7RVt1cqbatxAjZbXAEvTMAWcHIaRMB9AQIj961MSbzseVEaAQQQQAABBBBAAAEEQkeAgM3ZY0XA5uzxoXdJXIDAyN4LgJc9L0ojgAACCCCAAAIIIIBA6AgQsDl7rAjYnD0+9C6JCxAY2XsB8LLnRWkEEEAAAQQQQAABBHwhcP36df21LVpHduxTqYZVlCJ1Kl9USx1xBAjYnP1KELA5e3zoXRIXIDCy9wLgZc+L0ggggAACCCCAAAII+ELg/InTWjJ6hrIVyqtMebKpbIuaWvjINCtoa/PMACVPldIXzST5OgjYnP0KELA5e3zoXRIXIDCy9wLgZc+L0ggggAACCCCAAAII+ELAzGA7sGWnFaqVb19Pu9duVqZ8OdTk0e5KlTa1L5qgDkkEbM5+DQjYnD0+9C6JCxAY2XsB8LLnRWkEEEAAAQQQQAABBLwRuHblqr59fZE+ffoNVbqnsY7s2KscxQqoTJNq+uyZWeowaagK3hXlTRPcG0uAgM3ZrwMBm7PHh94lcQECI3svAF72vCiNAAIIIIAAAggggIA3Akd27tPCES+p1VN9tWzCW6o9oKNur1hKKybN1dE/D6jTi8PZj80b4Dj3ErD5ENMPVRGw+QGVKhHwlQCBkT1JvOx5URoBBBBAAAEEEEAAAW8Eju05ZC0LbT6qtxWqVenWVHs3bte2VT+py7SHrNlsXL4TIGDznaU/aiJg84cqdSLgIwECI3uQeNnzojQCCCCAAAIIIIAAAt4ImL3Xtn/1sz4ZM1M7vt2o/OVLqGKnhqreq7XSZ8/sTdXcG48AAZuzXwsCNmePD71L4gIERvZeALzseVEaAQQQQAABBBBAAAEEQkeAgM3ZY0XA5uzxoXdJXIDAyN4LgJc9L0ojgAACCCCAAAIIIOArgXPHTmlW15Hauux7tXn2ATV9rIevqqae/xcgYHP2q0DA5uzxoXdJXIDAyN4LgJc9L0ojgAACCCCAAAIIIOCuwLHog/r8uTn6bdn3Onf8lErWr6zGI/6rQlXKyPw7/PD2PZrZ+THt/+UPDVg8WXe0rKlNH3+tRY+9rAw5sqjFmD4qUbeiVdZcu9b8ogk1elm/f+S7WSp8d1kd+u1PrXlzibZ8+p1VX84SBa0lp3UHdY5ZcmpOLv3zh1+tcttW/iizD5xZmnr3f1uoRu82SpU29U2PdO3qNf04/wstGDJReUoXUbsJD6pw1bJWuSuXLmvjwq/0zYyP9MfqDVab1Xu2Vu3+HRSRPEILhk7SNzMWqlbfdtahDckjU+r4nkP6ecFK/bZ8naJ//FUXz5x3a3ns+ZNntHjkq1r39ieq1KWxWj8zwNZSWgI2d9/W4JQjYAuOO60i4JYAgZFbTDGF8LLnRWkEEEAAAQQQQAABBNwROPT7n3qrx1NWsBX7ylowt/p++LyyF8mnj5+YrtWvfqjybeuq64zHdfWfK5rf/zm1fKqfdn+/Wd+/9Yl6v/usshXKE2/Ali5bppiALm6fXHWafd1iB3Nxy9Ud2EntJwy+6eRS12mnHScN0Q9zP9cfq9erx9tjrXDLHM6w8NGXbmJoOLybmj3R0woIYwdsl89fjJmpF59dqUZV1fXVx5StcN6bvvzz+8u1d8M21R3YWfP6P6cCFUqqxeg+ShaRzJ1hEAGbW0xBK0TAFjR6GkYgcYFbBUaJ3520S5gNV+P6JW0Rnh4BBBBAAAEEEEAAAc8EVr44X2ePnrRmiS0Z9ap1auiqqe/quzc+tpaDmlllS558TXlKF1bPueOU/87iOnXoqN594Hk1f/J+K2CbP2C8NVOtSPVy8QZs6XNk1pfT3lPFzo1U8K4oa6aYCdPm9nlGJuAzs+LKtaql3eu26Of3lqtaz1bKVfJ2a5aZmZ1m6k9VjDbeAAAIF0lEQVSVLo0eWPqidX/sK27AtmzCWxq8/BVlzJ1N8/o9p7bPDdT2L39SRIrkyhVVSG/+50llypNd/5n9pFZP/+CmgG3pmBmKaljVmnWXLmtGq6lfP19rPa+ZUWd84gvO4gZs5r6e74xVmswZ3BoYAja3mIJWiIAtaPQ0jEDiAgRsiRslVIKAzXM77kQAAQQQQAABBBBAILbAD/M+t5ZvugI2s8Ry7ZtL9clTM62ArXa/9pr/wPP66d1lav10fzV9oqd1+y+LV1vB24EtO63/vlXA5greYrdrll6++8B4rXvnM7Ua288KruK7Th7825pV9sfX69Vz7tOq0rXpDcXMzwbrP1iphY9MswIwV1/MclATijV5rMe/AVvKFIpqUFkzOz2q5ClTxBuwpUidSv9cuKSVU+ZrxcR3VKRaOXWcPFTZi+bX58/M1uJRr6ps8xrxBmeXzl2wPL57fZG1rLR047vVa944pf3/kC6xt46ALTGh4H6dgC24/rSOwC0FCNg8f0EI2Dy3404EEEAAAQQQQAABBGILmH3KzH5qx/cdtkIh82/tN7o8LrNc0iwRNfuaxd2rzARR5oq9N5vdgM0EWa56bxWwxT5gwQRsd3Woby1ZNcs/zay3+14fqfQ5sty075sJ9Y7s2KtNi1crY66sKte6jr4YP0efPztbCS0RNc9lAkcTpvWa/4w1O8/srWYOdTCfn91tVExwdvHMOc3qNspq1wSRjR/5r7Uc9NOn37CCNgK28Po+I2ALr/HkacJMgCWO3g0oft75cTcCCCCAAAIIIIAAAnEFYodeTR/vqVZP9bX2W3NSwGZmsO3fvMMKAc3y0m4zn7AOQNi9dvMNByvEnTW345sNer3L40qTKb16v/eschYrEO8hB5889brWL1iRaMCWJksGaxmtWeaaO6qQVWe+O4oRsIXptxUBW5gOLI8VHgKxA6LweKLgPYX5v2xcCCCAAAIIIIAAAggg4J2A2c/MBFd71v8esxwzdujmOm0zoRlsZmP/zZ98q+UvvK3on36zOvPQ6pkqVqvCDR0zM8sWjnhJGxd9ZX3ezgw2E7CZk0PNXmsfP/6Kte9br7lP6+SBv28ZsH3+3JtWedfMspRpIm8K2ExfXGGi+b055bTDpKHKnC/HTTPYzNLPM0eO6537x+mXJd9Ys+LaPDNAyya8zQw2715DR95NwObIYaFTCPwrQMDmuzeBgM13ltSEAAIIIIAAAgggkHQFYi/5dO135m7A9p83RllLTU3AZq5Bn02zfv19xTq1HT/I2vfMdZmwy8wkK1SljDWrrOp9zRLcgy3uElHXHmzHog/GLNE0e8OZQwlebDBAecsWVZ8F461DEmJfcZduJhawxQ0T4y4Rde2tZvaim33fKOsQBnOowY5vN1n715lZdZ2nPiTTjjsXe7C5oxS8MgRswbOnZQQSFSBgS5TI7QIEbG5TURABBBBAAAEEEEAAgXgFzF5iE2r0uqXOrWawmRvvaFFTDR+6T2tmL1alLo2turZ88q01CyxFZMoEA7Z24weqfLt68badUMBmfgYwBy/M6/esdaiA67qrYwN1m/F4zOmdsQPChB7O9Vzm67FnsMVXPu7eauZwA3PAwtfTP7iheKcpw1XvwS5uT6wgYHP2NyYBm7PHh94hgAACCCCAAAIIIIAAAggg4AgBbwO22v07qN3zDyoyfRrtXrdF7z/4gvVcnac9rMJVy97wjGaJ6AfDXrROIK0/9F7V6tNOrmWncTESCthMuWtXrmr9h6usgwvMjLYKHRpY+8Zlzp8zphp/B2ymoXPHT1uHLnzz2oeKTJ820WeKb8AJ2BzxbZBgJwjYnD0+9A4BBBBAAAEEEEAAAQQQQAABBBAQAZuzXwICNmePD71DAAEEEEAAAQQQQAABBBBAAAEECN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AQaAHXbKlAt0t7iQvUrl078UKUCLgAAVvAyWkQAQQQQAABBBBAAAEEEEAAAWcLELA5d3wI2Jw5NgRszhwXeoUAAggggAACCCCAAAIIIIBA0AQI2IJGn2jDBGyJEgWlAAFbUNhpFAEEEEAAAQQQQAABBBBAAAEEEEAgXAQI2MJlJHkOBBBAAAEEEEAAAQQQQAABBBBAAIGgCBCwBYWdRhFAAAEEEEAAAQQQQAABBBBAAAEEwkXg/wA+Fbi3RZRZtQAAAABJRU5ErkJggg==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BNgAAAM5CAYAAADVCYzVAAATFnpUWHRteEdyYXBoTW9kZWwAAE15xZLkXNTc00yEvfAXYliKmVk7cYkZn97SzO8Id3R33bpcB/Jkqv7ATH+VdVf8gYB9LRaqKobtD8z+gSBtfOquS/5APPof8A7/r6Ae8vFc36buvv9A4O2G6bcVGAGG/O+3QU1TVwRFqtTbtwzG/4Oxb6Uiupr6B2Ledle331lCkbXjt4T5LWNffLPfU/6DCAL+j8Dfficpk6X+/3aB3s6jWNZ6HP7dD/vm/wdC/4aKvN7G5d/IeZ7/5Uty/leP/wa3eyr+DeXFUWfF1wtzf2Amr5NqSfp3ypD0/zPFTKri/4D/puA+mGaYgXAHAhbeqdDUD3mEsMc13QB9V/cNOJ5uYJDHDl5LkY6F5D7eS2NUYzmOUPMUssuIOMSb5LABSIJzmQNb6A4w9J7Av7+OX+Lg/TZkY5yPVg3/QHReeETICJy1HvI7AhbAIZMJtb6mp/X0bt/78sE05+mZlvrhs3ESF0ca/4C8l9C4Xd04XgnIrAM8LB1PC6BF597j6HWDihb9kRiMg1zV6jCKBmveYBeU5EecbHqFLQxO8j1ahsTm0eecqQ22DyWIO6gAhsdOKEb2Hi6WWKlCl4/6R8eyr3PoJS+VB9xtYh/UHbhd2Z3eXui1BY01O/1Ltf4e3jcPAoeK/26RX8umzV4qGiRwI+TXRSf2Z7sB6aDwiFlHEXHnfZ/tiBHEC2GdJTfeMOzEd1tk6w4VPgxL3TvDev+6d3c+ahzVHHkq/WGy8Z420zUXLnUT292ADUe2vJHFK0S2XcqeKSOvOqUeO8y6kgvrULisy7azRmoZRqBx9GI2Mgld7TBLpiYIAEGZ78cwLocJm+DNla2eH/0D32d9cU1F5+XQ5JdLRUeHuuYFk3yBq6o5f3bo8Qbp07f1nm8GcPB28mdHEsPe0s5h+MjRZamAlmWSYU9jntzJCjorR7RoA84vj+3cIbI3mGlCGiFCOkEk8oRDaJg2Xgr5+WxNP+Ia3j3sYjsvk78RqFeZOZShJqW1IrS1KEfBEKowQh8rB0IR/5IurMa0fF8NBH63QPd1BSDnILBYWd+U52FzJzshKYl3sI6G5tbfhisY5ZToedAdv9p3A7QoQYK0DzFEVVbW13b/vJhEMd/fj3twV+ThSXMtFYglz7t+jD9wEPspreDPv5Humb98TKlYFk6aoTKqWpzOSx9Fb8jIikJLyf/mCq3nQ1veHUmmoVqvAoingunIWMmCXH9y364/eqmH+UcD7lwS63w48UzKH4rI6e8LsbmbFqd3roz7cE3fvuh5h+kohT5rKDhM3jC0O5l6ktedkzGEzMKBt8I72rz+40fsxlXYu3M/7XZbB+23Dy9AVaJ4P08a+X/2k0rP4VYKDjBesVliit4+LmJkfLcwgpa7UNCuqVNoD42C3AcMyoeFLBHK35fucweT73zF/aKVy8LlKZDua/86snSw2ynntTPfGdUwftHvXTefzYhi3QlprP3WX0kXLVgnffcFHPYUlidf9Fy0Im012M0mWwc+c3XRXnfybdPJB5VsP4mgV4kGnklY2V7SjQDJS2hr4/UG9zcL/LihYIDlGIeu6MxqerQ2EDfETlDXbh1JDSNcaZ+T9rBl+P0NTgZgNI6gDXKscwwoImAeZqdzrD5X5JmlXaPvs4ib4MPaNAehJp0yXFoJbctX4mePdK5Bv+sJTmLrJ5lXEEvFtIRcVvV+dCem1n21QOvMDj/aLIkIC4IDKhl07XUXAVMZrHULI+kMbUSGSNuza8uxNu9dS9EiYU9t9RpkaizkjRs6o0TpHx6jVKAxcC247C3aheooYegy4ilJsaiylPigVZXJTgwgN/MlHSXlOQVAa+x1WeRtwJKpROLrrVLqv6rzc/YxXvfxlzAKtMnjqzaB8h1EvntoXjXu+AlOtRLBhkIhzmXS3OWemi6Mv+tsdEfUz7hW9VBkfrPiRdixu0kmdYDORdjer4gMdtakabTPX+r76mhhFqTMSbptT6+Ww36w2IgeM6+CHS9qvdF7/lOTL0B1QtbUmA+kYYvjzmKqU1IngWVVxnhNxDNdktTayFecc3sAxKDaRhF7JnFNQLIsOblxZkfXIef+jKkrYMqb+IUsz9i9F1CodBTbkFgp1UlkVVV3oGSIcnIRbWuMLPwmCi3HtvnKBqXaElcZlCw9/GuQlt7xti2tYTVpjzr0+4a0m+B92xYkSeA0W18zP7Ne3yRBA54tMthTequtLVejdPEOe+H3jKHeD3xRjQ4Xldo6W81Dy2sTyqIyvZTPfStUHzd8nPoQbl3uGd6PgwzKJGoRp1ywGkOYHldZuIQIT0e6F6To3b2B37clu7QPJsGcn1Cb/NZtGqRzbAUVa3iNgiHJ7RX01Fucq9NTMkj0EKecefV41PXGCBQFtZ6OPgq8Hfb3SNc5PXBOhEK18WIcvaXIoZzASNKOEjcKtQgoH3hgiB82zvHF/JvpWxQCoMwwHVmXp3Nzn9oaWMyXZhiUGyTks8jf7LRrEHycMEFxPgl103KGQZ5iGmCbd0eZCoiVwolaIPjCoT2lHUgfGFKE9Cz/0MzegbAPOrZ51gQyk9Y3NeheiCoq07bIaKDiaBSpRzWpb9ElDZEdXNxALbk8nfUOpKV1NeWBiPjQrTG2psTQhZ4YPu50Qr9kI5573EO31QWewFWt8g56kSTfebi+klHX+bm6MOVf/Q4eCV8e6y8azqliQxjOO+VgaUwKi/jwlaV/PmDS+vVhC62AAPoz43EX9pUDPw10znKmzgNrxeMFQaWBm9YeVo4nLzdQ9ECuIhlcS+iRYyqkC3VCC53Id7wpwhYAc2m0hBCpPbbN5ucFvN3qwgD20bHY0798xjd+N/kMbtXBtoHoTP9MGnPFOvkoka2CP7UNPw4TNKs20EdI28gxwJj6hZRv4LgYGl4DYtOO4AyMidqcvtYgA2LegscaM2xaEZxX0HzG59sIv0iUItIeaOXuyS+/Qc1uOv1ZAktEd752P3bmghKmULQsXy39JXM7rhg8hvzKMW+9oxFRerH90r7lL7QQa+pjHTiaI9H+JZu2Ihvps6zoZ16ly2/21y+368PGHldpHoU/XDTwUqBAtnCZ8iOlPwjEnCjenSg9FhJ18LKrFGXDq5r9+CzA+J/fR57r7UyMFCUeK3nghw2fKavsnjUNtOm7ji/0FUlbXbndr9L4cL4rTeb9OefLupdoyoZTxzMeory2dCha3c9z9iyS0alfQJ3VeyH/zYszSTXXUZPvTMqTFCoeAd5Dxk7JOrXBm8aVG2nP61a40wVSE3CQQI80gWk4RuG5FIHYaglvJVi39r3Gh/SexEhKSLsjJLprlTzHeuuh6ZPBCTN9KfLd/BjL8c5kNCzXJzTkY7OKEMZ6iUvToZpP+yv/sj/6McytMBZrBvkmzibvghNHEJltRi/6kgifUz8+NoLkBRmk0fO6AfDo4axzsjHCuFxel6SCjK+G91ZH2lygHdivXnTBjW2LggFsfpvNszXPnMzmSOwYXuXttiH2QOfp0j5pVRfPOnIlxRv1deLxt3SfhqxINK7e9OaykgNAM7Cbmodd0VItSuEwOnff9+lARAEmKCgacxK9VDswCNSXcoLA4RXbKi+5lDFo77B8pHggrljW7Uq8ogjyppvVmbWtnr6yRAC6BA9sWUjOHS8TEiCkQon3R+S0ErzlRXcIQ8I8lvfjwTUIO2QY29tilfuo6q04nBZn+vzAhNAUQp4PSdc70djuLRL33qgeDVhPNjYQf9apYpUyLbWvcvQh+w57CTlOPYn2A8MGbD9WIGhLswehj+v2eyl/CWAjCduTLooMiNwkibTHLTMa2E8dqF9JIpOlLu5OFb6Wa0Qhb6BxfmwXXipZB9DRo4KM0PVEl+phvwsMM+T0Xh4baw7ZVmMmgLaJxkj+1wMZ/OoWenpaQb4+GtfetL0EA4pLPH9aYnSNiSjiJ6TYrhvwiqhioHTY/IIqAY9aycvIQryZAeJTg1aNViYb4v41W3kABQPFrCpYybNWqO2eTyH9MdB2DE1HFBVKFT7iSzZDwgy+I7hL9biCUOkjt//MWWE+zaLq65iGCt9+Eg7WsYuv3zjSNoaHsNsNT8w486xJWlPVd81zQOPj8kmxrsG0kNwoZHNZDGMgB9r9ginzDNPW0XxfPyensY6RVzN02nas6r1YGojNJumot2+pw/39O1Flx7Ilw/Uj75+HFY4sXe4YUkNesG1NxoW8Oe1fTqVO/nia2MfiTSRvbNNQd8QxD6J+NqjylhDWx6tlL9l2H5SpoWy5S/W/as59Htjg2cg8IHjnUNlEO4aqI6XvXXIA8869Z3iOm/JpAWTOMYSjHZW/cgvOHiPuqDVQSlXR7EjbCuDHCDNA1VCB4sZ+mmf/Yj2aYU8CBOgf+UoM2msZxQOcYEQTekkQrn3tsLfBbBOg9soEpbAwdfgxabZ8kkOr3Hnmvc8Fnmf/OD+mMwxQ+zJR5edTAEPQ2EWEVpA7uir7c+y9ih2a9YR2sHL/B9QZEMeO0mt1v9r175W6AG9HY0ZxOFEw0SlWg3G8YG6G7s9VHvyy7PjybbSFmnGCLRKuOfVJv1LaFxqJGbonObK1I+arxbeQJZyxwS1qDirLXItH/DDo8wlXHcBfJ4JSWXQh8RMDzcYttP+UOh7xcdFMQ/WJYfQy/6li73hFLA8ohbQCrYGSVJa7oub4LKQ5K33+rDacg4x0MwcXj0NGNiw5B0oa2M8K3SDcOWfHX4xDkTaEeTuvMxjHItZaL6Q89fZ8YmLdWLSNp8LbYzgAL65mEVbqz7vOqBRvQholTCt7hpnntt7+OQOZu66n19Sq36XCarUeO6bw2+ohL5oR5j9BqOrLTQWMMyxMtux99sshDNh9NsoFgVxOWBl1ULcE4K239puSAeDG/4QGVaQLmSYDTtFuCdkfx/pgqJDD/Xa+nG66GMXFzrIir62/j4a2aIBXObG8nNmkk0fdFeVsl3GxuyUPrGrZgAJv/K11yYlcjernXyWpKF2b0U9AO5VOnKoqeBRrDNrkJ+TcOjkzSxvjObLNIVGGD0aR137VA4hEPhVWfZLZnskEIaSy+/2ea8RNLg7oV6uoUAjLknUpwKRLwNlbvUPF4p4bzfJ5s8w34+6zRhsSap8caF4RfaqlHm7UHw+R1Mzt2FfAutOPwCBkvoM4etx8OJ60C46rwk9KY475TGVtKgteLsJDg80sopxsZI8qqeY/N8P50TBGcC9fgLvbzdNZdhhzIu5E6sc49qe+1CDNhQbQtob+ifmxhaX+QgXzhV0r4lKUqV38vOUGYW4IgCq20RLodA2UaRhvpVKCngPQCKQqY39JsGooyfPEsOBqiEKDVh+npGnfUYWKJbn6Ifqt/i3NrVlKvwItejlNmmRCdzdSf9p93K+dVbt4qrM3J0nxy/wm9RXO3VwUZzqciDzq4NRrvkctcjy/XhhFSLSjFKY7KL3ZEGn/SeBwFA2W44+6uCpqAKdNcKnug0vPk7PF6LbBVHfvgBoD9DmhshsNfwKbUQhyAL7nT4mQzNH1wSCwc/yLgCzKmOVd9LuIOMapnXmPdBd47m5Ao31FQ0nvfqRcUA+uTHk6nYnlGTaCSauXGdtWdyL1rxWFuaXpe7tTSQ1519fqIQ5teWd65V1rv3J3jTy6R9MRCHoChGPC4pVayr+nUStx7Nl+cb1v2pgqqV86eGgjNWpUPIkI9o4cyUhOMhYXXAxe2NogY7q5VNEriTlwD99S1tGPfZpA9zdflF9GLzGDKa8Q/71S9oDl6XuW1KB66R6K1qkpEWdeOSZxjc3JjFDfU5Wq8QdJ6olU9LKX/j1rdgAvXwkFsDvLBoQ4mRak+joiS1FCVRwD8wM7PFu28auBO1xQQYGTCOcegWne2HmbZ7BMo0RKSOzzfTXqmVpB957TEmwjIjZbZW7l4qlEnv5jPzKgVMT1TMvE/M4aHGtYMz988EFVJAPS1o2T05/vsTX/NOU3n2+L15cFN0Cq7mFrWT9QvI0wW6ETOwY+AxDNFxiriRtWacBCH3mHw7xCLPc4eMksWdc+8NFCQ6UiVBKuWsfQS4dYpxeqmfiHWFhd3lH/GLK3JrwfwukjuL8s1hxyD1z6s2upEscrKkKRrf2ij452n/VnbxhnIQhUp5ClHjl4vJsqNg2JwmxOoMYozxO+MvUiNLvZKOh5wQ8oBycEiFlVK1yMJSWQPT1YoL4860/e/9DCGfulaU1kjfwVzHapuTTpAPATSaX7J0hC7CQSirLAs6+lSIqfFvjHI0JdRnuxWpEXpOFsNxtf5mau60ZxMbgb7ByDoJ2gcHHn6XwgGhsoWFgLjkkigPZIE66c9tZbkiTuFddm2QUr52BPgh1gbA50neJzfxsfunDTOGmpoVOmPlCI1RACUKiaK+2NcjhwcCxN9OL+Q4t7nINf1Uya57GLAjYY+kK0yJixez4lTpxW4iHgK7S8/auYY3+FPPTiRq2R7XG741wcZ/kH/qzy/77P+Pvlxle1/323A3P/FxjbauEAACAASURBVHhe7J0JmI3VH8e/ZoaZsY69ELJEWSJr9ooUUWgRFVmylxSRFikR2ZJ9jdJmqVSyZRdKKYSkkC277Mzyf37H/153rjtz33vv+953ud/zPJ7hznnP8vmdGXM/8zvnZEhJSUkBCwmQAAmQAAmQAAmQAAmQAAmQAAmQAAmQAAmQQFAEMlCwBcWND5EACZAACZAACZAACZAACZAACZAACZAACZCAIkDBxoVAAiRAAiRAAiRAAiRAAiRAAiRAAiRAAiRAAiEQoGALAR4fJQESIAESIAESIAESIAESIAESIAESIAESIAEKNq4BEiABEiABEiABEiABEiABErA4gVOnTkH+SClatKjFR8vhkQAJkEDkEaBgi7yYc8YkQAIkQAIkQAIkQAIkQAI2I7B3717s2bMHRYoUoWCzWew4XBIggcggQMEWGXHmLEmABEiABEiABEiABEiABGxMgILNxsHj0EmABCKCAAVbRISZkyQBEiABEiABEiABEiABErAzAQo2O0ePYycBEogEAhRskRBlzpEESIAESIAESIAESIAESMDWBCjYbB0+Dp4ESCACCFCwRUCQOUUSIAESIAESIAESIAESIAF7E6Bgs3f8OHoSIAHnE6Bgc36MOUMSIAESIAESIAESIAGNBBITEzF58mS88soreOihhzBkyBDkzZvX/fTEiRPRu3dvLFy4EDVr1tTYKquRQOgEKNhCZ8gWSIAESMBIAhRsRtJl2yRAAiRAAiRAAiRAArYisGzZMjRr1gxnzpxR43711Vfx+uuvIzo6GufOnUP37t1x+PBhzJo1C3ny5NE8N3l25syZ+OCDD7Bhwwafz3Xq1AkjR45EfHy85nbtUNGftLTDHKwwRgo2K0SBYyABEiCBtAlQsHF1kAAJkAAJkAAJkAAJkMD/Cbz55ptYvny5kmELFizAl19+iY8++gi5c+fGqlWr0LJlS0id9u3ba2Ymcq1Pnz4YN25cus84QbCJTFu5ciUk009kpZSqVaviv//+w/jx4xXXihUronXr1pr5seJVAhRsXAkkQAIkYG0CFGzWjg9HRwIkQAIkQAIkQAIkEEYCkkEmYs1bsIk4EgFWsGBBDB06FFmyZNE8qvXr1+Pee+9VWXGjRo1C586dERsbq/l5u1SU+fXv3x9jxozxOeRbb70VycnJmDp1KrfXBhFUCrYgoPEREiABEggjAQq2MMJmVyRAAiRAAiRAAiRAAtYmsH37djz++OP49ddf1UCffPJJJdaGDx+OrFmzqo+eZ7JpmY1kwD3xxBPXVa1bt67KiGvTpo3tt4UmJSVhxIgRKlOva9euePnll1GgQAGkpKRg69at6t/ffPMNZs+erfiyBE6Agi1wZnyCBEiABMJJgIItnLTZFwmQAAmQAAmQAAmQgOUJbN68GW+//Ta+++47ZMyYEffcc4+SQo0aNQoq8ywtweYCIVltzz77LDJkyGB5NmkN8ODBg2rb54oVK9KdgwjLsWPHIlu2bLadq1kDp2Azizz7JQESIAFtBCjYtHFiLRIgARIgARIgARIgARLQhYD3mWwPP/wwpkyZghw5cujSPhtxJgEKNmfGlbMiARJwDgEKNufEkjMhARIgARIgARIgAUMJ7Ny5E4899ph7++SaNWvcZ2mtXbsWtWrVUv3ffvvt+PTTT1GqVKlU45HtgnKBgGSHbdy4UW2PHDRo0HVbLj0zvho2bOi+ZEDOQZPPya2eUp577jk888wz152H5m8sFy5cwOTJk9WlAxcvXkS/fv3UpQUxMTHu8Uqd559/Xh3WL2XgwIHqRtG0isgP2R752WefqVtIX3vtNVSoUCHN+l999RUefPBB9XnPOboeuHTpkmI1ffp0deuotO+rpDcumYNkx7377rvq7DjZpikyz3Oenv3JJQ6yhfOHH36AxFpK9erVUb9+fTz99NO4+eabfWbZHTlyBN9//z0WLVqEHTt2QM6ck1KkSBFUq1ZNrZn7779f0zbYQDkauuAt1jgFm8UCwuGQAAmQgBcBCjYuCRIgARIgARIgARIgAU0EQhVsIr5kG6GnLHrhhReUZPM89D8twea6xfPQoUPu8fp6Pj3B5nlWmKsR2a44a9Yst/CS1wMRbN515Xk50P+TTz5B+fLlfbL1HKO3YJP2RIaJHPNX0hNsvramTpo0CR06dEglyv7991/06NEDn3/+eZrdCSMRo3JBg6egO378uIqpyLX0ikhHuUBCpFtaJRiO/vg46fMUbE6KJudCAiTgRAIUbE6MKudEAiRAAiRAAiRAAgYQCEWwXb58GX379lWS5cUXX8SAAQPU3yULTkRQ7ty53SNOS7ANHjwYS5YswYwZM/Dnn3+qiwPy5ct3XbZceoJNJEWrVq2wbt06fP3116hYsaLKgpNMK88MtUAEm4xFsvE6duyo2hbpJxlyIqQkO85XSU+wbdq0CU2aNIGIRBFScmaZZIBFRUVpjqpk5sk45GbP0aNHqwsG5Pyzxo0bK5mYM2dO1ZbMUzLv3n//fb9ti2QTQSdzdRWtgk3qP/XUU+qG0ezZs/vsKxiOfgftoAoUbA4KJqdCAiTgSAIUbI4MKydFAiRAAiRAAiRAAvoTCEWweQorPQWbSCjPraoy6/QEm+ccjBZscpum3DoaFxd3XTDSE2xpXYqQK1cuVKlSBQ888IC6dMFTSnp3kJZgq1SpksqsK1GihHpExiHyTkScbO0dMmQI5HbT+Ph4yJZc2fopAs51q6pkok2dOtUt6ESw9ezZE+XKlVOXQUi7ItDkwgaJjdwsKltUpYigW7hwoXtbsfeY0xJs6XHUf5Vbt0UKNuvGhiMjARIgASFAwcZ1QAIkQAIkQAIkQAIkoImAXoLNszPJGpMz1aKjo90vp5XB9tNPP6kzxLzPIwtWsLk6FPEzf/58JYhcJZAMNjkvrX///kqmeZZOnTqpLD2RVd4lGMHm2UbNmjVVJp9LlPkK4Jdffqmy1kSeuYr3+XgzZ85EmzZtUj3uXWfx4sWKu7RTsmRJzJkzJ9XW1xMnTqi5T5gwQZ31JsJNto3Ktl+RbJK5tnTpUtWH1BEuvkowHDUtXIdUomBzSCA5DRIgAccSoGBzbGg5MRIgARIgARIgARLQl4Cegk2kVtu2bdV2URFsu3fvVgfsFypUSG0Zle2fUjzPJ5NLEkQayQUCW7ZscU8uFMEmWzDfeOMNlb0l2ztla6acCXflyhWflxwcOHBASSu5gECKbAOVDC+RTLIFdtq0ae5xBSvY0oqayCo5m03EmhTJDpOLGCTTTBjKWKQ0bdpUbVGVjDf5+Morr6jxSfGWZ2+++abi6Vm866QX97SkmGTCyRZVoznqu8Kt3RoFm7Xjw9GRAAmQAAUb1wAJkAAJkAAJkAAJkIAmAnoKNtfh/LJdUc5Ak+wol5SRG0h9CTbXINMbh9TRukVU6oqcu+OOO9znkIlw++CDD1C1atU0bxH1FIDelxl4Ciu9BZuM17Nvz/a9mXheZpAeD5GWX3zxhTorTtq49957IWfdydl0ss1TSnq8Xds65dw4yW6TW1S3bt2q5Jqc/SY3paZ1G6seHDUtXIdUomBzSCA5DRIgAccSoGBzbGg5MRIgARIgARIgARLQl4C3aBEZJWKmffv22LBhA2rVquXuUM7kkmwr2Voot0762nIpn3v66afVs1Jccmv//v1BCbbk5GR1ZpjIu9WrV6s2tWRjibiQ2zFdWylFCsnWznfeeQcTJ05U7Xje1nny5Em1zdF166bnTabBCDZpX3hJH9K3S2x5Rk/GNmzYMHXhgSsbzfPCAhFl7733ntqeKUW2kH744YcoWrRousLx77//Vue5SQx8bZX1J9g85Z0rhjIPieG3336rLkWQcRnFUd8Vbu3WKNisHR+OjgRIgAQo2LgGSIAESIAESIAESIAENBHwFmzykEgZuZUyT548qQSbfO7GG29U2VGSDeYt2GR7qIgq2fIpWxsLFCiAHj164LbbblNySLY/SvHcIuoapK+MKskkk/Pcxo0bl2ouIq4kq6p06dLqde9nZfukjF+K3KQph/BLG5JBJ9sfXRLNU7BJXc9zyWSekolXp04deAo2rZccuAYsglF4VahQIdUcvOWZ65PebNLavrp+/Xp3bHxdcuASo94yMj3eEiMp3oJNXpN5SPaabE+VSxlkXPJ3KXpz1LRwHVKJgs0hgeQ0SIAEHEuAgs2xoeXESIAESIAESIAESEBfAundwHn33XcriSOySQ7Bl8Pu5awyuXVStgh6CzbXyERCDR06VB2ILwflyzlmnkWLYJsyZYqSaKdPn4a0J3KuS5cu6nB9OV9MLhlwXaSQliSUw/clk+vIkSMqO03En2fxFkPnzp1D9+7d3eehSeaZCLoxY8ao+fiSSZ7tucSUiEHJNJMxSv+9e/dWFwR4FhGRwrJ8+fLqMgXJrhOZ6IuN3PDZoUMH9bgrI/D8+fNo1KiRes37mfS2j7rGoGVrsK+4FytWDM8995y6RVXa8MUkVI76rnBrt0bBZu34cHQkQAIkQMHGNUACJEACJEACJEACJKCJgLzBl4sA1q1bh6+//lqd0yXnp1WrVk1tbZQtn2fPntUs2OQZ2TqYP39+1b/IFrkwwDMLTYtgk2clo0rkUr58+ZSMkssKXIJNLkSQ875y5859XQabPOs6+022skrZvn17qq2rvsSQvCZySmSY962mLpgizrxlmetzcmaZjDEhISFoweYrQ+7o0aNKEMqtqL6K97lwoQo2l3wTMektViVL0XMrrREcNS1ch1SiYHNIIDkNEiABxxKgYHNsaDkxEiABEiABEiABEtCXQFJSksoOEwnmKq5zuyR7TbKrJAvNVSSDSqRL5cqVr8tg874cwPWM9zZHLYJNBN/06dMhbfraTinjla2bmTJluk6wiYSTrLPs2bOnguW5BTQtMSS3d0o2mbTtOr/N1Yi3PPSOhGT0ybgk681VZPyyJbVMmTKpqgt3yYqTM+08ucvWVunHu6xatUqJT1fWmGc85AKHunXruh8JVbB532AqDXvGfd68eWjRooW7P+9MQPlEKBz1XeHWbo2Czdrx4ehIgARIgIKNa4AESIAESIAESIAESEAzARFDcp6WZJldvHjRfcmBZH+JZBo/frz6nGwLlNsoH3roIXVov/cWUbkcQcRUdHT0dX1LVptcOiBFi2DzzhSTTDjZGiqvi4AaNGgQ8ubNq9rz3u4oIq1BgwbXjUHm0q1bN/f5bL7EkDzkulhBsuCWLVuGUqVKQTK35OIHV59pwZU+REjOmDFDCT5/lxxIHyID5Yw2mZ9sy42KivLZ/J49e9TZdnPnzlWfFw6yXVO2mXpeohCqYJO2JbZymYHIRu+4Hzp0SGUSLl26VI3DCI6aF6/NK1Kw2TyAHD4JkIDjCVCwOT7EnCAJkAAJkAAJkAAJkAAJkIDdCVCw2T2CHD8JkIDTCVCwOT3CnB8JkAAJkAAJkAAJkAAJkIDtCVCw2T6EnAAJkIDDCVCwOTzAnB4JkAAJkAAJkAAJkAAJkID9CVCw2T+GnAEJkICzCVCwOTu+nB0JkAAJkAAJkAAJkAAJkIADCFCwOSCInAIJkICjCVCwOTq8nBwJkAAJkAAJkAAJkAAJkIATCFCwOSGKnAMJkICTCVCwOTm6nBsJkAAJkAAJkAAJkAAJkIAjCFCwOSKMnAQJkICDCVCwOTi4nBoJkAAJkAAJkAAJkAAJkIAzCFCwOSOOnAUJkIBzCVCwOTe2nBkJkAAJkAAJkAAJkAAJkIBDCFCwOSSQnAYJkIBjCVCwOTa0nBgJkAAJkAAJkAAJkAAJkIBTCFCwOSWSnAcJkIBTCVCwOTWynBcJkAAJkAAJkAAJkAAJkIBjCFCwOSaUnAgJkIBDCVCwOTSwnBYJkAAJkAAJkAAJkAAJkIBzCFCwOSeWnAkJkIAzCVCwOTOunBUJkAAJkAAJkIABBE6dOgX5IyVDhgzqY0pKivvfaf09vXquz/lrz1c9X8+k114obWjpy6i+vXl7jkXLuCQuwfB19esZ12BjbsByZJMRSGDPnj0oUqQIihYtGoGz55RJgARIwNoEKNisHR+OjgRIgARIgARIwEIE5M2tZJGwkAAJkIBZBCjYzCLPfkmABEggfQIUbFwhJEACJEACJEACJKCRAAWbRlCsRgIkYBgBCjbD0LJhEiABEgiJAAVbSPj4MAmQAAmQAAmQQCQREMHGQgIkQAJmE+AWUbMjwP5JgARI4HoCFGxcFSRAAiRAAiRAAiRAAiRAAiRAAiRAAiRAAiQQAgEKthDg8VESIAESIAESIAESIAESIAESIAESIAESIAESoGDjGiABEiABEiABEiABEiABEiABEiABEiABEiCBEAhQsIUAj4+SAAmQAAmQAAmQAAmQAAmQAAmQAAmQAAmQAAUb1wAJkAAJkAAJkAAJkAAJkAAJkAAJkAAJkAAJhECAgi0EeHyUBEiABEiABEiABEiABEiABEiABEiABEiABCjYuAZIgARIgARIgARIgARIgARIgARIgARIgARIIAQCFGwhwOOjJEACJEACJEACJEACJEACJEACJEACJEACJEDBxjVAAiRAAiRAAiRAAiRAAiRAAiRAAiRAAiRAAiEQoGALAR4fJQESIAESIAESIAESIAESIAESIAESIAESIAEKNq4BEiABEiABEiABEiABEiABEiABEiABEiABEgiBAAVbCPD4KAmQAAmQAAmQAAmQAAmQAAmQAAmQAAmQAAlQsHENkAAJkAAJkAAJkAAJkAAJkAAJkAAJkAAJkEAIBCjYQoDHR0mABEiABAIn8MYbbwT+EJ8gARsTeP311208eg6dBEiABEiABEiABEhACwEKNi2UWIcESIAESEA3AiLYBgwYoFt7bIgErExA1joFm5UjxLGRAAmQAAmQAAmQgD4EKNj04chWSMBUAvPnz8fSpUuxadMm7N69GydOnEBycrKpYzKz86ioKOTKlQvFixdHpUqVUL9+fTRr1szMIbFvDwIUbFwOkUSAgi2Sos25kgAJkAAJkAAJRDIBCrZIjj7nbmsC//33H4YOHYqJEyfi2LFjtp5LOAafJ08edOrUCX369EH27NnD0SX7SIMABRuXRiQRoGCLpGhzriRAAiRAAiRAApFMgIItkqPPuduWwLRp0/DSSy9RrAURQRFt77zzDtq1axfE03xEDwIUbHpQZBt2IUDBZpdIcZwkQAIkQAIkQAIkEBoBCrbQ+PFpEgg7gW7dumHcuHGp+r3lllvw8MMP46677kKZMmWQL18+REdHh31sVukwKSkJR44cwbZt27B8+XLMmTMHf/zxR6rhde3aFWPHjrXKkCNqHL4EW0pKSkQx4GSdSyBDhgypJkfB5txYc2YkQAIkQAIkQAIk4EmAgo3rgQRsRKBVq1b4+OOP3SMWsSaHZ8vrUkQsLVy4UP358ccfcfjwYfz777+4fPmyjWYZ3FAzZcqE/Pnz44YbbkCVKlVw//33qz8u0Th79myI2PEUbY8//jjkdZbwEqBgCy9v9hZeAhRs4eXN3kiABEiABEiABEjAKgQo2KwSCY6DBPwQ8M5c69ixI8aPH+8WSMOGDcPgwYNx8uRJsvw/gZw5c6Jfv37o3bu3W0B26dIFkydPdjNiJlv4lwsFW/iZs8fwEaBgCx9r9kQCJEACJEACJEACViJAwWalaHAsJJAGATlzrX379u7Pvvzyyxg0aJD6t2yBfOaZZ/Dnn3+SXxoESpQooaRavXr1VI3+/fvj7bffdteeOnUqz2QL4+qhYAsjbHYVdgIUbGFHzg5JgARIgARIgARIwBIEKNgsEQYOggTSJiC3hRYvXtx9oYFkrk2aNEk9MH369OvEkJzB1qhRI7U98uabb1bbJuPj4x2P+MKFC2pL7J49e9QW2W+//VadweZZRFQ+/fTT6iWRkq5MNrn4YPfu3bxdNEyrhIItTKDZjSkEKNhMwc5OSYAESIAESIAESMB0AhRspoeAAyCB9Am88sor7mw1OXPt999/V9tCveVarly5IIdp9+jRg0j/T2DMmDGKyYkTJ9xMXJJNzqu77bbb3GeySVbbW2+9RXZhIEDBFgbI7MI0AhRspqFnxyRAAiRAAiRAAiRgKgEKNlPxs3MS8E8gb9687uy1jz76SF1osGLFCnVjqKtUqlQJs2bNwq233uq/wQirsX37djz55JPYtGmTe+bff/+94icXHLRu3Vq9LllsR48ejTA65kyXgs0c7uw1PAQo2MLDmb2QAAmQAAmQAAmQgNUIULBZLSIcDwl4EJg/fz6aN2+uXpHstZ07d6q/lyxZ0n3mmsi1NWvWIC4ujuzSIHDx4kXUqlXLLdnkTLZdu3ap2qVKlXJnsc2bNw/NmjUjR4MJULAZDJjNm0qAgs1U/OycBEiABEiABEiABEwjQMFmGnp2TAL+CXjeHOq62EBuC+3Tp496WLaFilxj5pp/lpLJJpLNtV106NCh6nZRzwsPeKOof4561KBg04Mi27AqAQo2q0aG4yIBEiABEiABEiABYwlQsBnLl62TQEgEqlevjg0bNqg2lixZorY1ypbRkydPqtfee+89nrkWAGE5k+3ZZ59VT+TMmVNtCZVbWBs0aKBeq1atGtavXx9Ai6waDAEKtmCo8Rm7EKBgs0uk9Bund8z1a5ktkYA1CKSkpFhjIBwFCZAACVicAAWbxQPE4UU2Ac/z1w4ePKi2ODZp0kRBkdtCt27dGtmAgph92bJl3beLLliwALLFtkCBAqolnsMWBNAgHqFgCwIaH7ENAQo224RKt4FSsOmGkg1ZlAAFm0UDw2GRAAlYjgAFm+VCwgGRwDUCcltocnKyeiExMVFlX40bN079W7Y3yjZHlsAIyPZa2WYrRbaEShZgTEyM+ndUVBTkdlEWYwlQsBnLl62bS4CCzVz+ZvROwWYGdfYZTgIUbOGkzb5IgATsTICCzc7R49gdT8Dzh3b54aZq1ar48ccf1bxdN2E6HoLOE5QtoXfffbdqtUqVKti4cSO8OevcJZvzIkDBxiXhZAIUbE6Oru+5UbBFXswjbcZye72UunXrRtrUOV8SIAESCIgABVtAuFiZBMJLwFv8FC5cGP/8848axF9//YWbb745vANyQG979uxxc7vpppuwb98+CrYwx5WCLczA2V1YCVCwhRW3JTqjYLNEGDgIAwlQsBkIl02TAAk4igAFm6PCyck4jYC3YIuNjcXly5fVNM+fP4/4+HinTdnw+Vy4cAGZM2dW/WTKlAmXLl2iYDOceuoOKNjCDJzdhZUABVtYcVuiM1+CzSUkLDFADoIEAiBQr16962pTsAUAkFVJgAQimgAFW0SHn5O3OgFvwcatjPpEjFz14RhsKxRswZLjc3YgQMFmhyjpO0YKNn15sjVzCVCwmcufvZMACdibAAWbvePH0TucAEWQMQEmV2O4am2Vgk0rKdazIwEKNjtGLbQxU7CFxo9PW4sABZu14sHRkAAJ2IsABZu94sXRRhgBiiBjAk6uxnDV2ioFm1ZSrGdHAhRsdoxaaGNOT7DxUPjQ2PLp8BPgeg4/c/ZIAiTgHAIUbM6JJWfiQAIUQcYElVyN4aq1VQo2raRYz44EKNjsGLXQxmwnIfHmm2/itddeu27CFStWRMuWLdGlSxdky5ZNM5CdO3fiscceU/U//fRT5MmTB61bt8aiRYuwZs0a1KxZU1NbH330EZ544gl06tQJI0eOTPOMWdf4Bw4ciFdffVVT26wUGAE7refAZsbaJEACJGA8AQo24xmzBxIImgBFUNDo0n2QXI3hqrVVCjatpFjPjgQo2OwYtdDGbCchkZZgcxHo3r07hg4dqvkSJQq20NaOFZ+203q2Ij+OiQRIILIJULBFdvw5e4sToAgyJkDkagxXra1SsGklxXp2JEDBZseohTZmOwkJXxlgiYmJWLhwIXr06KFu154zZw7Kly+vCYq3YCtVqpSm57wrac1gC6pxPhQQATut54AmxsokQAIkEAYCFGxhgMwuSCBYAhRBwZJL/zlyNYar1lYp2LSSYj07EqBgs2PUQhuznYREWlssjx8/ft3WzpSUFPz2228YPXo0vvzySwWpRYsWePnll1G0aFH1by0ZbCLwRNqNGjUKGzZsQJEiRdR20F69eiFXrlyqHU/B9tRTT+Hdd9/F0qVLcd9996n+KlSooOp5j9+z/yFDhmDevHmYO3cuChYsqJ57+OGHERMTo57966+/IP//zJ8/H/Xr10fv3r3VvwPdzhraarH+03Zaz9anyRGSAAlEGgEKtkiLOOdrKwIUQcaEi1yN4aq1VQo2raRYz44EKNjsGLXQxmwnIeFLsF2+fBnfffcdnn32WWTOnBmff/45ypQpg5UrV6JNmzbYu3dvKkDVqlXD9OnTceutt2oSbCLnnnzySZw5cyZVOy+88AIGDRqE2NhYt2CTfmU8u3btctdt2rQpJk+ejHz58qUp2H799dfrgihnyYlMu+eee3DgwAE1huXLl7vr3X777Th16pSaXyDnxYW2Wqz/tJ3Ws/VpcoQkQAKRRoCCLdIizvnaigBFkDHhIldjuGptlYJNKynWsyMBCjY7Ri20MdtJSPg7g00uQJDLA0SGtW/fXgmqESNGoHPnzkhOTsawYcNU1lfbtm3x/vvvY//+/X4vOXD1KZcXiMTbtm2bkl1S5GIE2VbqymCT7LYpU6bgrrvuwi+//ALJZhMJtmDBAlSqVCldwfb666+rrDSp361bN5V1J2N//vnnMXXqVHTo0AENGzZU477pppvw4Ycfqs/JXCnYrn0N2Gk9h/aVy6dJgARIQH8CFGz6M2WLJKAbAYog3VCmaohcjeGqtVWrCDbPLVEydnkT2L9/f7jWh2yNku1FrkwKeTMmt+Olt0XJ9WbRu064zxcKdm5aY+ivnpab/nxtSfPXrh0+T8FmhyjpO0Y7CYm0BFvdPijPVAAAIABJREFUunXVLaKSsRYfH49NmzahSZMmkCyvWbNmqdtBpfz99994/PHHIds+P/nkEyQlJfkVbC65JdtBGzdurLZ9yu2iIrmioqJUu67vkSLBZEuqZNL5+h6R1vdfkX+fffYZSpcurdrzrCdbRUUaDh48GBMmTFA3lUo5duyYEn2SvUfBRsGm73cFtkYCJBCpBCjYIjXynLctCFAEGRMmcjWGq9ZWrSrYRKZJ5kSOHDlSveFzzcvOgk3r3LTG0F89CrZrhAYMGADJrGFxLgE7CraBAwcq6ZRWWbt2LWrVqqVklGSeiXST4pJehw8fVtlnUh577DH1Uf4tIk5+EeF5rtm5c+dU5tuYMWNw4sQJd5ft2rWDnJuWN2/eVGewufoLRLC5+nddsuD5PejFF19UmWoTJ05UWWsyPikXLlxwv07BRsHm3O9QnBkJkEA4CVCwhZM2+yKBAAlQBAUITGN1ctUIyqBqVhVsJUuWdN+eJ2cA9e3bV72xdBXPN2aeaHzdoqdFMBmEN9WbYHmTKyXYuQU7RrPnH+y49XiOGWx6ULRXG04UbHpmsLmiKd9Xd+/ejRUrVqgz3H788Ud3RpmvLF+9BNtLL73k/n7ODDb/X1t2Ws/+Z8MaJEACJBBeAhRs4eXN3kggIAIUQQHh0lyZXDWjMqSiFQWbZGBI9oVseZK/u7YOXbp0CXJQ9ldffeXOfNBji+j58+fdWR5y493PP/+s2pcimRbPPPOMO2NEsj/Gjh2LcePGIXv27JDME9m+KllRaWWheL4xDWRucmugHAL+9ttvY9myZeqGPzmzqE+fPu5b/GSMe/bsUXVk7FLkZkHJhpEtX1JcjCTWkgUjWVxy7pJnPV9vnj23icn2tPfee0+No1mzZpCzoVw3Cco45XwmyX6R7V0FChRAly5d1BlLWbJkMWTdam2Ugk0rKefUs5OQ0Cq/Dx06pM4/k5s8QzmDTb5mu3fvjhkzZiipJreHXrlyRX2/GD58uPuMNCMFm/TFM9i0f73ZaT1rnxVrkgAJkEB4CFCwhYczeyGBoAhQBAWFze9D5OoXkaEVrCjY5MwfOfhatlLKG9DNmzer84fkDaZsaZIb7PTcIuop2HzBlq2qcsC4nHMkIk1klqvIIeAJCQmQW/O0CLZA5ibbwmT7lPetgXJmkuscJjmTTs4t2rBhQ6qhiwSTLViy3cv1Jt7zlj5XZdeWM08Gru1ZrjfZvpjUr18fM2fOxI033oi0xilv5IcOHeqWk4Yu5DQap2Azg7q5fdpJSGgVbEJUbhOVyw08t3XK64HeIprWbaTyvWzOnDmoXLmyoVtERbD5ukW0du3a6pcp27dv5xlsHl9CdlrP5n7ls3cSIAESuJ4ABRtXBQlYmABFkDHBIVdjuGpt1YqCbd68eZg0aZKagogkycySN5azZ8+GvDn0PLtH7wy2jh07YtCgQYiLi4NsZRo/frzKYpPsLJFZjzzyiLoVT7Y2yQHhku3Wo0cPJbi0CDatc5MDzuWNqIhGyeYTqSbbxFq1aqUOHJfXbrnlFjVWqScZY++8845i1qtXL3V+nbeElDfiwrVMmTIq00wORy9XrpzimjVr1uvOavK8SVCy9mQMwl/OapLtZXKT4G233ab4SFahZMWIeDt9+rTKspMxLly4UB2gblahYDOLvHn92klIBCLYJFNUsmVF0suNnFIkC1UuDShatKj6t/cWeV9nsEk7q1atwqhRo1RGasaMGVVmrJyNVrFiRXWxjNEZbDLWHTt2qLFLVp58v5PvWz179kx1Xpx5q8g6PdtpPVuHGkdCAiRAAlcJULBxJZCAhQlQBBkTHHI1hqvWVq0o2ETiiAASYSOSRt7srV+/Xv1bxJaRgk36rlOnjsLn/SZTMrvuvfdelTEmwkm2q8qbVZfk0iLYApmbjEFE1pYtW7B69Wp8/fXX6g2xZKIJF9mK2a1bNyUhPcftHXvXm3jJvpM/8jWn5Y24lpsECxUqpKTfunXrfC45zzOWtK5JPetRsOlJ0x5tUUhYP06u7y2uW1HLli2r5KHcmhoTE6OOByhRooT1JxKGEXI9hwEyuyABEnAsAQo2x4aWE3MCAYogY6JIrsZw1dqqFQWbiKz9+/errAbJaNi4cSOKFy+Od999V539ZaRg87y9zluwSfaZnFnkfZOfq54WwaZ1biKtvvjiC/Tr10/JMM/iEmy+slN8xd1Xlkwggs1zvt5ntckY5Fw52SLrq/i7HVHrOg22HgVbsOTs+xyFhPVjJ2dASjawbAf1LlbYWm4lglzPVooGx0ICJGA3AhRsdosYxxtRBCiCjAk3uRrDVWurVhVskh0mZ7DJtkwpcu6ZyDbZjmiWYFuyZAkefPDBkDLYRLBpmdvdd9+tzpyTraeyVVWEm2y9bNu2reIRTAabp+zSS7C5Mtjk8gcZU6lSpbQuvbDUo2ALC2ZLdUIhYalw+ByM62IU+aWJ3K4s58rJ9w75/iaXysiFLixXCXA9cyWQAAmQQPAEKNiCZ8cnScBwAhRBxiAmV2O4am3VqoJNtgzJLZRy6LaUxYsXqxswzRRsf/31V8hnsIlg0zI3OWhcMsPk8gE5I01u/5OPkt1RrFgxn2ewuc6OGzZsmNoKKmezuS5lkMw/IwSb562EIkHlHKWjR4+qM/PkfDrJwqtatarW5ah7PQo23ZFavkEKCcuHiAMMgADXcwCwWJUESIAEvAhQsHFJkICFCVAEGRMccjWGq9ZWrSrYqlevrgTR4MGDUaNGDSWX8uXLZ6pgk8PAvW8RvfXWWyHbJOWMNK1bRLXMTW5NlUwOyQpzFcl8i4+PR/78+fHZZ5+hdOnSKsPP1y2iso1UbvksX768+xZRIwSbXGCQ1q2EL7zwgjqfLjY2Vuty1L0eBZvuSC3fIIWE5UPEAQZAgOs5AFisSgIkQAIUbFwDJGAfAhRBxsSKXI3hqrVVqwo2ETdyM6VsyZRMNrk5T9aKmRlsIrfOnDkDyRCTSw7kNs6hQ4dCto56Z4h58vc+t0zr3ESeyfbQ+fPno1mzZqoPuZVTbt6Tm1WbN2+uutmzZ4/aQiuvSZEbAeUWT8kuk2LkGWwyF+9bCWV7V9euXdXNpiIFzSwUbGbSN6dvCglzuLNXYwhwPRvDla2SAAlEBgFmsEVGnDlLmxKgCDImcORqDFetrVpFsGkdr5n1XOeWyYH+cqOpZI7JuWgis6ZMmaJuvpNtnSzWIUDBZp1YhGskFBLhIs1+wkGA6zkclNkHCZCAUwlQsDk1spyXIwhQBBkTRnI1hqvWVinYtJIC5CB/OQNN5Jp3qVatGmbNmoWSJUtqb5A1DSdAwWY4Yst1YDch4ZnhKjAl47R///7uw+1/++23VBe+fPjhh2jdurUu3H1l1/pqWGs9XQbFRlIRsNt6ZvhIgARIwEoEKNisFA2OxfIERAx4FzkfyahCEWQMWXI1hqvWVinYtJK6Wk8O8B8zZow6A00y2mQ7pGxjla2r5cqVC6wx1jacAAWb4Ygt14HdhIS3YJPbkyUjNkeOHIrtRx99hCeeeMLNmYLNckvO0AHZbT0bCoONkwAJkECABCjYAgTG6pFNwFsMDBgwQB1AblShCDKGLLkaw1VrqxRsWkmxnh0JULDZMWqhjdluQsJbsEkWrNyeLBeUXL58GX379sXIkSNNFWyhRYRPh0LAbus5lLnyWRIgARLQmwAFm95E2Z6jCVCwOSO8FGzmxpGCzVz+7N1YAhRsxvK1Yut2ExKegk3OcJSbg13nOR47dkyd9Xjp0iV1YYhc/OLKYJPLRZYvX64uOFm2bJnKpvW+4ETi430JSosWLdQNzTfddBM8+5bLWrZt26ZkXlxcnLqopGPHjurmYl9bRF2Xp/Tr109l78pFNL///rvazir/r0j7UmTs8+bNU5/fsGED7rnnHiUN7777bkRFRVlxCVlqTHZbz5aCx8GQAAlEPAEKtohfAgQQCAEKtkBoWbcuBZu5saFgM5c/ezeWAAWbsXyt2LrdhISnvBIJ9f777ytJJQJr8+bNaNKkCZ566imcOHECkydPdgu2tWvXqrPY9u7dmyoM9913nzoPMk+ePJCbiEXQidjyLHIr8cSJE5XgkjYWLVqEGjVqYN26danquWReeoLN1xpo27atmoeIuhEjRqiLYDyLyMJJkyahZcuWVlxClhqT3dazpeBxMCRAAhFPgIIt4pcAAQRCgIItEFrWrUvBZm5sKNjM5c/ejSVAwWYsXyu2bjch4SmvJNNLxJMUkWRz585F586dMXv2bKxcuVJJMZFeIqYkC00klmS8iVTbtGkTWrVqhcyZM6vXbrnlFgwaNEjV69KlC9555x3Vbq9evdQZb9KOPOcSbFJH6osUGzhwIIYMGaLOlpSPZ86ccddbs2YNatasqQTga6+9BrngRc6lvOOOO/Dxxx+rzDfJaJMxX7x4Ud2sXKhQIYwdOxaFCxeGXNrQpk0b3HjjjW4RaMV1ZJUx2W09W4Ubx0ECJEACQoCCjeuABAIgQMEWACwLV6VgMzc4FGzm8mfvxhKgYDOWrxVbt5uQ8BRsItG+++47dVOxSDK54GD9+vXq3xMmTHALNtctonJG25YtW7B69Wp8/fXXaqvo7bffrp4tUKAAunXrpiSWtFunTp3rwuXdt6uO62KFTp06qS2j58+fT1Owydm38ke4y8UvItSkyBjk33IJjK/iedacFdeRVcZkt/VsFW4cBwmQAAlQsHENkECABCjYAgRm0eoUbOYGhoLNXP7s3VgCFGzG8rVi63YTEt7bL/fv368y1Hr27ImNGzeiePHiePfdd1W2mCuDTTLVvvjiC8j5ZyKxPItLsMkWUVd2mivrzDtevrZ+Sp1ABJtku0mWnBRvwfbTTz+lugHVu/+0xmXFdWXWmOy2ns3ixH5JgARIwBcBZrBxXZBAAAQo2AKAZeGqFGzmBoeCzVz+7N1YAhRsxvK1Yut2ExLekkvOJ5Mz2OT8NClyiYHINtmu6RJsckGAnMsmZ6u99NJLamvo6dOnIWefSQkmg81Tdukl2FwZbK5MOLkwgSUwAnZbz4HNjrVJgARIwFgCFGzG8mXrDiNAweaMgFKwmRtHCjZz+bN3YwlQsBnL14qt201IeAu2smXLokOHDpgzZ47Cu3jxYtSqVSuVYKtcubLaiilbN+WsswoVKqiP3bt3R7FixXyeweY6X23YsGFqS6dknUl9EXVyyYERgi0xMRGPPPKIGue0adNQr149fP/996rP6tWrY+rUqciZM6cVl5FlxmS39WwZcBwICZAACfAMNq4BEgiMAAVbYLysWpuCzdzIULCZy5+9G0uAgs1YvlZs3W5CwluwiXgS+TV48GB1s6eIs3z58qUSbHKz6DPPPKNEmqtI5ptkiOXPnx+fffYZSpcuneYtorKNdObMmShYsKDPbaR6ZbDJ9tbhw4ejb9++qZaKjFXOhkvrfDYrriuzxmS39WwWJ/ZLAiRAAr4IMION64IEAiBAwRYALAtXpWAzNzgUbObyZ+/GEqBgM5avFVu3m5DwdQ7aV199peSTZLKNHj1aXSDguUVUzlaTLaSyPXT+/Plo1qyZOqNt4cKFePnll9Xto82bN1fh2bNnj9pmKq9JadiwIfr06aOy3ow+g61UqVK4cOECPvjgA3VRg2xprV27Nnr37o3GjRsjKirKikvIUmOy23q2FDwOhgRIIOIJULBF/BIggEAIULAFQsu6dSnYzI0NBZu5/Nm7sQQo2Izla8XWKSSsGBWOKVgCXM/BkuNzJEACJABQsHEVkEAABCjYAoBl4aoUbOYGh4LNXP7s3VgCFGzG8rVi6xQSVowKxxQsAa7nYMnxORIgARKgYOMaIIGACFCwBYTLspUp2MwNDQWbufzZu7EEKNiM5WvF1ikkrBgVjilYAlzPwZLjcyRAAiRAwcY1QAIBEaBgCwiXZStTsJkbGgo2c/mzd2MJULAZy9eKrVNIWDEqHFOwBLiegyXH50iABEiAgo1rgAQCIkDBFhAuy1amYDM3NBRs5vJn78YSoGAzlq8VW6eQsGJUOKZgCXA9B0uOz5EACZAABRvXAAkERICCLSBclq1MwWZuaCjYzOXP3o0lQMFmLF8rtk4hYcWocEzBEuB6DpYcnyMBEiABCjauARIIiAAFW0C4LFuZgs3c0FCwmcufvRtLgILNWL5WbJ1CwopR4ZiCJcD1HCw5PkcCJEACFGxcAyQQEAEKtoBwWbYyBZu5oTFasP3www+YMPUDLFm6HP/u/wvJSYnmTjjMvUdFxyB/oWJoUP8udG7fBnfeeWeYRxDZ3VGwRV78KSQiL+ZOnjHXs5Ojy7mRAAkYTSBDSkpKitGdsH0ScAoBCjZnRJKCzdw4GinY2nTojHlfLcTZ27sBJRsBeUoBURnNnXC4e0++AhzbCez6Fll/HYvmTe/HB1MmhHsUEdsfBVvkhZ5CIvJi7uQZcz07ObqcGwmQgNEEKNiMJsz2HUWAgs0Z4aRgMzeORgm26vXuw9ZLN+Fcg3GRJ9XSCmnyFWRZ0hVlY//B+hXfaQr8vHnzMH76bGxYtxrnTp/Q9IydK2XJkQvVatRGl6dboXnz5iFPhYItZIS2a4BCwnYh44DTIcD1zOVBAiRAAsEToGALnh2fjEACFGzOCDoFm7lxNEKwSeba3G1JONdwsrmTs2jvWRZ1RIsy0elmsu3btw8t23bG9v2nceq2jkDxe4FsBSw6Ix2HdeYgsHsxEn6fjFsL5cAnMyagcOHCQXdAwRY0Ots+SCFh29Bx4D4IcD1zWZAACZBA8AQo2IJnxycjkAAFmzOCTsFmbhz1Fmxy5tq9D7bE2c5/MnMtrdAmX0HWCSWw+MtPfJ7JJnKtWp36OFy8DVC7v7kLxMzeVw/CDbs/wIZVS4OWbBRsZgbQnL4pJMzhzl6NIcD1bAxXtkoCJBAZBCjYIiPOnKVOBCjYdAJpcjMUbOYGQG/BJtlrM/cWA2r2MXdiVu997VA8VeQvn1lsNe5uhB8y1IxsueaK3+pBuDNlLdZ9/21QEaVgCwqbrR+ikLB1+Dh4LwJcz1wSJEACJBA8AQq24NnxyQgkQMHmjKBTsJkbR70FW4GipXCo0VwgX1lzJ2b13o9sxY3ftsDBPTtTjVTOXGvfdzhOtVpr9RmEbXwJs2ti6pAXgjqTjYItbGGyTEcUEpYJBQeiAwGuZx0gsgkSIIGIJUDBFrGh58SDIUDBFgw16z1DwWZuTPQWbNExGZH88nluD/UX1uQriHo7M5ISr6Sq2aDJw1ga/QBQoa2/FiLn85tnoH7S11iyYE7Ac6ZgCxiZ7R+gkLB9CDkBDwJcz1wOJEACJBA8AQq24NnxyQgkQMHmjKBTsJkbR70Fm4rn6ynmTsouvb+RASkpqVllz50fZ9r+EhkXGmiN05mDyDajIv47/q/WJ9z1KNgCRmb7BygkbB9CToCCjWuABEiABHQhQMGmC0Y2EikEKNicEWkKNnPjSMFmIn8vwZaUlIRMsXFIfiV1VpuJI7RM11FvZbwu20/L4CjYtFByVh0KNmfFM9Jnw/Uc6SuA8ycBEgiFAAVbKPT4bMQRoGBzRsgp2MyNIwWbify9BFtiYiJi4+Ip2HyEhILNxHVqs64pJGwWMA43XQJcz1wgJEACJBA8AQq24NnxyQgkQMHmjKBTsJkbRwo2E/lTsGmGT8GmGVXEV6SQiPgl4CgAXM+OCicnQwIkEGYCFGxhBs7u7E2Ags3e8XONnoLN3DhSsJnIn4JNM3wKNs2oIr6iEULi6NGjmDp1Kj6d9yF2bN2FK5cTHcs5Y6YYlC5bEo81fwLt27dH3rx5HTtXO0zMiPVsh3lzjCRAAiSgBwEKNj0oso2IIUDB5oxQU7CZG0cKNhP5U7Bphk/BphlVxFfUW0iMHTsWz/fqiaI1MyJPhQtIKArExDkXc+JF4NQe4NjmeOxZewUjR4xCt27dnDthi89M7/Vs8elyeCRAAiSgKwEKNl1xsjGnE6Bgc0aEKdjMjSMFm4n8Kdg0w6dg04wq4ivqKSRe6N0Lny2YjuKPnkL2QpGH9r/9wO7PEvBok6cxfNiIoAHMmzcPU2aMxw/rNuC/U+cgl007tcjF0NkTsuDOGtXQoW0XNG/ePKSp6rmeQxoIHyYBEiABGxKgYLNh0Dhk8whQsJnHXs+eKdj0pBl4WxRsgTPT7QkKNs0oKdg0o4r4inoJCclcGzLmFZTvcQrRGSMXa9IV4LcxCejb462AM9n27duHJ9u1xN8HtyN31VPIexsQl+B8lhdPAUd/B45vTMDNBW7FrGmfoHDhwkFNXK/1HFTnfIgESIAEbE6Ags3mAeTww0uAgi28vI3qjYLNKLLa2qVg08bJkFoUbJqxUrBpRhXxFfUQEnLmWsFCBVDjpcSIzFzzXkSSybbunRgc2H9Q85lsItdq1q2GrLcfRslGkbssd30LnP31BqxduSEoyabHeo5c+pw5CZBApBOgYIv0FcD5B0SAgi0gXJatTMFmbmgo2EzkT8GmGT4Fm2ZUEV9RDyExZMgQTFs8EKVbXoh4ni4AOz6JR7t7X0Pfvn01MalbvwaOZP0houWaC5RItnxn78TKpes0sfOspMd6DrhTPkACJEACDiFAweaQQHIa4SFAwRYezkb3QsFmNOH026dgM5E/BZtm+BRsmlFFfEU9hETFqmURX2sb8pSOeJxuAMd2ABfWlMEvG7f6hSJnrvV8pT0q9Dzlt26kVNg8KgGj3poa8JlseqznSGHMeZIACZCANwEKNq4JEgiAAAVbALAsXJWCzdzg+BNsp7d8jfhCFZApp7YTvlU8X08xd1KevR/fCXz+GFCoOnDfSCAm3jpjo2DTHAsKNs2oHFvx4r9/IDZPUWSIzpTuHPUQEvGZY3HXkMuOvi000IUit4su75sJF85f8vtoo6YNcCjXUtxUw2/ViKnwzzrgxhP18e1XSwKasx7rOaAOWZkESIAEHESAgs1BweRUjCdAwWY843D0QMEWDspp9+FPsJ39cw32fdwduSo/hrx1OyM6c07/b26tItgunACW9gV+ngxU6kTBpmWpndoDrH4b2D73au1SDwK1+wG5Smp52rA6FGyGobVNw5eO/oX9c15AzkqPIKHCg4jKlMXn2EMVEomJiYiLi0Wjccm2YROugX7bNQqJiUl+u8uZJzuq9DkTERca+IXx/wpy8cGPQ7Ph5LH/tD6i6oW6ngPqjJVJgARIwGEEKNgcFlBOx1gCFGzG8g1X6xRs4SLtux9/gg0pydj7UWccWz0Z8YVuR+5qrZFQsTli8xZP+82t2YItJRk49DPwfX9g9+Kr46Rg87/QRK7NewL4Z23qugWrAc1nmSrZKNj8hy8Sahxe9A4OzO+HrMXuRK7qTyJPzfbI4HXFZ6hCgoIt7ZWkRbAlJSUhU2wmNKagvA7kN12jkKRBUHo+GOp6joTvC5wjCZAACaRFgIKNa4MEAiBAwRYALAtXpWAzNzh+BRuAc39vxM5htZCSdEUNNlOuwsh3T0/krd0RUbFZU03AEltERRBNqwXkKAKUaAhsmkTBpmWZbZoIfN0ZuKMD0HAEkJwILOkD/Dzl6r+rP6+lFUPqULAZgtV2jV4+sQ9/DK+HS8f+VmPPUuxOJFR4CHlqdUBMllzqtVCFBAVbaIJN8YuPRaOxzAD0JvlttygkXvGfAUjBZrtvTRwwCZCARQlQsFk0MByWNQlQsFkzLoGOioItUGL61tci2KTHPdOfwvH1s1J17soiyX7bve6MNksItv3rga2fANV7AmcOXJVtzGBLf+EkXQJWDwZ2fgXUeAEo1/pq/V+mAV+1B+4aCNR5Vd/FF0BrFGwBwHJ41WOrJ2Hvh51SzVKya3NVfRzyvShL4TuuI7BixQr1Wt26df3SoWCjYPO7SIKsQMEWJDg+RgIkQAJBEqBgCxIcH4tMAhRs1+J+4sQJfP7554iPj0eLFi2QJUsWLF68GJ9++inee+899W+rFgo2fSNz5o8VOPvHSs2NyhtP15vPg2cA+eP6t2cj5/dtwoG5fZCSLFkJqS8xkIy2G+57CblrtEN0pnhrXXLgymajYNO8JtwVRbpJBtuG94AHJlyVlCaVHEMz4p/NSzX1Hpu7CDLlLqrqemczDRgwAK+//rqmdljJmgSu/HcYO4fVwaUju64bYEyW3Bi36jjm/g4cv3Dt0xRs+sRSyxZRZrClIyiZwabPQmQrJEACJKCRAAWbRlCsRgJCgILt2joYPHgwChcujH/++QcFChRAzpw5MXz4cCXXypcvb+kFQ8Gmb3gOLhiAQ1+/oW+jGlvLWrwmekxciyVPWugWUQo2jdHzqpaSAmz9+OqW0fzlgeYfAglXpZUZpcrUGIxvFNjWKjPGGZ05AZkLVTCja9VntlL1TOvb1fGZnVezxQItSRdO4fw/mwN9zGf9P08AP+wHRq+/+mkKNl2wgoItNI7MYAuNH58mARIggUAJULAFSoz1I5oABdu18G/duhWvvfYa5s+fjyJFiqB58+Z49tlnUbSoeW+ItS5OCjatpLTVcwm2bLfURdZb/L/ZXrlypfvNZ4FsgPzxtY0q+cpF9eY3JfHStYFkyACIiAGQufAdyFOrI25t1AXHe1OwaYrWGxmQ8n9+Ul8yP2Lj4pH8ytWz7kwrMqYd84FFvQC5iVWy18o+Lulgpg2p9PgYfNmnlqb+Lx3fg8vH92qqy0oOIpAhCnIpy5VkYNGfwHd/Auv3X50fBZs+caZgC40jBVto/Pg0CZAACQRKgIItUGKsH9EEKNicEX4KNn3j6BJsOeu/hOiqXfw2PmrUKMgfz3L48GHExsameu3E4kE4uezd/78mokUkWgZkLX4nctd4GrmqtkZUpvirW/LMvkXUc+TMYPO7BlJV8JZr97wNVO4MRMUE1o7OtV1nsImEPHv2rKbW4+Li1LZ5zxKOLaKyTduscuGfzUg8f8qs7lXzPMnsAAAgAElEQVS/wWbRRccnIPNN/rP/ki7+py46OL/vl6vz/L9YyxAVo85ge/jtb/Hr4dQIKNj0WRIUbKFxpGALjR+fJgESIIFACVCwBUqM9SOaQKQLNsl8Wb58OYYNG4a1a9fizJkz7vVw++23q/PX9u7dqzLZ8uXLh6FDh6J69eruOm+++abKehs4cCBefdW8w8sp2PT9MnYJtvhaz+Fo4WZ+G58xYwbkj2fxPoMtw7l/kXlZT2Q4e8hdLebGcih0X2/kvKM5ojJdO+OPgs0v8msVrJjBtnclML/N1cy1+0YCt7cxXa4JMJdgO3XqFH799VfNkOvVS53F2bZtW8gfo0tMTAyyZk19w67RfXq2n5CQEM7ufPYlsQqm+JOoMX8vQtwPg681nSEaOco0RN67uiP7rQ0QFZPxum4p2IKJxPXPULCFxpGCLTR+fJoESIAEAiVAwRYoMdaPaAKRLti2bduGRx55BJkyZcKsWbNQrly5VOvhwoUL6N27Nx5//HHs3LkTCxcuxJQpU5AjRw5Vj4LNmV8+3oJN3mi7Yu5rxqNHj74ug2379u24dOnaVtDkjWOR/NNklbGWoWAVRJV6APnvbIUbCxe/rkkKtgDWldUE24ldwLwngQMbgPpDgDtfsIRc8xRskr22e/duTZAvXryY6pcK8lC4BJumAbJSwAQynD+K+JX9EHXyT/VsUr7bcblMa9Rq2dvdlvfFFvIJCraAUft8gIItNI4UbKHx49MkQAIkECgBCrZAibF+RBOIdMEmWWu1al07kyhbtmyoWbMmunbtisaNGyMqKgqrV69Gt27dsGXLFriy2kqVKkXB5uCvHG/BJmfypXcWn/fXkaDxPBfs4qHt+GPEXciYUBA3NHwJCRUeRIaY1NtHPXFSsAWwuKwk2FKSgBVvAKve9D2BuwYCdczLdHVlsAVAV1U18xbRYDO4Ap2jr/oiIiUTzMwSbBZdetl/p36Zh90TWiDuhtIo0HQgcpRvgqiMcammScFmXNQp2EJjS8EWGj8+TQIkQAKBEqBgC5QY60c0gUgXbN7BF4n25JNPQt7UzZkzB5UrV1ZVJHvtscceU3+XbaMUbM7+stFbsB3+bggy5S6KHGXug9yQ6K9YTrD5G7CZn7eSYLt48mr22q5vKNjMXBPsO00CKclJ2DOjDbLdUg85yjVGxhw3+qxLwWbcIqJgC40tBVto/Pg0CZAACQRKgIItUGKsH9EEKNhSh1+2hD7//POYOHEiPvzwQ7Ru3ZqCLQK/QvQWbPKmNkNUtGaSFGyaUQFWEmwBDNuMqnbMYDODk7P7TEFKUiIyRF9/xprnvJ0k2M7+C2yaBOQsBpR5FPAzdcPDbxfBdv44sGshcOjnq0huuB0oeT+QJZ/hiNLtgILNXP7snQRIIPIIULBFXsw54xAIULBdD891rtqIESOUbJPCDLYQFpkNH9VbsAWKgIItAGIUbJphUbBpRhXxFZ0i2K6cA36fD+xbDRSpQ8GmdWGLXPtlKnDC66jGnDcDFduZK9ko2LRGkfVIgARIQB8CFGz6cGQrEUKAgu1aoI8ePYq+ffti2rRp6kUKtgj5IvAxTQo2G8Wegk1zsCjYNKOK+Ip2F2wpKcDpfcCOL4Cjv18NJwWb9mW9dxXw20dA4VpAmUeAlGTg97nAvjVX/12svva29K5JwaY3UbZHAiRAAukToGDjCiGBAAhQsF2DtWzZMnVL2hNPPKFuDR0wYACaNm2qKjCDLYBF5YCqFGxBBPHwZuDPhchxZB2SjvyOiycPIvHyRcRkikNczgKIzncbTuerAZS4H7ihQhAdpPGIHQWbSawo2PRbdk5vye6CTTKv1g4F4nMD+W4D9jKDTfOSTU68ujX031+B4g2AgtWuPrpvLfDrTKBUU+CWxpqb070iBZvuSNkgCZAACaRLgIKNC4QEAiBAwXYNliuD7YsvvkCPHj3Qu3dvZMmSBcePH1dnsS1atChNsgMHDsSrr5p3O6DnmyG5vdL73wEsCVYFQMEWwDLY+jESfhuLTBcO4eFmTVH/rjooV64cChYsiPj4eMi5hgcOHFC38C5dvgpz5n+Fy/E34lT5bkDZxwPoyAGCzWRWFGyhL7dIacHugu3kX8DBn4Cb7wEunroq25jBFvzqFekmGWx/fw+Ub32VpVmFgs0s8uyXBEggUglQsEVq5DnvoAhQsAWFzXIPUbDpGxIKNg08D29GwuoXUSjzJQx8uReaNWum4aGrVebPn4/X3h6B/edjcar2u6FltNkhg80irOLeisOvy9bhwqkz+GfzTs3xkmxez1Kv3l2oV6+uz+dvqVsJt9SrpLltVrQmAbsLNk+qrmw2CrYg11oKcODHq1tGsxcEKrYHMucOsi0dHlvVNQ4bl63V3NIfK35SOxK8S9u2T6uXihYtorktVrQHAf4/ZI84cZT2IUDBZp9YcaQWIEDBZoEg6DAECjYdIHo0QcHmh+fm6cCX7TBmzBh0797dXXnbtm0q0/Onn37Cnj17sGPHDpQuXRpFixZF5cqV0bBhQ5QpU8Zd//3331fZonhwGlDh6pudgIvVBZuFWBV8MycaJxcPGHEgDzzw+jNoMuCZQB5hXQsSoGAzLih2uUVUEUgBDm0Gtn0OyIURkr1WsAqADMbx8dfy4S4FUTH5Bn/V+PkIJsD/hyI4+Jy6IQQo2AzBykadSoCCLe3Iym2ixYoVU9tDQymbN29W57q1a9cO3bp1w7BhwxAbG4tevXohOjo6lKbdz1Kw6YLR3QgFWzo8149Evm3vY8Hcj1G1alVVceHChepSEDmrsEmTJqhevTqKFy+OmjVrYu3atdi9ezfWr1+PBQsWoFSpUmrt33///erZjRs3okmLx3GkTHeg+tVbewMqVhZsFmOV983seKl2S8QnZMNNFUppxiz/T3gWyV6rW7deqtckS+SPlT+Db2w0Y7V0RQo248JjG8HmJddKPwQUrQtkiDKOjZaWd3XJgw61tWdMy/e6oaNHXNd027Zt1GtFihTV0i3r2IAA/x+yQZA4RFsSoGCzZdg4aLMIULClTV5PwdayZUvcddddyJw5M5KTk/HWW2+p8930KhRsepG82g4FWxo8N09Hvk1vYe3yRShRogSSkpLQqVMnfPTRR0ogjx07NtWDTz75pFrzEydOdL8ukllu6hVxLa+LZP7zzz9R866GOFLplcAz2awq2CzIynUGW2JiIs6ePQv5eO7cOb9fPJKB6Fl69uwJ+eNZVo/6FKtHfYbaPR9F7Z6PIUeOHEhISPDbNitYkwAFm3FxsYtgO/4H8MuMq5lrZR4FbrrTfLkmUXGdwXbx4kXIHy0lZ86c11X75JNP1GvyCyEWZxDg/0POiCNnYT0CFGzWiwlHZGECFGzGB0fkw+DBgxETE4NMmTLhm2++Qd68eXXtmIJNV5wUbL5wys2XEytiw4YNKnPt33//VeeuVaxYEY0bN8YLL7yA7du3p3py6NChOHbsGOSjq9x6660YPny4+jr45Zdf1Hls+fPnV5ls1apVAzr9EtiZbFYUbBZl5RJsp06dwq+//qr5i6ZevdTZam3btoX88SxbZizClhmLUa7tvSjXtiGKFCmitgaz2JMABZtxcbODYDt3BPhlGnDyb+DW5ldvEzU7c80VEZdgk2MI9u7dqylQ3t/D5KHRo0erZ2+//XZNbbCS9Qnw/yHrx4gjtCcBCjZ7xo2jNokABds18HL75po1a5RAaNCgAcqXL48zZ87gueeeU1s877nnnoCiJFtD3377bXz33XcoVKgQqlSpoqSECLfcufU9IZiCLaDQ+K3MDLbrESV8Xh9vdnlInbkmmWu1a9dWZ6q9/vrrafLs37+/ymCTj76KfP+RM9tWr16tMtnkTLZXx3+BU48s9RsjdwULCjarsnIJNslek227Iv21ZNLefPPNqeIh2WvyfdGzSPbamtGfoUrnpijZsi4Fm/YVbMmaFGzGhcXqgi0lGfjja+CPb3wzKNUUuKWxcXz8tewSbIcPH1Y/U2kpFSpUuK6aK4NN/WKHxREE+P+QI8LISViQAAWbBYPCIVmXAAXbtdjINjXZutmxY0eMHz8eL730EiZMmKCya+Tvcm6a1iKHvMubUMnUkWwfOfy9Q4cOassUBZtWiubVM1uwRcdkRPLL54GojOZB8Ox568cou3cctvy4Wr3avn17xMXFXbcl1HuwIuMkY022haZV5HOyzWfq1KmqSrkqtbG1SFeg7OP+5558BVFvZ0ZS4hV3XZF/mWLjkPzKtdf8N6RjDauyAuASbIHO1lu2yI183mJ1wYBJ+PqNSaj13KMo3KwaBVugkC1Wn4LNuIBYXbBdOX81e+3fLb4ZWEWwBRKhUNdzIH2xrnkE+P+QeezZs7MJULA5O76cnc4EnCLYLl26hFWrVuH48ePq8HQ5/yfQIm3ImVByWLtsO5CMtS5duuCBBx4ISK7JG3zhKme4eRfJ+KFgCzQy4a9vtmArULQUDjWaC+QrG/7J++gxYXYtTHvnBbUlVC40ePDBB/Hhhx/i0UcfTXd8cgabrHnJAE2rfPbZZ+rzX375pfralS2j7V4ajlOt1vif+5GtuPHbFji4Z2equtlz58eZtr8A2Qr4b0PnGpZldeYgss2oiP+Oa8v48MRCwabzIrFBc6EKCTnfLy4uFo3GJdtgtuEdotUFW3hpBN6bK4MtkCdDXc+B9MW65hGgYDOPPXt2NgEKNmfHl7PTmYBTBNvcuXOxa9cutQ1z06ZN6NOnj86krN0ct4jqGx+zBVubDp0xc28xoKYF1vHhzcj3TQv8+89uBVm2T8t2m2XLluHnn39OF7zcKPrMM8+om0XTKnfccYeS2bKlesmSJapa/puK40jjuf7PYls7FE8V+QsfTJmQqvkGTR7G0ugHgAqpzwnTd5X4aM3KrDbPQP2kr7FkwZyAMVCwBYzM9g+EKiQo2NJeAhRsoX15ULCFxs/JT1OwOTm6nJuZBCjYzKTPvm1HwCmCTY8MNlfwTp48qbbA7dixA59//jnKlCkTclzlfDdhLX/kXLZ+/fqF3KZnAxRsuuIM+yUHSSdP4vK+fYj//2HLP/zwA+59sCXOdv7T/G2iawaj621HMPa9kWqrs2SZ7du3TxPwOnXqqG3X8tFfKVy4sMqOk6+3bs8+j3G/5wNqpfN1knwFWSeUwOIvP8Gdd96Zqvl58+ahfV/Jglvrr1t9P29VVgASZtfE1CEvoHnz5gHPmYItYGS2f4CCzbgQUrCFxpaCLTR+Tn6ags3J0eXczCRAwWYmffZtOwJ2FGxHjx5V5zXJ1jK5hTBXrlzu7Zx169ZFVFQUkpOT1WUFkydPVlvPrly5ourIuWjyZt/15kG2lEr2m2xLW7t2rbrUwFVmzJiBp556yl1XXpffyr/33nsYNGgQHnroIQwZMkTdCCqvf/XVVxg3bpzaRnfo0CGIVJObFeV6eDmTrUePHpBDeWWLaM2aNZWkkEN2v/32W6xcuRLZsmVTr8szd999t5qH1kLBppWUtnphz2BLTsafDz2ELJUqIU+nTsh4ww2QLLa525JwruFkbYM2qFaOeU0w/Y12al3L9mk5HH/s2LGaepPb2WbNmqUuDPFX5Cy24sWLo1evXurr8enXp+F08wVpPpZlUUe0KBN9Xfaa64EadzfCDxlqArV9X7DgbzzBfN6qrLB6EO5MWYt1338bzLRSfQ+UBngGW1AYbfUQBZtx4XKKYDv9D3BkK3B5fw6cPpCE/05cxJVLicgYG4PsueKQo2A0MhU6rU46yHGTfjwp2PRj6bSWKNicFlHOxyoEKNisEgmOwxYE7CbY5Gy0tm3b4sKFCxg1apS6QEBukZIDt0VWyaUEjz/+OOTCAhFkLVu2VIesS3154y5b0ObMmYPKlSur+Mg17S5BJ4Krb9++SpJJ6dSpE0aOHIn4+Hh3LHfu3Knk2sCBA9UfuR1U+pa+5BKDkiVLqral30mTJkFu35NsOBmzSDe5JfHhhx9Wh7q/++676np4kWoyBrnZTy5TkLOtpN927dpd98Y2rUVFwabvl1vYBRuAs6tWYdd99yFTkSLI9fjjyNWqFep26I6tl27CuQbjTMtkyzqhOH5ZswglSpRAq1atVAabnK2mpRQtWlTJ4yJFivitLiJOMthmz56tvn4r1mqIs52vbktNVZKvIMuSrigb+w/Wr/guzXZFYFerUx+Hi7cJm2SzHCuhs3oQbtj9ATasWgrJEgymMIMtGGr2foaCzbj42V2wHfgROLouAYlnMqF5s4dxT736KFeuHAoWLKh+XpKftw4cOIAtW7Zg2YqlmDd/DmKyXUbeGqdQsEroXCnYQmfo1Bb+WLEJw+/qhJINqqBK/5a8bMepgea8wk6Agi3syNmhnQnYTbCJeBJRJiJNBJir/P3330qsiSSbOXMmbrzxxuvCIq+3adNGXT7Qv3//6+SVnOEmAqx+/fqq7VKlSqlsswIFrh2U7pnBduLECbeEE9knMk2KjEUy5Z5//nmsX78en376qbqAQc6iEtEmfWTJksXnsvntt9+UgJOsOBENWsSENETBpu9XoRmCDcnJ2P3IIzg1b56ajGSx5e3cGW9v/wMzvl+Ds7d3A0o2AvKUCqtsixkcj/9OnVBvnGrUqKHEsHzUUuTW3D179qjbc/2VdevW4cUXX4R8lDdo2RNyIbHfhauPJV8Bju0Edn2LrL+ORfOm96eZuebZj0i2lm07Y/v+0zh1W0eg+L2GXnxgCVYC4MxBYPdiJPw+GbcWyoFPZkwIWq55f3+RfzODzd9qtv/nKdiMi6FdBZtkrO1dkIBcsYXwat+BKqtZa5Gs5DeHvIYTl/ajSJNTIWW0UbBppR559VyCrXC121DrnfYUbJG3BDhjgwhQsBkEls06k4CdBJu86RZpJTd9SrZLpkyZ1GUGIsTk47PPPqvenC9evBjVq1e/LmAiy+S2Qs/MNJFqIuzkN62SPSZZYyIEHnvsMfW8yLHTp0+r7aDFihVT2WWSlePdloxNzmuT8sgjj0C2sXq2cezYMdSqVUvdqOi6RdSVhSfCQrKChg8fjpiYGLRu3Roi2hYsWIBKlSppWngUbJowaa5kimAD8N/SpfjzvvuQkpTkHmumokVx4Z578MH5S5i/biP+3f8XkpMSNc1lEoA7JBsTwCZNT/iuJNudpUimpZxRKF+DIoz9FV9v0l3PfPzxxyrTU4pke8rXpWynFnEtxfPZqOgY5C9UDA3q34XO7dtcd+aav3HImWzjp8/GhnWrce701faNKBIXs1gJI1fJkiMXqtWojS5PtwrqzDVvNsxgM2K1WLvNSBBspm1x7BqFxMRr3+N9rQR1SUR8LBqNtcYtrP+sAzZ/AIwZMwbdu3d3D1nO5Vy0aJE6BkN+dpKza0uXLq1+TpJsfvmZx/McW/kFoxyXUaENcJO239Nch4eCzdrfO8wcHQWbmfTZt5MJULA5Obqcm+4E7CTYLl++rLZwShabZKtJkQsDJJtNDjkfP368+kFvzZo1atuld/GWYiLoZP6S0SbbQiX7TYrcROopx+QHRRF4cvaaZKqJyJPsMm9Z5+ovKSkJQ4cOxcsvv+zOWJMbEr0Fm9zCKMJQxiXnycnNjPXq1VOCLb15+FoEFGz6fmmYJdhkFrtbtHBnsXnOSkRb7jZtkKtlS8SVLq1pwn/Uq4czK1filuXLka1ePU3PeFeSzDWRXsFksAXSoXcGm8g8kdB6F/n6dEkwvduW7yFmsXKdHynfC6Kjo3WdGgWbrjht0ZiTBZvpWxxtJtj+WgqcWJ8PX8xZoI7lkCLb+eVMTjk2Q26Jll9qyhma8rOXnGcrZ3VKBr/8olB2A8gvMuUXiVI2btyIhx5uglzVj6BY/cC/HCjYAmcWKU+4BFuxmuVRfVAb5MmTR5eLyiKFH+dJAmkRoGDj2iCBAAjYSbDJtCRzpnPnzqlmKGecuTLYAhFs0ogrI04y0+R2PTlPTX5AlI9SJINNfjhUPxB6ZLHJD5BpCbaDBw8qSbZp0yZ13tu9996rfuD0Fmwu4Sf9SH3PDDYKtgAWsQFV9RZsLtEV0FAzZAD+nznm+VzGAgWQp2NH3NCnD6IyZ063ST0Em7xpkvUYzBlsgczX+ww2yXyQN2l2Kk5lRcFmp1Woz1idKNgss8XRRoJNMtf+/T4fVn2/Vv0fIL+gkGxj+flFMv69L7yR8zkzZ86sflZzFbnAZtq0aernHHldfgEg52zWubsm8t99JOBMNgo2fb7GndiKt2CT4ynkrGMWEiCB0AhQsIXGj09HGAG7CTaRVvLbUrkwwPMcNrkN1F/ml3cGm6dgk7PO+vXrp247lMsL5I29/JDoEmyXLl1yZ7FNmTIFcXFxaQo2+Y2uZwacCLr0BJvnllUt8/C1RJnBpu8XruUEm4dsy1y5MvL37Imcjz6KDBkzahJs0VOm4HSJEuoHTS3noXk2Kl9v8kYqmFtEA4mK9y2i8oZMsh/sUK5cuITPeo3AJ/vXOZIVBZsdVqG+Y3SaYLPUFkebCDYRkqvegrqR3XWhlPw/ULFiRTRu3FjdeL59+/ZUC0+y9+VIDPnoKnLRlPwC8ZtvvlE3v8t5bPnz51e/uKxWrRrqvBLYLaMUbPp+rTupNQo2J0WTc7ESAQo2K0WDY7E8AbsJNld22IoVK1JtBdUiptLaIrp//3688sor6uKD1157TYk72Q4qMsIl2CSQcsaIXEBw3333qc917dr1uvNIpB4Fm+WXvd8BGiXY/G3VTLl0CX/ce6+6UVQVEWtSUlKQpWpV5O3aFQkPPohoDZcGyGOuDLZQBNvgwYNx5MgRtTVbztuRbT5yeYDeRW64lG1Hcl6PZJbmy5dPSW87lFUT5uKL/mOR/bFKOB2b6DhWFGx2WIX6jtFJgs1yWxxtIth+G5eAFzu8qc5ck8y12rVrqzPVXBn+vlac/Bwlv5yUj76K/MwpGdGrV69WmWxyJtu7U15F+a6nNC9gCjbNqCKuIgVbxIWcEw4TAQq2MIFmN84gYDfBlpZIC0awyZlS//77r/otrLyxlx8I5Xy1lStXqmwdudTAU7DJuU3Lly9X58BJhptk3PTu3dt9dpunXPv11199LhDPSw48t4j6qpzWWXK+6jKDTd+vR6MEm0t0pTXamO+/R9zAgak+nbVWLeTp0AE5H34YUWncPptWe3oINjk/sEWLFu7tmg0aNFDnBcoZgj///HPI4O+44w7cc889kH6WLFmi2pOtlnPnzlX9WL2c3H8EI+7qhCN//oMSDatiwq5FjmNFwWb1Vaj/+Jwi2Cy5xVGDYBOhlSk2ExqPM+eSAzmnLuW3svh5wxa1uOQoDsnc994S6r3yRMZJxpr8fJRWkc9dvHgRU6dOVVXuqFYOGcpvRcEq2tbxN12jkOTnkgjvlkJdz9pGxlpmE6BgMzsC7N+pBCjYnBpZzssQAnYTbIZAcECjFGz6BtEUwZacjLj+/RHzww9qMsnFi+Nyy5a4s1+/gMWai4Yegk3akvMDRUSLeBYZ/eCDD6obdR999NGQwcsFH3Ke4Zdffqmy42T7kGwnEsFsh7J8zKf45NlhaqiZMsdhZ/FkdHmjt6NYUbDZYSXqO8ZQhYS6BTMuFo1MEkRCw7JbHDUINhl/zjzZUaXPGcQl6BtbLa1tHp2A0W9NC/j7mJzBJr9IlO/paRVf3/Ofe6UdKjznP4vt4ingx6HZcPLYf1qm4a4T6noOqDNWNo0ABZtp6NmxwwlQsDk8wJyevgQo2PTlaVZrFGz6kjdasPk6C+30woX469FH1VbQXK1aIWeLFpq3gqY1e70E28cff6xu2pVtPVK0ZjNoiYp3NoNsQ5Lt166bgrW0YVadS2fPY3i9Ttj3yw6kJKeoYeS7sxRWRO9zFCsKNrNWmHn9hiokrCDYLLvFUaNga9S0AQ7lWhrwJQChrhoRk7s+yIeD+/5VTQWStSxndj7zzDPqrNy0iq+s5QKF86NkmyPIcVP6o5eMxBtP1Me3X13NdtZaQl3PWvthPXMJULCZy5+9O5cABZtzY8uZGUCAgs0AqCY0ScGmL/RwC7bk8+ex6/77kfeZZ9RW0AyxsbpMSC/BJoOpX7++ukk3kPN4/E3C13k8X3zxBZYuXervUUt8Xs5e+6jLYPdY5OswKiYa/5SLQ8OnH3YMKwo2Syy3sA5CDyERnzkWdw25jJi4sA5ddWbVLY6JF4HlfTPhwvlLfqHMmzcPPV9pjwo9/Wd2+W0sgAq7FgL3FO6K90ePDfjczTp16uCtt96CfPRXPM/d7P5cNyzbNw4l70//qc2jEjDqranq1vdAih7rOZD+WNccAhRs5nBnr84nQMHm/BhzhjoSoGDTEaaJTVGw6Qs/3IIt5coVJJ06hZi8eXWdiJ6CTc5Ik9vjArlRztdk/N0oJ7fM2eHstTNHT2Lk3Z1xYOvu66Z5S+M78eI37zuGFQWbrl+WtmhMDyFRsWpZxNfahjylwz9lq25xPLYDuLCmDH7ZuFUTlLr1a+BI1h9QspGm6rpU2jY5B959eXpQN0dLdvasWbPUjez+ivfN0S++/TTKdDyd5mO7vgXynb0TK5eu89f0dZ/XYz0H3CkfCDsBCrawI2eHEUKAgi1CAs1p6kOAgk0fjma3QsGmbwTCLdj0Hf211vQUbNLq9OnTVXaC3AJXokQJdbNcp06dIBd2tGvX7roDsCdNmqS2C3kWeVM1bdo0tG7dGhMnTlQ3yf3555/q3B65zffpp582Coeu7a4c9zlmd3vHZ5vx2bOgRM9GGPnhJEewomDTdenYojE9hMSQIUMwbfFAlG55IaxztvIWxx2fxKPdva+py5K0FLmxuWbdash6++GwSbZ1A7Ji/apf1Pf4Vq1aqbMx5Ww1LaVo0aLqoqgiRYr4rS4iTs70nD17tvo/oHqdiqgx4KzP50Sunf31BqxduQGS+RZo0WM9B9on64efAAVb+Jmzx+MYSN8AACAASURBVMggQMEWGXHmLHUiQMGmE0iTm6Fg0zcAFGxp8xw5ciTef/99yLlsVatWVRXlTdKIESOwc+dOdfZO9erV1U2gNWvWxNq1a9WtmuvXr8eCBQtQqlQp9OrVS71pk7Jx40Z13ppsPX3++ef1DaRBrZ07fhrv1u2Ig9v+SrOHSo/Ux7k78zuCFQWbQQvJws3qISSOHj2KgoUKoMZLicheKHyTteoWx//2A+veicGB/QeRN4BsZZFsT7Zrib8PbkfuqqeQ9zYYevHBd8/G4PTJ/yA3rdeoUQPvvvuu+qilJCQkYM+ePZCP/sq6devw4osvQj5euHABOXJmx33vJbofkwsNjv4OHN+YgJsL3IpZ0z4JSq5Jg3qsZ3/z4efNJ0DBZn4MOAJnEqBgc2ZcOSuDCFCwGQQ2zM1SsOkLnIItfZ6SySYZa2PGjFFizFW2bdumMrZ++ukn9SZrx44dKF26NCSroXLlyipLrUyZMu76Iup69OihMtrskrkmg185YS5m///sNfnai0/IhvMn/0OBMsXc0i0qKgrdvxmNjYd22J4VBZu+31/s0JpeQmLs2LEYMuYVlO9xCtEZwzNzK25xTLoC/DYmAX17vAXJ4g2myJlsU2aMxw/rNuC/U+eQIYP/VmIRjUtI8l/Ro0ZSYjJSUq5e2pIrVy6cPHlSZRt7ZyP7atTXunHVk1/KtGzZUv1Tspsl+zlnzpw4ceKEek2ejY6JUn+X7rMnZMGdNaqhQ9suAZ+55j02vdZzQCBZOewEKNjCjpwdRggBCrYICTSnqQ8BCjZ9OJrdCgWbvhGgYPPPU85kk+yDS5cuqYy0Zs2a+X/o/zXmz5+vMt5iY2NVdoQdzlxzTe7C6bMYfW93dXNohYfqodoT92PJ8A+xa9Uv6PHtezh34jSWjfoYe3/6HXe2eQBtZwyA3VlRsGle2o6pqKeQeKF3L3y2YDqKP3oqLJlsVtviKJlruz9LwKNNnsbwYSN0WSOyPd8lwdJqUG42/qDtADR9qwtyFb5Bc7/ZsmVT0iuYDDbNnQAqc80zg01k3pkzZ67JtujoQJpLt66e61m3QbEh3QlQsOmOlA2SwNXvySn+/schKBIgATcBCjZnLAYKNn3jSMGWPk85O2fmZ1/h5x834OSRA0hJSdY3ABZoLUOGKOTMVxB3VKmGpx5t6j6DaOW4Odj85Qrc3+9p3FKvkhrp8HrP4I+VP6Plh68hV9kiKJS/AHZ+tx7rpi/AoyN7ofAdV095lwwOyeg5dOgQmjZtqm7aK1euHAoWLKjezMo2qQMHDmDLli1YtWoVvvrqK9x4440q40W20ZpVKNjMIm9ev3oLCVn3z/fqiaI1MyJPhQtIKArDbhe1whZHuS301B7g2OZ47Fl7BSNHjAo6cy3YVbBr1c8Y3bA7mrzRGQ37PKW5Gdne7zpnM9Az2DR3AqjLEDzPYJMMZzlOwIii93o2YoxsM3QCFGyhM2QLJOCLAAUb1wUJBECAgi0AWBauSsGmb3CcItgODhiAQ2+8gajOnfFfy5aQG960nI2TFs0lS5aga6/+OJqYDadvaw8UbwBk1vfmU30jGWJr548Cu5cgx/ZpyBt9GuNGvI0CyVlR+q7KiM50bb+bS7A9OKUPspTI7+Z85cIl/LFyE8rcl/r8IslokzeWksHx+++/4+DBg7h48SLi4uJQoEAB3HbbberMIzmnzgrZfRRsIa4jGz5uhJCQM9mmTp2KT+d9iB1bd+HK5WvnbemJKCnJxC2O0Ve3OGbMFIPSZUviseZPoH379gGduaYXi5nt38TaaV/i5mpl8cLyicgYH6upaTlHU44AkKxkyTQW6SWCVO/ifYuoHBUg53QaUYxYz0aMk22GRoCCLTR+fJoE0iJAwca1QQIBEKBgCwCWhatSsOkbHAq263nOnDkT7Tp0RNKDM4Eyj+kL3A6tbfsU0V+2wdTJE9GmTZtUI05LsNlhWlrGSMGmhZKz6oRDSCQm6i/YDg0ciFsGD8aJ/4I7pD+QKKa3xTEmJiaQpnSvK1vYh9ZsD5H8Upq+2RmNX+nwP/bOAzqKqovj/5AQktBCKIEQakIIvUPooQmKCBFBmkpRQjVIU1AkFEGEUKQJSlEQBATkQ1CUEkAUxABKbwLShNAhNCH5zn1xY/rM7LzdnZ3cd84eNHvfnTf/e2d257f3vafqOBMnTsTVq1dBG9rQupoE+mmjBdmNdgOlHxpoXU7a4KZQoUIYMWKE7MMIf/bIZ5sMnJ1qUoABmya52JgVUK0AAzbVUrEhKwAwYDNHFjBgkxtHBmwp9aTKtWdbt8HT7rsAv8RpkVmyXd4H10X18N2G9WjRokWSBAzYgPWR8/HtmPloENERxcPqoESJEmJzC27OqYAjgET8w4eInTMHvoMHWy0aVe3WjYrClv37ERgYCLNMcdQiCK2Us3JQFLZ+/FVSt7x+BfD2roXIX9JP0RVV2LZv3z5puibd66iSdsuWLdi3b59ifyWD6tWro1mzZmJtSvpsoUbTUlevXm2zil1H5LOSDvy+bRQId6kpHHeJjhIV+1S5z40VYAX0KcCATZ9+3DuLKcCAzRwBZ8AmN45mA2yeERGIDQuzGnqUqVQbp4KHZM3KtdSpdXglAo9NxsmDexmwJdOGAZvce5CjvTkCSNz65hv8PWECAv73P2QvrH5R/uRaEWDrOn063ly0yFRTHLXkw5k9hzCtWV88inuQolvrUa/jhbF9VLlq0KABhgwZIjSkKrO2bdti6dKl6Nixo6r+mRmtXLkS3bp1w7p160R1HG16ExUVhZ9++km374wcOCKfbXYy7DhTBRiwcYKwAvIVYMAmX1P2aGIFGLCZI7gM2OTGkQHbf3rSQtQDJyzG7Ze3yBXZib3lXdkcM0e8lrTxwZx2Q/D7uu14dtoA5KtWSvdad0aThqeIGi0ith+PvYFEwj//4GSrVri7dSuKjB4Nv8hIq06SANuEMWPgNmAAps+caZopjlrE+OrNydg2c0XKLi4u8PLOhYjvZ6Fk7QqK7mhDljlz5mDnzp3CltaRozUiZazFRmuv0ZqTtB4ftYYNG6Jfv3423cjF3vmsKLABDeh5wAztUmTiOn6Pu1cSOVvYSlhvBi34HNJXYPTo0SyNRgUYsGkUjM2ztgIM2MwRfwZscuPIgO0/PVu06YDN7mFApS5yRXZmbweXofnjtfhx/SpxFpbqrVp9XkCZTo0ZsPEUUWfObjF2ewOJm6tW4c9/q6Pc8udHmc2b4VW1qmYdCbBtHzMGI4sWxZkLF0R/M0xxVCvE3dibonrt4sFT6XZ5ZugraD85QpW75s2bo127dhgwYACePn0qQBjt9Knn4ZS+c9IOpQTuXF1dMWvWLHzzzTfYvHmzqjFZa2TvfLZ2nI7sl/p5wJFj0XPs3khcxmI+YvS44b4mVSAyMlLXPcyksiieFgM2RYnYgBX4TwEGbObIBgZscuPIgO0/PfMXLo4br8aYe7dQrelzPxY+X9TA9b8TF/5mwMZrsGlNIaPb2xNIJDx5gtMvvIDb332XJIu1VWyWnZP7BARg5OTJppniqDZf1o2ai43jEyvD0mu5CubD27sWoFCZ4oouaY20atWqYc+ePahduzauXLki9KS/tW7dWkwhPXr0qKKfcuXKiSmgGzZswP79+8WUUF9fX/z666+oU6eO+Jutd0u2Zz4rCmJQAwZsBg0MD0uqAgzYrJOTAZt1unGvLKoAAzZzBJ4Bm9w4MmBL1DMuLg658+RBwqincgU2gTeXca6If5qoiwWw1enXDgEdG4pd8QoUKGCCs0w8BZ4iappQqj4RewKJ2xs3CsCWEB8PJCSIMXpWqoSgLVvgVrCg6jGToQWwbWvVCqtv3cIvv/wi+jv7FEc1Ilw6dBpRTcJx79otYV4wsBhiT51HHl8fxF2/g6f/7traZODL6PTxMDUusWjRIowfP15UndGmEVTJFh4eji+//BI9e/ZMM2V0/vz56N27dwrfNCV04cKF6Nq1K+bNmycq106dOiWq4d577z306NFD1Vj0GNkzn/WM05F9GbA5Un0+tr0UGDRoECIiEqt4eSMm9aozYFOvFVuyAryLqElygAGb3EAyYPtPT5FboxMferklU2CMC2i3PmpmX+CfAVvWy3x7AQnaOfTkM8/g3r9rfSVX2poqNgtgo41deu7eLRbTN8MURzUZ+M27s/HdhEXIXcgHLYZ0ReGyJUHrQwY1ro624/th14J12LdmK7Jly4aIH2ajZK3yatxi2rRpYionrctGlWzUaOODqVOn4vjx42jTpg1CQkLETqD169fHrl27xA6ku3fvxvr161G2bFkMHjxYbGhAjSrXOnfuLOLy1ltvqRqDXiN75bPecTqyPwM2R6rPx7aXAt27dwe9eKdzbYozYNOmF1tncQW4gs0cCcCATW4cGbAxYFPMKAZsKSQyO2RUzAeTGdgLSNz46iuc6dyZyiSTqtcsUroVKoSgrVvhWUF5UX5Ln+SA7ZdKlfD666+bYoqjUnrF3biDGS37o3aXVghuWhv+VcrgRHSMqGgLaFAFLWe9iZw5c8L1xkP88vkGPHn0GK9+NkrJbdL7VMlGFWszZ84UYMzSDh8+LKrbfvvtN5w9exbHjh1DcHCwqAypWbOmqFKjil5LI1A3cOBAUdFmj8o1y3Htlc+qBTWgIQM2AwaFhyRdAQZs1knKgM063bhXFlWAAZs5As+ATW4cGbAxYFPMKAZsDNgUk8R5DewCJOLjcapdO9xen7jrXxJkSwbbiowaBb+xY1ULmRywxYaFiWqpTz75xOmnOCoJcGzLr/CvEoRcBbyTTC2ArXT9ygj54DV4e3uLDVio3boUC28/bdNvaU22oUOH4tGjR6IijdZjU9to3TWqeMuRIwemTJli8zXXUo/LLvmsVgyD2mUE2GjNKmdqyXcRpXHzNEBnip7csaaXuwzYrNOYAZt1unGvLKoAAzZzBJ4Bm9w4MmBjwKaYUQzYGLApJonzGtgDSNDaa6fatAFo7TXia+7uSHj8GC45ciDh0SPxtxylS6Pszp3I7uenSszUgI2mARHccfYpjqpOPpVRZoDNGn+WPjRVdPbs2bh8+TJeeOEFNGrUCJUqVULRokXh6emJBw8e4OLFizh48CB27NiB//3vfyhSpAhoLTaaGuqIZo98dsR5yTxmZoBNz86xMseoxle4S01h1iU6SvzbuHFjNd3YxmQKZJTPDNisCzQDNut0415ZVAEGbOYIPAM2uXFkwPafnrwGWwa5xYAthTA8RVTuPcjR3mwNJOLj4hLXXvv5Z3iWL498L7+M2xs2IO7XX1FsxgzcP3AAN1euBNlpWYstPcBGFSzOPsXRmnywFWCzjIUq2mgttp9//hlHjhzBpUuX0L/6QwQXyIbl5/zgVawq6tWrJ9Zes/UuoUr62DqflY7vDO8zYHOGKPEY1SrAgE2tUursGLCp04mtWAGhAAM2cyQCAza5cWTAxoBNMaMYsDFgU0wS5zWwNZC4uWIF/howAIUGDECBPn2Q3dcXJ0JDcXf7dhRYvRqoUQN5Ll7E7fnzBXQLXL8eOQICFAXNCLBRR2ee4qh44ukY2BqwpTemE1GhuHtiO4KGbEPuoFBrhm2TPrbOZ5sM2s5OGbDZWXA+nE0VYMAmV14GbHL1ZG8mV4ABmzkCzIBNbhwZsDFgU8woBmwM2BSTxHkNbA0krkybhtxNmsCratUkkSyAzfWzz3A7MFCsF0brhsXt3Yu4PXsEjFNqmQE2S19nnOKodN7pwq5/NzlIbw02a/yp6cOATY1KxrRhwGbMuPCorFOAAZt1umXUiwGbXD3Zm8kVYMBmjgAzYJMbRwZsDNgUM4oBGwM2xSRxXgNbA7Z0gdC/FWypAZsWFdUANou/9KY4Pnz4EB4eHvDz80P58uUNM8VRiwYWW0dWsOXstBSPfCoiICAAuXLlsmb4Uvs4Ip+lnoAdnDFgs4PIfAi7KcCATa7UDNjk6sneTK4AAzZzBJgBm9w4MmBjwKaYUQzYGLApJonzGjgCSGRUwaZFRS2ATYtfZ7R1JGBzbfsZbuf8rwrR0fo5Ip8dfc5aj8+ATatibG9kBRiwyY0OAza5erI3kyvAgM0cAWbAJjeODNgYsClmFAM2BmyKSeK8Bo4AEgzY5OYLA7ZUn2Op5I2OjhZ/4V0mE4VhwCb3+mNvjlWAAZtc/RmwydWTvZlcAQZs5ggwAza5cWTAxoBNMaMYsDFgU0wS5zVgwOa8sbOMnAEbAzYtWcyATYtabGt0BRiwyY0QAza5erI3kyvAgM0cAWbAJjeODNgYsClmFAM2BmyKSeK8BgzYnDd2DNjSxs4R+exsGcSAzdkixuPNTAEGbHLzgwGbXD3Zm8kVYMBmjgAzYJMbRwZsDNgUM4oBGwM2xSRxXgNHAAmeIio/X8JdagqnXaKjxI6stDOrLZtlF1Feg82WKtvGt1kA2yDvUDy4fU/kPDWeAmybfDG6VwZsciPEgE2unuzN5AowYDNHgBmwyY0jAzYDAba/DwA7JwCnvgc8fYDK3YC6gxP/25GNARsDNkfmn42PzYDNxgLbyb29AdvBkaXw+PpZuL2yEbeeegmgR2DP0c0R+ezoc9Z6fLMAtqjQ3jixfR+aTe8H36oBDNi0JoJJ7BmwyQ0kAza5erI3kyvAgM0cAWbAJjeODNgMAthunATWvAJc3JMywLUHAC0+Atw85QZeizcGbAzYtOSLk9k6AkhwBZv8JLE3YIsJdxEn4dbvAG7dusWATX5IbeaRAZvNpGXHDlCAAZtc0RmwydWTvZlcAQZs5ggwAza5cWTAZhDAdugrYM8MoFBFoOVU4DoBt26AqzvQYQWQv6zcwGvxxoCNAZuWfHEyWwZsThawDIabHLCRia2nyzFgc968MRtge2bmQBSoVNLmOe+8ETf3yBmwyY0vAza5erI3kyvAgM0cAWbAJjeODNgMAtiShzUhATi/C1jfG8hTFAj7AshVRG7gtXhjwMaATUu+OJktAzYnC5jBANuTnrvx8OFD1KlTBx4eHg4X0xH57PCT1jgAswG2tp8NR85AX8NUUWoMB5vrVIABm04BU3VnwCZXT/ZmcgUYsJkjwAzY5MaRAZsBAduOccC29wG/WsCzHwP+IXKDrtUbAzYGbFpzxonsHQEkeIqo/ARxVAXbvS7R4mRsXTGnVjFH5LPasRnFjgGbUSLB45ChAAM2GSomexZISKCfubmxAqyAGgUYsKlRyfg2DNjkxogBm8EA29PHwOZ3gN3TgLwlgIYjgGq9gGxucgOvxRsDNgZsWvLFyWwdASQYsMlPEgZsiZo6Ip/lR9O2Hhmw2VZf9m5fBRiwydWbK9jk6sneTK4AAzZzBJgBm9w4MmAzGGATv5slAPcuAxv6A2e2Ap3WAqWayQ28Fm8M2BiwackXJ7N1BJBgwCY/SRiwMWBTm1UM2NQqxXbOoAADNrlRYsAmV0/2ZnIFGLCZI8AM2OTGkQGbwQBb8vBSFdumwUCTsUCjUXIDr8UbAzYGbFryxcls0wNstj6F+QCqAwgHEGPlwXoDoBf5oldWb71RQ0gw32pFtSn4G4kPoKYTiB8dbaxprNqUlm/NgE2+puzRcQowYJOrPQM2uXqyN5MrwIDNHAFmwCY3jgzYDADYnjwEdn4A/LkZaDACKPtC4qAYsMlNdhXeUsOWyMhIjB49mgGbCu2c1YQBm7NGLuW4GbBlHEcGbCm1YcBmjmuezyJRAQZscjOBAZtcPdmbyRVgwGaOADNgkxtHBmwGAGzJYVrFTokbGzx5BHzbBzi3A3hpOVCmtdzAa/HGFWwM2LTki5PZMmBzsoBlMFwGbAzY1GYyAza1SrGdMyjAgE1ulBiwydWTvZlcAQZs5ggwAza5cWTAZhDAdusssKYbcH5XygDX6ge0+AjInlNu4LV4Y8DGgE1LvjiZLQM2JwsYAzbNAeMKtpSSMWDTnELcwcAKMGCTGxwGbHL1ZG8mV4ABmzkCzIBNbhwZsBkEsNEw7pwHto8Djq4G3HMDBNdq9U38b0c2BmwM2ByZfzY+NgM2GwtsJ/dcwZax0AzYGLDZ6TLkwzhAAQZsckVnwCZXT/ZmcgUYsJkjwAzY5MaRAZuBAJvc0MrzxoCNAZu8bDKsp+3bt9ttbJ4REXD9/XecGjYMV/z9ERAQgFy5cmk6vvvixaDXjZdewtGGDeHr64vChQtr8mEm42WhQ8TpVJjxqvi3SpUqNj29XMtChf9dFWbY5XgyTqZx48Yy3Di9D65gSxvCcePG4f3330/zRrVq1dCpUyf07dsXuXPL+7Hv+PHjePnll8XxVqxYgbJly6Y5thobp09GCSfAgE2CiMlcMGCTqyd7M7kCDNjMEWAGbHLjyIDtPz1Fbo1OkCuwGbwxYEsRxfWR8/HtmPloENERxcPqoESJEihZsqQZIp2lz4EBm3OHnwGbcvwYsCVqxIBNPWCzWA4YMAAfffQRPD09lRNNhYUaeKbGRsWhTG/CgE1uiBmwydWTvZlcAQZs5ggwAza5cWTAxoBNMaMYsDFgU0wS5zdgwObcMWTAphw/BmwM2DLKEksF29ixYzFq1Chh9uTJE3z33XcYOHAg3N3d8fXXX6Ny5crKiabCguGZCpFUmjBgUymUSjMGbCqFYjNWgBRgwGaOPGDAJjeODNgYsClmFAM2BmyKScIGWhQ4ERqKu9u3w/Wzz3A7MFBMZ/T29tbiApciI3F5zBjQdNPYsLAsX0kZ7lJT6NclOkr8a2uYFBPuIo5zr0u0XY6nKTnYOFMFuIItrTzpATayun79Orp27YpNmzbhp59+Qv369fHgwQN8+umnmDNnDgiU0fTOjh07YtCgQfDx8RHO4+PjsXXrVnz44YfYsmWLsOnXrx/eeOMNUQWXGrCVKVMGy5YtEzZNmzbFvHnzcOvWrTTTSC3jHDFiBCpVqoQZM2bgyJEjeOmll8RzXrFixcTxCQ4uWbIE06ZNw507d0D2Hh4e6N69O8LDw8XfZVXjOfpyY8AmNwIM2OTqyd5MrgADNnMEmAGb3DgyYGPApphRDNgYsCkmCRtoUYABmxa11NkyYFOnE1vxFNH0ciA9wPb48WN8//33ePPNN+Hl5YVVq1YhODgYU6dOxfDhw9O4IR/vvvsu6Hv6V199hd69e+Pu3bsp7Gia6eDBg3Hq1KkU8CwmJgZ9+vRB+fLlsWjRIpQrVy4NhCNIl9FacXQQgmezZs0SY/3ss8/E8S2N1o+rUKECdu/ezYCNbwKZKsCAjROEFdCgAAM2DWIZ2JQBm9zgMGBjwKaYUQzYGLApJgkbaFGAAZsWtdTZMmBTpxNbMWDLDLBllB+0AQJNHb169aqoaKPv4osXL4a/v7+oZKNppJbKsLi4OLzyyivYtWuXeK9Lly44fPiw+Bs12tSAmmWTA6pqmzx5sqgwmz9/Pho1aiTeT28aqQWw1alTBzNnzkT16tWxfPlyUflGFW1UBUfTWV999VVs3rxZVMK99tpruHjxogCFGzZsYMDGNwEGbJwDrIAsBRiwyVLSsX4YsMnVnwEbAzbFjJrvgujoxGlQB2duwsFZP6DUa/Xg1TwQvkV9Ubho5jsXVvGvAm8vbdPfFMdkI4Pk9xc6RGRkJEaPHs2AzUZ6Z1W3DNjkR54Bm3xNzerRLFNE57Qbgt/Xbcez0wYgX7VSVk01t8Q4o8owmmpNu4gSpEo+pfLmzZvYu3ev+G6wZs0aAcMsgO3kyZNiyiZtAETAq2DBgmlSyQLPfv/996T3aP23kSNHwtXVVRGw0ecyvegzOzWIe/TokTh+0aJF8eWXX8LPz0/4o//u1q0bAzazXtiSzosr2CQJyW6yhgIM2MwRZwZscuPIgM2JANvfB4BT3yHv1Z/x9OoRPLx5CU8eP4Sbuwc88vnBtVB53C5UDwh8FihcVV6iXE5ca4hajRg/1IgpgpiKlxFT6hKQC0BueYcymiePbB4ICQxJMaz8PzxC/h8e40rDbDhX8R94+JD+HkYbuhhPaNlQm46rcVBjhAbZ9hg2PQEHOWfAJl94BmzyNTWrR7MANsuO1rX6vIAynRpLAWzJNzlIL/5UnUbrqtHaZ6mnf1oA2759+9CgQQO0bNlSQK38+fOncZUeYKNpoTQNlaZyUsusgi35OFPbXbt2Ld3jU0UdjYvXYDPrlS3nvBiwydGRvWQRBRiwmSPQDNjkxpEBmxMAtkPL4f3HbLg/uIyXwl5A8yaNxFQI+nWWflGmBYdp+sPBgwexedsOfL32f3jsWQS3KvcHKnbWnzD7XJIWDC/ww+MkuHS24mNVcOns9bM4d/2c/nEYxENWg4yZyT76+dGIbBNpkMg4zzAYsMmPFQM2+Zqa1SMDtrSRzWiTg9SWtGFBWFgYSpcuDZo2Spse0DptyTcP0FrBNmHCBOTJkwcDBgwQFWwUHzc3N6sB271799CmTRuxsQJXsHXP8hvgaL2PMWDTqhjbZ2kFGLCZI/wM2OTGkQGbgQHb3wfgvXMo/L0eYezIweJLrdq2du1avD9hKi7cz4FbDafoq2j7dw022tHrxw+/wOZJX6BWn7Yo8nx1sWNX8eLFVQ0rV65c4kuzkVt6U0Qbd26cYsgHZ/6AQ7N+QEkxTTZA1TRZR53z2WtnQYBTdos+EY3tJ7aDAZt1yjJgs063zHoxYJOvqVk9mg2w1enXDgEdG4rKrwIFClgVNrWAzTLNsnPnzpg9e7Y4Fm1sMHfu3HTXYKNNB2gNNvoRsH///tixYwfo+wmt3WZZg43WZMuXL5/YYZSmjH799deoWbOm1YCNYB2vwZa46QO9aKpuyZIlrcqLrNiJAVtWjDqfs9UKMGCzWjpDdWTAJjccDNgMCtgOLALW9RSL+NKvupZGCwVv2rQJv/32G86ePYtjx46JXb3oyxN9IaUpGZbpFdSHvtzS4sNouxCo2sO65PkXsG3fvh0HF2/Cy0XQrAAAIABJREFUwcU/oNRL9eDVMBC+vr4oXDjzNdisO6hjeoWGppzuaPmCSmCQACG1vZ+sw95P/ofgrk2Qt2k5FClSJGmNF8eMWvmo3t5y18CbvnM66DWo4SDxyps3L2QfQ/msnNeCAZv82I2r2gUXfj+BZz8bjHyBRZOqbuUfKdFjTHji1Pl7XRLXp6S1qrg5hwJmA2wNIjqieFgdXSBFLWA7cOAA2rVrh3Pn/qtKL1SokKikJ2BGU0dpF8+MdhHt1auX2IX08uXLKQAbVZutW7dObITQo0cP0G6j9B0nOYRLvotoZlNEg4KC0t1FtGHDhti4cSNPEXWOy9Rho2TA5jDp+cDOqAADNmeMWtoxM2CTG0cGbP/pKXJrdIJcga3xtnsaCh2ehfWrl6N27drCw3fffSe+lNJaIzT1ISQkBAEBAWJ6Bq0rcvr0abH9/Pr168W0iMGDB+PZZ58VfX/99Ve0ad8ZVysMAELe0j6ifwEb/bKsBy49fPgQ9DJyywiwJR+z2SGjmvgsPrgY9Opeqbt48S/kalT7z4YBmza91FhHhfbGie370Gx6P/hWDbA58GLApiYqxrRhwJY2LmoBW0JCggBhND2UqtL69OkjqqTeeust0NpntKNnqVKlEB8fj61bt4r12mhaKX0v6dixIwYNGgQfH590q9Pu3LkjfhD88ccfBaCjH/CsAWx0LNroYOHChZg0aZKYfkpAjqaOEsDjNdiMeV0aZVQM2IwSCR6HUyjAgM0pwqQ4SAZsihJpMmDAZjDAdmARCsWMx65tmxAYGIinT5+KL4M0LaNnz55JUzIso6Yvi/RrMW1Fb2k0DYO+WHbt2lX8nXbkOnXqFOo3aYmrNd7TXsn2L2Aj/5ZFlWX8Yq4pUe1knNkuojRFlpqeabJ2Oo00h5ENN6l6bcZPM9CnVh90KtOJAZvGwDJg0yiYCnMGbCpEYhOhAAM2cyfC9evXxfcfqvYnsDZ8+HAB/CZPnix2HqU130aMGGEaETLKZ54ial2IGbBZpxv3yqIKMGAzR+AZsMmNIwM2AwE22iV0XjXs2bNHVK5duXJFrLtWrVo1tG7dGkOGDMHRo0dTJABNo6BfjelfS6OduKKiorBhwwbs379frHdCvwRTJVudOnWA8P3a1mRjwJZCc7NDRjV3mMj1kRjz7RhENIhAWPEwBmxqREtmw4BNo2AqzC2A7fl5Q5CnrB9q1KiRNK1bRXfNJlzBplkyw3RwRsCWEB8Pl2zZVH8WPX38BK7uxl7z1FYJQT9MUoypKi91o2pr+sGSqv/N0hiwyY0kAza5erI3kyvAgM0cAWbAJjeODNgS9aSpA3ny5EXC+0/lCqzBm/eq5hjXt51Yc42+INJ6IbSmGv3imlGjxYWpgo3+Ta/RfY9+xd25c6eoZKM12UbN/Qa3OmxWPTKXca6If5qoi9nhUmYVbBbBzK6BmsRgwKZGpYxtGLDp0y+93hbA1vaz4cgZ6IsqVarYdF1ABmzyY2gvj84I2DZ+sBB5i+RH7c6tkN0zR4afxzkeJODnRetRMKAoGoW3t5ekhjtOXFycWIft888/Fz805s6dG82aNRNTVBs1aoTUn/WGOwENA2LApkEsFaYM2FSIxCasgEUBBmzmyAUGbHLjyIDtPz3zFy6OG6/GAF4F5Yqsxtuh5ah4bg4O7t0prGkhYA8PjzRTQlO7IhhHFWs0LTSjRu/RFMEFCxYIk0q1GuJQiX5Axc7KI7sfC58lNXH9cuKCxmaHSwzYlFOCLBiwqdMpIysGbPr0S683Azb5mprVozMCtkf3HuDjZwfCJZsLKrSsi4bhL2LbzJX4dsx80JIN+WqWxtWdR3B4zQ74lCiMIVvnwSNPTrOGkM8rmQIM2OSmAwM2uXqyN5MrwIDNHAFmwCY3jgzY/tPzmTYd8KN7GFCpi1yRVXjzXtYACycNEVNCaUODtm3bYunSpWJR4MwarcFGVW7dunXL0GzlypXifVqYmDY+oCmjPd+Owq0uPymP7OCXaPH4G/ywfhUDtn/VMjtkVE4KBmxqNMrMhgGbXgXT9mfAJl9Ts3p0RsBGsfj+w8VYO2KWCItvUHH4FC+Co5v3oFid8rh28jwe3Lgr3us8azhC+2f+3cGssc2K58WATW7UGbDJ1ZO9mVwBBmzmCDADNrlxZMD2n54EtAZMWIzbHdVPn5QSjb8PoNCG9rhy/rRw16JFC1StWlXsvLVv375MD0E7ivbu3VvsLJpRq169upgaceDAAbE7l/hyXiwAV1uvVlyLLc+KZpj9bo8kgGd2uMQVbOoymivY1OmUkRUDNn36pdfbnoDt8fWzODiyFDz9qyC20QwxnMaNG8s/KfZoEwWcFbDdPH8FlOexf17MUJd8/r4YvO0TFAosZhPt2KnxFGDAJjcmDNjk6sneTK4AAzZzBJgBm9w4MmBLqWeZSrVwKngoUOFluUJn5u2niehX/ipmfzwNhw8fFlVmf/31l6rj01oi48ePF2uKKLXixYuL6rgKFSqg/5tvYc6RQkCDTHbSOrwCgceicPLgr0muGbCZf5qsUh7R+wzY1KiUsQ0DNn36ORqw3T0RjRNRTZA7qDEu1xzDgE1+OG3q0VkBG4my45PV+LLvxCR96DtxQkJC0v93iHoLzQd3tal+7NxYCjBgkxsPBmxy9WRvJleAAZs5AsyATW4cGbCl1JMqvJ5t3QZPe+wCitSQK3YG3vKuaYNFY3qK6aFTp07F6dOnFddes7iihbyXLFmCypUrK46V1mILCAjA4MGDxTTRHqMX4vaL69PvdzkGrovq47sN60VFnaUxYGPAxoBN8VJTNGDApiiRZgN7VrAxYNMcHkN1cGbA9s+DR5jRcgBO7tyfQlNam61I5UC8vWMBPHJ7GUpvHoxtFWDAJldfBmxy9WRvJleAAZs5AsyATW4cGbCl1ZN2ner1Rjietv3cLpVsuT4JwP6fNiEwMBBdunQRFWy0tpqaVrJkSWzfvh209bxSIxBHFWzLli3DqVOnUK1BS9zrkzgtNUU7vAKu617Fgk/n47XXXkvxFgM2BmwM2JSuNOX3GbApa6TVwhGALWdgQ1ypPQ65cuVCjRr2+UFGqy5sn1YBIwO2vydORHZ/f/i8/DJc3N3TDd+2mSvw1ZuT07zXaEhndJ0yhEOexRRgwCY34AzY5OrJ3kyuAAM2cwSYAZvcODJgS19PqmTrN/hdxD7JjdvlewEBLWy2u6jbRE/cuXUDnp6eqFevHqZMmSL+VdO8vb1x9uxZ0L9K7eeff8bQoUNB/z548AB5vH3wZMSDxG73Y4HTPyDv0UUo6Hobc6ZOSFG5ZvHNgI0BGwM2pStN+X0GbMoaabVwBGDzLF0fsSEfiPsvVRNzcw4FjAzY7h84gBONGsGzalUUHjYMeVq2TAPabl64gqlN+uDqqfNJguctUgBDd3zKa69JTMHHjx/DPQPIKfEwul0xYNMtYQoHDNjk6sneTK4AAzZzBJgBm9w4MmBLX89/nv6DSd9PQokbJfDFyv9h3949uHn1IhIS4uUG4F9vljVUfHx8cPPmTcybN09sXqDUUi/Kn9x++fLl6NSpk/jT/PnzER4ejnz58uHGjRvib5a+Li7ZkM+3KGrUrINXX26b6Y6kDNgYsDFgU7oqld9nwKaskVYLBmxaFcu69kYGbBSVv/r1Q+zcuXBxdUXupk1RsF8/5G3TRvy/pf28aD0+75m4/h+1dh/0x7Mje2TdoEo+8ytXrqBDhw5YtWoVfH19JXuX644Bm1w9GbDJ1ZO9mVwBBmzmCDADNrlxZMCWvp5r9q/BqHWj8E2/b1CmUBlhdO/ePTEVSHajyjWCXtZUsGkZS+oKNoJ5VMmm5bwYsDFgY8Cm5apL31YmYMseEoK44GBRRaWmkjX1iFy9vUW1jBFajhIl4F6ypFVDYcBmlWxZspPRAVvcr7/iZPPmeHr3bmJ8XFyQp0ULFOjdG3mffRbZvLzwOO4BZraOwInt+5AjlxcmnvsWOX3yZMl4yj7p48eP46WXXsKhQ4dQsWJFfP311yhbtqzsw0jzx4BNmpSJl1tC8m1D5Ppmb6yA6RRgwGaOkDJgkxtHBmxp9Yx7FIdGUxph31/7EN4oHJ90/USu6Km80cYDmzZZtwabloGlXoOtZcuWYkMFLY0BGwM2BmxarhjbAzb9ozGHh/UIwmXkRlWcgBvugn4Wya3j1HKHhmbY+6nXLdz3PwDcz4ujh0ohj5sbgm3w4wsNgACol0EAKIFYGo8RWu7Gja0ehtEBG53Yuddfx7UFCxLP0cUFoJ1CXVyQu1EjFBk1CrmbNUPMqs2Y3/EdPDP0FbSfHGG1HtzxPwV2794tKtcuXLiQ9Ed/f39RyRYSEmJIqRiwyQ0LAza5erI3kyvAgM0cAWbAJjeODNjS6rlg1wK8/sXr4g0vdy/8EPED6gfWlyt8Mm9t2rRBz57W7SKqZVCpdxFduHAh1q/PYBfRDBwzYGPARqkRuT4SY74dg4gGEQgrHiY22aANN7ipU0BGBdvd6GjQ69atW7h9+zby5s1rVQUbjfhedLS6gdvY6tHZs3h87pxVR5EN2DIdhB+A54Gnl4Hf1wNU1xxk1ai5k7MrQBWXOWxw74u/dw/39+9HQnx8IlyjZgFt2bIhX1gYduXKh0Mx19Bv0QSUqFnO2aV0+Pi///57UbkWFxeXZiw5c+YUlWytWrVy+DhTD4ABm9yQMGCTqyd7M7kCDNjMEWAGbHLjyIAtpZ5P45+i1cetsPno5qQ3BjUbhGkdp8kVPpm3iRMn4urVq5g2bRoOHz4sdhH966+/pB+vePHiYhfRChUq4K233kKhQoUwYsQITcdhwMaAjQGbpksmXWMZgM3imDY5OXfunNVTRC1+3NzcQA+RRmgeHh6gl5Yme4ooLTb/9NatdIdw/+oBXNjyFtzzV8QF39eRN2dOVAoM1DJc1bY0BhqLEdqDTDSx9/jubt9u70Ma7niHAayFG0pE9Mf06dMNNz5nGtBXX32Fzp07Kw45+dq2isZ2MmDAJldoBmxy9WRvJleAAZs5AsyATW4cGbCl1HP1vtXoML+D+COtwuACF3h7eWPX27tQrrBtfiE+cOAA2rdvnzRds0WLFqhatSq2bNmCffv26Q549erV0axZM9BxaHdUajQtdfXq1eI4WhoDNgZslC9cwablqklrawvApm9Ezt97c8QcXP39NIKHtYWrf15xj5OxZmZ669olXPwNT9e9jnjfqjhYcqA4jq3XaCIAKuN8ZESaQCyNxwjNmnUHZU4RfXz2LKjyUna7s2kT/v7wwxTTQ//9YoKruXJh/r17oE9zS60VVVYtWrQIhQsXlj0U0/ubO3cu+vXrp/o858yZg759+6q2t7UhAza5CjNgk6snezO5Ao4GbDly5ABt+Uzt/v37YkFzbtoUoAXZvby8RCfaOvvRo0dJOyHS33hZSm16kjUDtv80u/PgDppMbSLWXkvdutftjkXdF2kXWGWPBg0aYMiQIQgLCxNVZm3btsXSpUvRsWNHlR4yNlu5cqXYGXTdunWiOm7t2rWIiorCTz/9pNk3AzYGbJQ0DNg0XzopOsgEbDRFlF4yGk01NUJ7+PAh6KWl2QqwpTcG1ysH4LllEB7nr4i9hd8QlX+BNqpg06IB26pTYPHixaBXms/57t3RvXt3dU5SWVlTdZnhgf75B0/79EFCTEwKk6dVqmDRhQtYev06CpQsKYAatR49eoAqWWmaPv0tNJP1A606ORN3ohkEI0eO1HyGEyZM0DwDQPNBVHZgwKZSKJVmDNhUCsVmrAAp4GjARtOzzp8/L4Jx5swZXq/GirQk3UqXLi16FitWTEyjS13RZoXbLN2FAdt/4V/+63J0WdBFVK0l4N81T/59O7dHbvw46EfUKVXHJvlC0w7oV9GdO3cK/7169RJTpGbPnq37eLT2Gj2sLvh3weSGDRuKX2vVTIdIfXAGbAzYKCcYsOm7LGUCNn0jMU9v2VNELcrQLstPnjxJIdSDP3/CpXltkL14HZyvOkqsf0e7Ddqy0RhoLEZotEZVak0cNS5r4LItAJvM83fbvBke48cnuYwvVQqHatRA36+/xiNArAOWvFrt77//FpCN1hCjRhVZffr0kTkkU/oaPnw4Jk+ebPW5DRs2DB999JHV/WV1ZMAmS8lEPwzY5OrJ3kyugKMBW+3atbF3716h8tatW9GkSROTKy7/9LZt24amTZsKx7Vq1cKvv/7KgE2nzAzYEgWktddaz2qNTYc3Zahoj3o9sPC1hToVz7h78+bN0a5dOwwYMABPnz4FgTDa6XP06NFWH5Pue7RDKYE7V1dXzJo1C9988w02b/5vjTktzhmwMWCjfGHApuWqSWvLgE2ffun1thVgS+9Yd09E40RUE3iWro/YkA/E+ndVqlSRf1Ls0SYKyJwiahmgNVWX6Z1c/J07uBQWhkf79sGzUSPkat8eU/fvx4x/K+4iIiIyXG9t0KBBmDFjhnCbmZ1NRHUyp71798ann36qe9RvvPEG5s+fr9uPHgcM2PSol7YvAza5erI3kytgb8BGD7PxtPsPIH7pe/PNN0WFCjWj/OrhbCFP/msTVeB8/PHHSeuAZMuWTUAJbtoUYMCWqNfa/Wvx4icvJomXP2d+XI+7jjweeXDn4R3x95zuORE9NBo1S9TUJrJKa1ojrVq1atizZw8IyF+5ckVMGaW/tW7dWkwhPXr0qKK3cuXKiSmgGzZswP79+8WUUF9fXwGk69SpI/6mde01y0EZsDFgo1xgwKZ4GWZqwIBNn37p9WbAJl9Ts3q0BWCTpdX1xYtxZcoUFHn/fTysWxc9e/fWVJn2ySefJK0PxuuypR+VDh06iB1BZTXaeXTVqlWy3Gn2w4BNs2SZdmDAJldP9mZyBewN2AoWLIhr164JVS9duoSYmBi0adNG/D/t4nfo0CGTKy7/9GgKBu2ySG39+vWoUaMG/Pz8xP8XKFAAsbGx8g9qco8yAFtyieh3vOoAwgGkXD3EtkL2BkAvOr7m3xJprebnANDawJcBnAaQB0BlAHSZ0lJAZQHkBkB8K3EWp80a7e65a9cusaYPQePw8HB8+eWX6NmzZ5opo/TLKf0Sm7zRlNCFCxeia9eumDdvnqhcO3XqFOrXry92K9XTasAPNVAEMbiMGFzS48op+kZGRqapIDQ7ZFQTGAZsalTK2IYBmz790uvNgE2+pmb1aGTAdnfbNniUL49dR49avbZadHS01X3NGnM6L5pOTHDN2gr+zLShGQgE2azZdEOv5gzY9CqYsj8DNrl6sjeTK2BvwBYSEiIqUajRzn00JZSg282bN8XfqPpq4MCBJldd3unNnDlTVAFSy5cvn4BpNGWUdlykRpU5u3fvlnfALOKJARsAWtaPitL+AHCS5osCqPHviyghvWhvjQAAZQBEA7hh2wQhyEYQmSrZqNHGB1OnTsXx48cFqKf7C+2SR9CMYNzp06dF/lMf2s1u8ODBYkMDalS5Rn30wjXyxYCNK9goDxiw6bv+GbDp0y+93isHRWHLjOWoP6wTSrSuJaZs2uphl6eIyo+fPT0aGbCRDjKq0HhdtpQZRZtAUKUZFTvYqtGP/lQZR5tN2LMxYJOrNgM2uXqyN5MrYG/ARlUklimhtEPNBx98IBbTpGmO1Hx8fMQufjSdi1vmCtC0ONpl8caNRKpBi4rSNNt3330XtJMPNZoyKmNB+KwWCwZsAIIAXKDtfZNFPzVgs7xFoM3nX3s7JAuBZVqTzdKogpPWVPvtt9/ErmHHjh1DcHCw+EJXs2ZNsWYbVchaGq25JhPkM2BjwEa5xYBN38XPgE2ffun1tlSW1urzAsp0asyATb7EpvFoZMAmex012f6cMQlo+Q2Ca/RDpK0b/fBJkM3aZTisGR8DNmtUy7gPAza5erI3kytgb8BG6x69+GLimk5BQUGi8oRamTJlxHQtavRrB0E22i2QW/oK0MKxBNcsvzrRtLmTJ6nMCKJS58SJE+K/16xZI9ar4qZNAQZsGeiVEWDTJq9ua6rA8Pf3x9ixYzXlN91/3n//fVy4cEFMi5DVGLAxYKNcYsCm74piwKZPv/R6M2CTr6lZPRoRsNmy4kxGRZyz5gLNdCG4ZvmB3h7nQQUUBNnstZkdAza5UWXAJldP9mZyBewN2EjO5Ouw0RpKXbp0EdMaLTthWiDbkiVLuJItnfyjyrVXXnklRUk36RcaGoply5aJNaao8fpr1l+81gC2zI5Wd/Fi5D97FhteeAFnfHxQuHBhuwDkoOho0OuPkBDsCA4WU4P0TA+KvhsNeoVkD0FwnH5/1kcIYr3GP/74A/fv3xeQjb60VapUCUWLFoWnpycePHiAixcv4uDBg+L+QnDNy8sLlStXBq1bKLPdjT6Ou9EnkD2kOOKC8+rWWebYbOUr9S6uvAYbAza9ucaATa+Caftbrst6A19CyfZ1xRR6+nHCFo2niNpCVfv5NBpgs8eaafY4hv0iqO5I9F2I4Jplwzl1veRY0cZrBNns8cM/AzY5MbN4YcAmV0/2ZnIFHAHY3nvvPTE1lBpVsR05ckQsOL5o0SKxYLml0a8dtJi2zKlczh5OmhpHmiT/1YkWbu/Ro4dY+L18+fJJ1Ws0VXT8+PHOfsoOGb9WwKY0SEc9OF6KjMTlMWPgGRGB2LAwlChRQtc6GEas0KFpDrQW288//yzuJbR5ClV4UgUsbfZB10S9evXE2mu2mp7AcIkr2OgeYMTrQ+neZKT3HXWfNJIGssdiz3sTAzbZ0bOvPyMBNntWl9mySs6+EVQ+Gj0v9OrVS9nQxhYLFixI8bxni8MxYJOrKgM2uXqyN5Mr4AjAdufOHfErqmU30TfeeAO06x+11JCN/kZrJz333HPiAZnWVKLqH6pQMXujCpwrV67gzJkzAiBs3LgxabdQy7lb4Br9P+2a+Omnn4q3qHqN1lXIk4e2feSmVQEGbOkrxgAhfV3s+RCrNZftZc8aMGDTm2sM2PQqmLa/Pa9LBmzy42dPj0YBbI5aH81Rx7VXjGlDqCFDhtjrcIrHiYqKEhtP2aoxYJOrLAM2uXqyN5Mr4AjARpKm/hXFsuEBvUcl2wTdLGuymTwEVp0erblGUNKylkHyjQ3IoT1+HbJq4E7SiQEbAzYtqWrPh1gt47KnLWvAgE1vvjFg06sgAzb5CmYdj44GbEaoJLNn5Zw9M2vUqFGGnNFCM5rGjRtnEykYsMmVlQGbXD3Zm8kVcBRgI1mT7yhK/09Qbe7cuWK6KDXaXXTixIm4efOmyaOg/vTy5cuHESNGiN1CqdG00L59+yZVrtHfeOdQ9XpmZMmAjQGblixiuMRTRClfuMJTy1WT1pYBmz790uttz3sTV7DJj589PToSsBlpLTQjjUVG/GmZHdo53aiNdoSn5W9kNwZschVlwCZXT/ZmcgUcCdhIWtrgYPny5Ukq05pstHg2/d0CkGh6JL327t0L+oWLpk0+fvzY5JEB3N3d4evrK6bE1qpVS0yRpZcFQNKGBhQ/y46hJEjnzp3FRgfc9CnAgI0Bm5YMsudDrJZx2dOWNWDApjffGLDpVTBtf3telwzY5MfPnh4dBdiMWDVmhGo6GbHv1q0baDM5ozfanG3p0qVSh8mATaqcYMAmV0/2ZnIFHA3YSN7UlWz0NwJttMsNTYGkNdgKFSqUBJacLSTjN47H0/inSEhIQGSbSKuGT5VqV69eFWuw0Y6ItAtPcrBGTrlyzSpp0+3EgI0Bm5ZssudDrJZx2dOWNWDApjffGLDpVZABm3wFs45HRwA2o697ZvTxZZSdtNETPUNt2LDBaRK4devW4tmGNqiS0RiwyVDxPx8M2OTqyd5MroARABtJTGuyvf3220kbH5hK9uoAagLYB+A3+WdGGxpMmjTJ5jvyyB+5cT0yYGPApiU7GS7xFFHKF54iquWqSWvLgE2ffun1tue9iSvY5MfPnh7tCdicqULMiBV2meXF5cuXBVyjndWdrdGO7wTZihQponvoDNh0S5jCAQM2uXqyN5MrYBTARjLT7qIfffQR5s2bJx209f43jhcBWPN7Ti53wC0b8CQeuKd1dmpVALUBHADwq7yEIrAWHh6O4cOH826h8mQVnhiwMWDTklL2fIjVMi572rIGDNj05hsDNr0Kpu1vz+uSAZv8+NnTo70AmzOuceYsYz569KiAa0eOHLFn6kg9Vvny5QVkK1eunC6/DNh0yZemMwM2uXqyN5MrYCTAllzqtWvXYvPmzYiJicHp06dx48YNxMfHWx0NS+HYKADfWeFl86uAtwfQ/Avg1kONDqoAqAPgdwB7NPb91zxbtmzw8fFBQEAAatSogebNmyMsLMw6Z9xLUQEGbAzYFJMkmYE9H2K1jMuetqwBAza9+caATa+CDNjkK5h1PNoDsDlbNVjy6Bu96o4q1giuUQWbszeqYCPIRhVt1jYGbNYql34/Bmxy9WRvJlfAqIBNtuwxLi7CZaklS+DTrZtm938M98M/ty+j8keXkD2vttLlqB+jMPTroXijzhvoGtAVJUqUQMmSJRXHsGHsZ0hIiEdCAtAm0lKDp9iNDSQowICNAZuWNGK4xFNEKV94iqiWqyatLQM2ffql19ue96brPy/G2c97IG+DPrhYvBO8vb1RpQr9wsjNGRSwNWBz1vXMUsfOiOexceNGAdcePHjgDKmmaoyenp4Csj333HOq7FMbMWCzSrYMOzFgk6snezO5AlkNsOWaNg052rUD3bhph0617eCIEnh84y+UG3ca2fMVg4uLC9zc3FR1n7FlBgatHISetXvi1cBXUbx4cZQqVUqx74Zxn+F/73+C1qNexwtj+yjas4E8BRiwMWDTkk32fIjVMi572rIGDNj05hsDNr0Kpu1vz+vS8rmZr/nbOF/oWQZs8sNpU4+2AmxGr/yyRlQjVeLRLqG0W6hZG+0uSruMam0M2LTzSGcjAAAgAElEQVQqlrk9Aza5erI3kyuQ1QDbw3ffxZMWLRAcHKwJsB16LxCPYk/j8Ysr8dijkChbzp49u6rsmLVtFgZ+NRDda3ZH96DuKFasGEqXLq3Yd+MHC7Duvbl47t1eaDu+r6I9G8hTgAEbAzYt2WTPh1gt47KnLWvAgE1vvjFg06sgAzb5CmYdj7YAbM6ydpk1UTbCuc2ePRsDBgywZvhO1WfWrFno37+/pjErATaaSUQziripU4ABmzqd2IoVEApkFcB25pVXcGPpUlgL2A6PLoeHfx/DP2HL8cizCOrWrQt3d3dVWTR3+1z0W9YPr9R4Bb3K9oK/v79YS02pfTdxEb4ZORv1+r+IxkO7CHM1U0uV/PL7ygowYGPAppwl/1kwXOIpopQNPEVUy1WT1pYBmz790uttz3uT5XMzd+gQXPZrg6JFiyIwMFD+SbFHmyggG7AZqcrLJoIBcGR13vjx4zFqFK0snTXauHHj8N5776k+WQZsqqVSZciATZVMbMQKJCrAgE1dJhwZWxkPLh7Ek3ZL8dDLHyEhIciRI4eqzvN3zkf40nB0qd4FvYN7q/7S+f2kxVj7zizU7RuGUi83UL12m6pBsVGmCjBgY8Cm5RKx50OslnHZ05Y1YMCmN98YsOlVMG1/e16Xsj835avBHjNTQCZgM+I6ZbaMvr3Pd+jQoYiKirLlKRnS95AhQzBlyhRVY2PApkom1UYM2FRLxYasAAM2tTlw9IMauP/XPsS3+wL3vYqjdu3aYh03NW3hroXo9UUvdKraCX3K91EN2H6Y/AVWD/8YIeHtULpzQ9Vrt6kZE9tkroDsBwVHPTheiozE5TFj4BkRgdiwMN2Qlit00s8bez7EGvXaZQ0YsOnNTUfdJ/WO28j97Xldyv7cNLKuZhybDMDmyIouR8fEXhV7vXr1wsKFCx19ug47fs+ePbFgwQLF4zNgU5RIkwEDNk1ysXFWVyCrVbDl+OgjXK9dW/MabMc+DEHcmT2Ib7sI93OWQq1ateDl5aUqfT7/5XN0X9wdHap0QP8K/eHn54cyZcoo9v0xaim+HjodIb3bonSXRgzYFBWTZyD7QcFRD44M2OTlRGae7PkQa58z0n4U1oABm/asSdnDUfdJveM2cn97XpeyPzeNrKsZx6YXsBlhTTJHx8WWGiQkJIidQtesWePo03T48V988UWxwyhtOJdRUwJstP4aL7ujPpQM2NRrxZasQJabImotYDs+uSHunfoJCW0+Q1zuQNSsWRM5c+ZUlUFL9yzFKwtfQfvK7TGw4kAUKVIEQUFBin03T/sSqwZPQ53X2yCgW6jqzREUHbOBogKyHxQc9eDIgE0x1FIM7PkQK2XANnDCGjBg05tWjrpP6h23kfvb87qU/blpZF3NODY9gM1e1VtqdLfsqtmyZUvQf+fPn19NN2k2tqjiu3HjhoBr27ZtkzZOtY6aNm2KL774Qsy+Sd7u3r0rNh5YsmSJWldS7Zo0aSIgm4+PT7p+GbBJlRsM2OTqyd5MrgBXsKkL8ImpTXH3+Dbg+U9wL08watSogVy5cqnqvHzvcnT5rAvaVWqHQZUGoXDhwihbtqxi3y0zlmPloCjU7vU8Al9pwoBNUTF5BrIfFBz14MiATV5OZObJng+x9jkj7UdhDRiwac+alD0cdZ/UO24j97fndSn7c9PIujrr2O6d2oVcAfWAdCp/rAVs9l5/LD3tLVAt+XuOAmyWMcjS5c8//xRwbf/+/Q5JOwtgo4O/+uqrYgwW4OZoyFatWjUB2UqXLp1GGyXAxruIaksnBmza9GLrLK4AAzZ1CXByRkvcOfIDXJ6fg7t5yoNu6nny5FHVeVXMKnSc3xFtKrTBkCpD4OvrK6aoKrWtM1dgxZuTUatHa5R5ranq3UeV/PL7ygrIflBw1IMjAzblWMuwsOdDrIzx2sIHa8CATW9eOeo+qXfcRu5vz+tS9uemkXV11rHdPbYFV6Nnw6dWZ3hXC4NLNrekU9EK2GxRqSVDV0dXsCU/B72VfTExMQKunT17VoY00nx89tlnoLXgqNF6aK+//ro031odESgjyEaFD8kbAzatSmZuz4BNrp7szeQKMGBTF+BTs57H7YMbkO25mbjjXQlVq1ZF3rx5VXVes38N2n/SHs+Vfw7Dqw5XDdiiZ6/E8gEfodZrz6FMj2YM2FSpLcdI9oOCox4cGbDJyQclL/Z8iFUai6PeZw0YsOnNPUfdJ/WO28j97Xldyv7cNLKuzjy2Pz/thJu/rUCuwAYo1HQg8pR/Bq6e3mmWjLGcY2RkJEaPHp3ilG251phebY0E2OhcrNVqy5YtAq7dunVLryTS+48dOxZvv/023N3dQeNs3ry59GNocejt7S0gW7NmzZK6MWDToqCyLQM2ZY3YghXI8AaU3gepGeQ688oruLF0Kaxdg+303Ha4dWAdXJ+dhtv5qqFKlSqgG7qatu73dWg3px1aBbfCO9XfQaFChVCuXDnFrtvnfo1l/T5EzVefRVDP5qp3H1V0zAaKCsh+UHDUgyMDNsVQSzGw50OslAHbwAlrwIBNb1o56j6pd9xG7m/P61L256aRdXXmsd3+Yz1OzWkHJMSL0/D0r4KCjcKxcMtpvDMuKs2ppX4u0FuVZWvtjAbY6Hy1VvsRLOrQoYOtpbLav6WC7fHjx5g0aRLef/99q33J7Lhq1SoBJakxYJOpLHgNNrlysjezK8AVbOoi/Of8DrgZ8zVcW03BbZ+aqFy5MvLly6eq87cHv0WbWW3QomwLvFvjXRQsWBDly5dX7Ltj3mp82WcianRrhbKvt2DApqiYPAPZDwqOenBkwCYvJzLzZM+HWPuckfajsAYM2LRnTcoejrpP6h23kfvb87qU/blpZF2deWwJTx7hzKJXcfO3lSlOI84tPz7ZeR3rjwP3Hv/3VnLAJmtdMVvqZ0TAZjlfNfoRvHrjjTdsKZEu38k3PThy5AgqVKigy5/szp9++qmYssqATa6yXMEmV0/2ZnIFGLCpC/CZBV1w49flcHtmEm4VqINKlSpluHNNao/fHfoOz818Dk2DmuL9mu+jQIECqj6Qdn66Fkt7f4DqXZ5BcO+W8PPzQ5kyZdQNmK10KSD7QcFRD44M2HSlgerO9nyIVT0oOxuyBgzY9Kaco+6Tesdt5P72vC5lf24aWVdnH9vNfV/j7KLXEP/4fppTOXkd2PEXsO4YcOkuQIAtPDwcPXr0wPfffy/s586diz59+hhSBiMDNhIsswrAKVOmYNiwYYbU1TKozZs3i6mYFy9eFJsebN261XDjnTx5MuLi4kTupm7du3cHvXiTA21hY8CmTS+2zuIKMGBTlwBnF7+G6798gezPTMDNAvUEICNQpqb9eORHPDPjGTQObIwxtceILcMrVqyo2PWnBeuw5PVxqNa5BcqFt2LApqiYPAPZDwqOenBkwCYvJzLzZM+HWPuckfajsAYM2LRnTcoejrpP6h23kfvb87q0fG5mLx6CuLzBYhkNtUtpGFlDR47t7vFo1Ye/f+EAnt6Xt17XxTvA+hPAk8rdxTpitNA+QYlFixYhNDRU9bjsbWh0wEZ6kJ6LRnZE7LVYnEdxzJz/udDU6IDN6HDNHa7IDy/0f2sgnuR1Z8Am8eJjwCZRTHZlfgUYsKmL8bklr+PaTwvg3nwcbhRqKKZ40lRPNW3rsa1oNq0ZGpZuiHEh41QDtp8X/Q+f9xyLqi83R/m+z6JIkSIICgpSc0i20akAA7b0BYxcH4kx345BRIMIhBUPQ4kSJcQX7qze7PkQa1StWQMGbHpzkwGbXgXT9rfndWn53JR/FuxRtgLu+Usg/tF9PLkXm67rP28Cyw8BO88BA4ZzBZtM/S0VbFtfA/LkAIq8cxR+pYKTDmHUKaIWuHb37l30798fS5YskSmLFF9+yI3nEYSgxtVxr0nRTAEbf3/VJjkDNm16sXUWV4ABm7oE+OvLvojd8Qncm47GjcJNxCYFtFmBmrb9xHaERoWiXql6mFB3gphaSlNMldovn3+Lxd0jUbVjM5Tv9xwDNiXBJL7PgI0Bm5Z0sudDrJZx2dOWNWDApjffGLDpVdCxgO3uiWhQxRXtenj79m2x0zpXsOmLae6y6ivFvPyrwtVL3eZbFKuT05ojIf6pGKBLNjckxD/B9fvAskPAhhPAtX9nj/IabPpimLx38jXYdoV7IEfCQ1SZeh1uOX1SHMRomxxYNjWgQS5YsECscWbENj8yCr9FLlMF2HiKqLYIMmDTphdbZ3EFGLCpS4DzX72Jq9tmwr3Ju7hRpAWCg4Ph6+urqvNPp35Cw8kNUadEHUyqP0lsjkCbJCi13Us2YtGr76PKS01QYcDzKFy4MMqWLavUjd/PRIHoE9Eg4KnUgo5HI+hENP4oGoId7sHwLuQtXta2uiMWI/+hs9gw8AWc8fNB4VKF4ZHTw1p3qvsFLYtG0PJo/PFCCHbU1X8e0cejQRpyBVvKEDBcAlgDBmyqb0wZGDJg06ugYwGb5eg0lfDcuXM8RVRiOAlaqm337t3DkydPMjZ/8hAev0yA2/kdSTYu+Urj2JMSGLlgG86lOhTvIqpW+Yzt0ttFtO6Jd/Ek7gb8RhxDNk9vMbvFzc0tycmWLVvEjphaYq9/pGk9JN/UwKjrrhHIJyhZzNUbUU3CUaZRNVyvVwAffvhhmhPiNdisyxIGbNbpxr2yqAIM2NQF/sKqIbiyeSpyhL6D636tBOgi4KWm7f5zN+pOqouaxWtiSoMp4ktnlSpVFLvu+fI7LOw2CpXbh6LiwDYM2BQVUzawTHFUsuwNgF7zHwPzrwPIBSC3Uq+M35+/Hqh+GQhvBMTkBZAfgLv1/tT27B0D0Gt+RWB+Kf3nYTkuA7aUEWC4xICNMoKnUKu9M6Vvx4BNn37p9XbEvckC2OSfDXuUoUC2myfh9R19w0kA3HMhW4WXkKtuOJZ9syndKXWpARuNgdYQo00PjLIum2XdtYz0oe/cK1ascMiP1Blp9fvg/AKwPXp5I/5x9UL9+vVTADY6l5iYGAHZSGdHtbFjx+Ltt9+Gu3v6X1odXdFGlWgE12rUqIET0TECsJWuXxnHyiRg8eLFDNgkJQ4DNklCspusoQADNnVxvrjmHfy9aRJyNBqG6/6txW6etKunmrb37F7Unlgb1fyrYVqjaWLaRNWqVRW77l2+CZ91eReVwhqjUsQLomKOKue4Wa+A5QG4cVBjhAZlPPWi7AmqYNuOP4rWwY7s5ZC3UF5dFWz1RlIF2zl8O7ANzhbJD99SvnapYCu7nCrYtuOPF+pgR4j+87AoH5w3GEUSivAabP8K4oiHWOuvAtv0ZA0YsOnNLAZsehVM298R1yVV3Di66ka+ko71qGWqba5cudKAmuSjF2sK71oEn1qdUahZBHKWrCXeTv08YOmTHmCj99KryjLqzqKOil5mO4aqAWw07j///FNAtv379zvqNAx73GrVqgm4Vrp0aTFGBmy2CxUDNttpy55NqAADNnVBvbRuFC5vHA+PBm/hWvG2CAwMRNGiRVV13vfXPtT4oAYqF62Mjxt/rBqw/bbiB3zaaSQqtm2Eym+1ZcCmSu3MjSyA7e3mb6Nv7b4ZGt/fOR30elKlJ84VaCli7e/vb/UIbr/8Mv7Zswe3PvwQ10uVEmv45cmTx2p/ajvenz4d9HrSsyfOtdR/HpbjWh6geJHYREUc8RCrNgfsZccaMGDTm2sM2PQqmLY/X5fyNXVmj3Fn9iA2ejZ8Ql5FnuBmgItL0uloBWyWjsnXFYuIiMD06dOdWSJpY1fSRS1gowHduHFDQLZt27ZJG5+zO2rSpImAa7SutaUxYLNdVBmw2U5b9mxCBRiwqQvq5W/H4tL60fCoPxDXSrRHQECAauDyx4U/UGVcFVQoUgGzm8wWYIV+dVFqMas2Y37Hd1ChTQNUGRImNlUgMMPNegVST+HKyJP7wcWg141SL+GoV0MBN9VOCU7Pp2dEBFx//x2nhg3DFX9/kT/0K7Otm/vixaDXjZdewtGG+s8j9XgZsCUqwg+xrAHlAU8R1XdHY8CmT7/0evO9Sb6mzuyRNjKgDQ3Sa9YCNvKVWaWWM+tlzdjVVvZpAWw0joSEBAHZ1qxZY82wTNXnxRdfFHDNJRkgphNkwGa7MDNgs5227NmECjBgUxfUv7+biIvfjIRH3X64VqqjKEcuVqyYqs6HLx1GxTEVUc63HOY2m4vcuXOjevXqin33rd6KeS8NR4Xn66PK0BcZsCkqpmyQ+gGYpl3QlN3UjarXHvw0A08q98BZCRVsdzp1Sqpgu1aypF0r2B7MmIEntFaKxAo2i16kn5apK8oRck4LfohlwMaATf+1y4BNv4apPfC9Sb6mZvWoB7CRJkZbl80RcdKigVbAZjmfXr16YeHChY44PUMcs2fPnmIn0/SaFsDGPxBrCycDNm16sXUWV4ABm7oEuPLDFFxYPQyeIb0RW7oLSpUqheLFi6vqfOzvYyg3uhyCCgVhfvP5onKJFuNUavvXbsMnLw5D+efqoerw9ihYsCDKly+v1I3fz0QBtRUml9ZH4vK3Y+DZIAKxxcN0rzXmqAfHS5GRuDxmDKiCLjZM/3lwcqWvAD/EMmBjwKb/7uCo+6T+kRvXA9+bjBsbo41ML2Cj81FbvWW0c5cxHq1VfNYCNhrr0KFDERUVJWPYTuVjyJAhmDJlSoZjZsBmu3AyYLOdtuzZhAowYFMX1KtbZuD8ykHwrN0TsYGvagIuJ6+eRNCoIAQUCMCCZxYgZ86cqFmzpuKBf1+3HXPaDUG5VnVR7Z2XGLApKqZswICtBGjHJW5yFeCHWAZsDNj0X1MM2PRrmNoD35vka2pWjzIAm0UbpfXHzKahNeerB7CRfuPHj8eoUaPMJmWG5zNu3Di89957mZ4vAzbbpQMDNttpy55NqAADNnVBjY2eg7+W94dnzdcQG9RDVK9RFZuadubaGZR+tzRK+pTE4laLVQO2P9bvwOwXBiO4ZR1UH9GRAZsasRVsGLAxYJOQRmlc8EMsAzYGbPqvLAZs+jVkwCZfw6ziUSZgI820VnQ5o856Kvb0AjbSa/bs2RgwYIAzSqdpzLNmzUL//v0V+2gBbPRjM00T5aZOAQZs6nRiK1ZAKMCATV0iXNs5H+eWhsOzelfEBr8h1l+zbAut5OGvG3+hxIgSKJavGJY8uwReXl6oVStxW/TM2sENP2HW84NQtkVt1Hj3ZRQoUAAVKlRQ6sbvZ6IAAzYGbLa4QBiwMWBjwKb/ymLApl9DBmzyNcwqHmUDNtJNy5pkzqaz3nOTAdhIsy+//BLdunVzNvlUj3fp0qXo2rWrKnsGbKpkssqIAZtVsnGnrKoAAzZ1kb/+8yKc/bwnPKu+jNjyfcUOorQTpJp28dZF+L/tD7+8fljWehk8PT1Ru3Ztxa6HvvsZM597E0HNaqHmqE7Inz8/KlasqNiPDTJWgAEbAzZbXB8M2BiwMWDTf2UxYNOvIQM2+RpmFY+2AGyknZ4qL6NqL6M6TxZgI402btwodhh98OCBUSXTPC56VqKdQp977jnVfRmwqZZKsyEDNs2ScYesrAADNnXRv7FnKc4sfAWeldsjtuJA+Pn5oUyZMqo6X7lzBYWHFYZvbl+saLMCHh4eqFOnjmLfw5t+wcetBqJM0xqo9X4XBmyKiikbMGBjwKacJdotGLAxYGPApv26Sd2DAZt+DRmwydcwq3i0FWCz6GfNOmVG1F7WecgEbKTTzz//LCDb5cuXjSibpjEVKVJEwLV69epp6seATZNcmowZsGmSi42zugIM2NRlwM3fVuDPTzvBs2JbxFZ+C3TzDwoKUtX52r1rKDikIPLnzI/VbVcjR44cCAkJUex79Mc9mP5MfwSGVkftyK4M2BQVUzZgwMaATTlLtFswYGPAxoBN+3XDgE2/Zkoe+N6kpBC/b1HA1oCNjiOj8stREZNdiScbsJEuR48eFZDtyJEjjpJJ93HLly8v4Fq5cuU0+2LAplky1R0YsKmWig1ZAV6DTW0O3Nq/Bqc/aQ/P8q0RW3UYChcujLJly6rqfvP+Tfi85QNvL2980+4b1YDt2Ja9mNa8LwIaVUOdsd3g4+ODSpUqqTomG6WvAAM2Bmy2uDb4IZYBGwM2/VcWV7Dp1zC1B743ydfUrB7tAdhIO71rlzlCf1uM2RaAjbShCjaCbFTR5myNKtYIrlERgzWNAZs1qqnrw4BNnU5sxQoIBbiCTV0i3P5jPU7NfgGewS0RW30EfH19ERwcrKrznYd3kDciL3J75Mb6F9fD3d0ddevWVex7fNtvmNq0D0o3qIKQ8a8iX758qFy5smI/NshYAQZsDNhscX3wQywDNgZs+q8sBmz6NWTAJl/DrOLRXoCN9JRdDWbLGNmq6s5WgI20ePjwoYBsGzZssKU0Un23bt1awDVaRsfapgWw0Q6itJMoN3UKMGBTpxNbsQIM2Hx9VWfBncPf4+THz8IzqBlia45CoUKFVJcv3398HzkH5oSXuxc2vrQR2bNnV7WuwInt+xAV2hul6ldG3Q9eY8CmOloM2CwKXIqMxOUxY+AZEYHYsDCxJTl/oZCQSKlcMGBjwMaATf91xYBNv4YM2ORrmFU82hOwWTSVtZ6ZrWJky/HZErBZ9KDdRWmXUaM32iWUdgvV2xiw6VUw4/4M2GynLXs2oQJcwaYuqHePbcGJac3hEdAI1+qMRYECBVChQgVVnR89eQSP/h7I4ZYDmzpugpubG+rXr6/Y99TO/Zjc6A2UrFsJ9SZ2h7e3N6pUqaLYjw0YsDFgs+9VwICNARsDNv3XHAM2/RoyYJOvYVbx6AjARtraqkJMT9zsUWFnD8BGGgwcOBCzZs3SI4dN+w4YMAAzZ86UcgwtgI1+bKYfnbmpU4ABmzqd2IoVEAowYFOXCPdO7sDxKY3hUaoertWdoGnDgSfxT5C9b3a4ZXPD5k6b4erqigYNGige+PSu3/FRg14oWacC6k3qyYBNUTFlA54iyhVsylmi3YIBGwM2Bmzar5vUPRiw6deQAZt8DbOKR0cBNtLXFmucWRs3e43FXoCNdBg1ahTGjx9vrSQ26/fee+9h3Lhx0vwzYJMmZRpHDNhspy17NqECDNjUBfXen7/g+KR6yFGiNq7X/0jThgMJSEC28GxwgQu2ddmmGrD9+ctBTKrXA8VrlUeDyb2QN29eVK1aVd2A2SpdBRiwMWCzxaXBgI0BGwM2/VcWAzb9GjJgk69hVvHoSMBGGtujakwplvasprMnYKPznjp1KoYMGaIkgd3ej4qKwuDBg6UejwGbVDlTOGPAZjtt2bMJFWDApi6ocWf34tjE2sjhXw3XG03TvB6aW183PI1/iq2dt8LN1Q0NGzZUPPCZPYfwYUh3FK9RDg2iXmfApqiYsgEDNgZsylmi3YIBGwM2Bmzar5vUPRiw6deQAZt8DbOKR0cDNovOtlz3LLNY2vu49gZsdO4LFy5Er169HJ7SCxYsQM+ePaWPgwGbdEmTHDJgs5227NmECjBgUxfU++cP4Oj4asjhVwnXQ2dqnq6Zo38OPH7yWEwRze6aHY0aNVI88Nm9RzCx9qvwr14Wjab2Rp48eVCtWjXFfmyQsQJZFbBlDwlBXHCwyFt6mbHlatwYuUNDHXJqDNgYsDFg03/pMWDTryEDNvkaZhWPRgFspLc9K8kcVTnnCMBG2q5du1bsMBofH2/31M6WLZvYKTQsLMwmx2bAZhNZhVMGbLbTlj2bUAEGbOqC+uDSYRwZUxHuhcvhRtO5mmGX1wAvPPjnATa9vAk5XHOgcePGigf+K+YYPqjZDf5Vg9BoerjmYyoeIAsaZFXAlhVCXWT0aPhFRjrkVBmwMWBjwKb/0mPApl9DBmzyNcwqHo0E2Ehze6yFZo9jZJQ/jgJsNJ5t27YJyHbjxg27pbePj4+Aa02aNLHZMbUANtrggDY64KZOAQZs6nRiK1ZAKMCATV0iPLxyAoffLwv3goG40eIz5M6dG9WrV1fXGUDuN3Pj3qN7+P7l7+Hh6iEq2FxcXDLtf37/cYyv3hV+lQMR+nFfzcdUPbgsZJjVANvd6GjQ69atW7h9+7aYZmy2CrZ7dI7bt4MBm2MvZIaMgNr7i2MjZdyjM2CTHxu+LuVralaPRgNspLMtq8vsWSWXXs44ErDReA4cOCAg2+nTp22e0gEBAQKu2XodaS2AjXcR1RZ2Bmza9GLrLK4AAzZ1CfDo2hkcerc0svuUxM1Wi5ErVy7UqFFDXWcA+Qblw60Ht7Ch4wbkdMupCrBd+P0kxlXtDL+KAQid1Y8Bm2q1MzZU+wB8aX0kLn87Bp4NIhBbPExs5a3nly5HPziePXsW586dM+UU0fvTp4NeXoMGiZcjICI/xHIFG9111N5fJNzKTOnC0fdJM4rK9yYzRtU252REwGY5U9nro8n2Z01EHAXY/rjwBx49eYRaJWuBvhsSZIuJibHmFFT1oWclgmt6vkOrOhAABmxqldJux4BNu2bcIwsrwIBNXfAf37yAg+8Ug5t3Udx67kvkzJkTNWvWVNcZQIHBBXA97jq+7fAtcmXPJTY5oLUIMmsXD57C2MqdULh8KTSdM0Az1FM9uCxkqPYB2KyAzYyhdl+8GPR63L27eOmFodZoxA+xDNgYsFlz5aTsw4BNv4apPfC9Sb6mZvVoZMBGmsuoOLNlRZzWvHAUYBu/cTyO/X0MS3suFUOmGQ4dOnTA5s2btZ6Con3z5s2xatUqu82cYMCmGBKrDRiwWS0dd8yKCjBgUxf1f+5cwR/DCsMtty9utVkBT09P1K5dW11nAL5DfXH17lX8r8P/kCd7HjRo0ACurq6Z9r90+E+MqdgRvsEl0eyTgQzYVKudsWFWBWz0BYpeZmxUvfZgxgxk69MHdzp1YsDmoCDzgzxXsOlNPQZsehVM25+vS/mamtWj0QEb6a5nzTQ9fcF+sewAACAASURBVG0Rc0cAtrPXz6Lh5IbwcPPA1iFbUSxfsaRTI8hGlWayGlXGEVyzZ2PAZju1GbDZTlv2bEIFGLCpC+qTuBugD0PXnD643XYNPDw8UKdOHXWdAfgN98Pl25exrsM65M2eF/Xr14ebm1um/f8+ehajy7+EQmWLo/m8CM1Vc6oHl4UMsypgM3OIL0VG4vKYMfCMiEBsmP7pvNZoxQ+xXMFGeaP2/mJNjmWFPgzY5EeZ703yNTWrR2cAbKS9NVVoMqrfZMfdEYDtzRVvYubWmeJU+of2x6zOs1KcVu/evfHpp5/qPtU33ngD8+fP1+1HqwMGbFoVU2/PgE29VmzJCvAmBypz4OnDuzgQkQfZPHLjzovrkSNHDoSEhKjsDRR/pzjO3zyPtS+tRT73fKhXrx6yZ8+eaf8rJ87h/bLtUbBMMbT4dBADNtVqZ2yo9gHYbFNEJUhnWBcM2IwRGn6QZ8CmNxMZsOlVMG1/vi7la2pWj84C2Cz6q11HTa2dveNqb8C269QuPDPjGdx/fB8ucEHOHDnxw6AfULd03RSnPnz4cEyePNlqOYYNG4aPPvrI6v56OjJg06Ne5n0ZsNlOW/ZsQgW4gk1dUOP/eYj9AzyRLbsH7nT4Hu7u7qhbN+WHUmaeSo0sBSrNXt1+NfLnyK8KsF09dR6jyoShQIA/nlnwFry8vFCrVi11A2ardBVgwGa+xGDAZoyY8oM8Aza9mciATa+CDNjkK5h1PDobYKPIZFaZZk2lmz2jbW/ANvTroYj6MSrFKfZp1Adzu85Nc9oTJ07EyJEjNcsxYcIEjBgxQnM/WR20ADZHrNcr6zwd4YcBmyNU52M6rQIM2NSFLiH+Cfb1zQ6XbG6422mzqD6jKjS1LfC9QJyOPY1V7VehYI6CAs4RpMusxf55Ae8FtEP+Un5ouWgIAza1Ymdix4BNgogGc8GAzRgBYcDGgE1vJjJg06sgAzb5CmYdj84I2Cg66a2tRn/v0aOH2CWTdq9ctGgRQkNDDRVMewK2k1dPovGUxmKpGktzc3WDv7c/tg/djuI+xdNoM3fuXPTr10+1ZnPmzEHfvn1V29vCkAGbLVRN9MmAzXbasmcTKsCATX1QY/pkAxIScK9LtNiggDYqUNvKvl8WJ66cwIoXV8DXw1dML6Vpppm162cvYWSpF+BToghafT5U88YKaseWlewYsJkv2gzYjBFTBmwM2PRmIgM2vQoyYJOvYNbx6KyAjSKUulrNErVWrVoJuFa4cGHDBdKegK3Pl30wb8e8dDUY3HwwojqkrGyzGH711Vfo3LmzonbLly9Hp06dFO1sbaAFsBF4pSo2buoUYMCmTie2YgWEAgzY1CfCvv45kPDkMe512oxsbu5o2LCh6s7lI8vj6OWj+OrFr1DYo7DYIIE2Ssis3fjrb4wo8TzyFfPFs0uGM2BTrXbGhgzYJIhoMBcM2IwREAZsDNj0ZiIDNr0KMmCTr2DW8ejMgM0SJVpvbeGMGXAB0Kd3b0yalz5UMkJU7QXYfvnzFzwz/Rnce3Qv3dPO55UPm9/ajOrFq6f7/vfffw/aETQuLi7N+zlz5hQ7jxLINEJjwGa7KDBgs5227NmECjBgUx/U/W/mQvyjOMR1/B7I7olGjRqp7lx5bGUcvHgQy15cBj8PP9SuXVsAs8zazQtX8E6x1vAuWgjPffm25p1LVQ8uCxkyYDNfsBmwGSOmDNgYsOnNRAZsehVkwCZfwazj0QyAjaK1qmdPlF60CD5du6LU0qWGDaC9AFv/Zf0xZ/ucTHUY9swwfNQ+440Jdu/ejQ4dOuDChQtJfvz9/bFq1SpNG77ZOhgM2GynMAM222nLnk2oAAM29UE98FY+PL1/C3EdvkVC9lxo3Lix6s7VxlfDgfMHsKTdEhTzKqYKsN26FIu3iz6LvEUKoPXyEQzYVKudsSEDNgkiGswFAzZjBIQBGwM2vZnIgE2vggzY5CuYdTyaBbDdWL4cZ7p0gU/nzii1bJlhA2gPwHbo0iE0jWqK2HuxYp21fqH98M6ad4QmY9qMwfQt03Hz/k0U9S6KXcN3oUT+jKdMHj9+HK27t8Zpr9PwzuuN3RN3o2zZsobSlwGb7cLBgM122rJnEyrAgE19UH8fWghP7sbiQYf1eJo9t6hgc3GhQnTlVnNCTcSci8Hn7T5HCa8SYjdQ2hU0s3b77+sYXqQl8hTOj+e/Gvl/9s4DLKrja+MvVbAAomJBsSMq2FAsWGLvGrvGbqIxUWONJdHYY0lsUWPvvfeuscZ/NDF2jb0klogiqKgg5XvOhOVbYIG7e+9l7+6eeR4elJ05M/eduXdnf3vmHBGzjWK3cTFdAQZspmun1ZYM2LQxMwzYGLDJXYkM2OQqyIBNeQVtx6K1ALaXGzbgbvv28GjTBvnXrkVcXJxITKa1kh6ArfuK7rj8z2X0rtEb1YtWh29OX9h9/t/nlvvf3MeVp1dw5t8z2HFxB5oENMHEjyemKtPu33ej6eKmqOBTAWe/Pas1ScGATb0pYcCmnrZs2QoVYMAmfVIvDfXGh/DHeN96O6KdPUSSA0p2IKVUnFwRZ++dxfLmy1EgUwGUL18eFLsgtfL6WSiG5KyHLF5Z0XTjSAZsUoROow4DNgVE1JgJBmzamBAGbAzY5K5EBmxyFWTApryCtmPRagDbpk2427YtMjZtimeDB8PLywvFixfX3ESqDdjC34Vj9ZnV+CToE1CcNV3RAbZjnxwTf6LTOM9eP8OsI7PQvkJ7BHgHpKjViVsnRDZSgnWUfVRrhQGbejPCgE09bdmyFSrAgE36pF4eUQBRoQ8Q2WoLPmTIhuDgYDg6OkoyEDw1GKfvnMbS5ktRKFMhBAYGInPmzKm2ffM8DINz1EHm7B5otnkUnJ2dUblyZUn9cSXDCjBgs76VwYBNG3PKgI0Bm9yVyIBNroIM2JRX0HYsWg1g27IFd1u3hmuTJggZMsRmAVtKK9cQYJO6yn/56xfUnlEbNYrUwLwm88QpHj8/P6nNVa9nDGCjDKKUSZSLNAUYsEnTiWuxAkIBBmzSF8KVkUURGXIbUS03IsrFC1WqVJHsdl79x+o4eeskFjdbjCKZi6BcuXLIkiVLqp1HhIZjULbayOTphuZbRzNgkz5VKdZkwKaAiBozwYBNGxPCgI0Bm9yVyIBNroIM2JRX0HYsWgtgC9u2DXdatkTGRo3wbOhQ5MiRAyVKlNDcRKrtwaYGYDt47SDqz6qPWr618F357+Dm5oayZctqRlsGbOpNBQM29bRly1aoAAM26ZN6dXQJvH96HR9arEOka27hTUZeZVJKzek1cezGMSxougDFshSTBNjehr3GwKw14eqRBS22jxEwj6AeF9MVYMBmunZabcmATRszw4CNAZvclciATa6CDNiUV9B2LFoNYNuxA3c+/hiuDRogZPhwBmxJlrAcD7a9V/ai8ezGqOtXF9+W+xbu7u4oU6aMZm4SYwAbea+RFxsXaQowYJOmE9diBYQCDNikL4Rr40rj3aNLiGmxBu9cvUXCAUo8IKXUnVkXh68fxvym8+GXxU9840Pf/KRW3r2KwAD3GnBxy4SWO8cxYJMidBp1GLApIKLGTDBg08aEMGBjwCZ3JTJgk6sgAzblFbQdi9YC2MJ37cLtZs3gWr8+QkaMQPbs2VGyZEnNTaQlerDtvLgTzX9ujoYlGmJYmWHw8PBA6dKlNaMtAzb1poIBm3rasmUrVIABm/RJvT4xEG8f/onYj1fibUYfBAUFwdXVVZKBBrMa4MC1A/i5yc8o4VZCfOND3/ykViLfvMVXWaojQ2ZXtNo9QcR7o7hvXExXQOuAjTYHN4+fM/0CbbDl62PHQD9OlSohwq84PDzcxaYvPcsNmrdj51C1f1v4tKgovhW1tdgeDNgYsMm95xiwyVWQAZvyCtqORasBbHv24HaTJnCtWxch337LgC3JEpbjwbb1/Fa0mt8KTfybYEipIciaNStKlSqlmZuEAZt6U8GATT1t2bIVKsCATfqk/jW5EiLunUFs82V4m6kgKlSogIwZM0oyQC7V5Fo9p/Ec+Lv7i2980oIAUW/fo1+mqnDO6ILWeycyYJOkdOqVtA7YdJBCgUtlE2ZQwJYB2+nlu7Ci+1gEtPoIAf2a2iRklPp8McPStIguGbApP00MvpXX1FotWg1g27cPtxs1gmvt2ggZNQrZsmWDv7+/5qbNEj3YNp7biHYL26F5QHMMDBgIT09PBASknHU0vUVnwKae4gzY1NOWLVuhAtYI2OJiYmDn4JBotu517ozQ1auRYepUvAgKEllvcubMKeoYqm9oqm/8UA1vbp9CXNPFiMhSBOXLl0emTJkkrYpmc5th16Vd+KnxTyjlXkp840Pf/KRWPryPRF/XYDi5OKPN/klwcHBA1apVJfXHlQwrIPUD8ONdY/Bk91i4Vu2PEJ8WsmGB1A+Oug9DvjXKwfej8jyNEhQg77U3x4/DsWJFvC3uB3d3jzThtQSzJlVx9/NGXO7MsteLSZ2buZFuY+tTsQSqTvnUJjWQ+nwx81Rptnupz0nNXoAGB8aATYOTotEhWQtge3XgAG41aADXWrUQ8t13DNj01lvY2zBkHZgV7q7u2NFih3ilRo0aklfk2rNr0XFJR7Qq3Qr9SvbTnLYM2CRPpdEVGbAZLRk3sGUFrBGw/TN4MDJVrAiPFi1g5+QkpvecnZ34rQ/Ysr5/j5dbt8Ixe3Zk69w50TKIi46CnWPiBAY3p9fC6xtHgSbz8cbND4GBgcicOTPiYj4gOuIFnNxypbiUWs5riW0XtmFGwxkom7WsQcAWFxcnUl7rSnTUB/TJUBmOzk5oe3ByIsAW8yEaDk6Otrx0Tbp2qR+AzQ3Y6gzrgqAvmpt0jbbW6N8ZM/Bs1iy4dO+OF/XrI2/evOLHHCUsLAz0Y4tHRBmw8RFRufccAza5CiZvz4BNeU2t1aLVALZDh3CrXj24fvQRQsaM0RwE0q0fc3iwHbt5DDWn1UQN3xoYW36s0YBt1W+r0GVZF7Qt2xZfFv9Sc8dvGbCp93RiwKaetmzZChWwRsAW8b//4WbdusgUFASv/v3h3qAB/nRxSQBsoaVKwfvcObxbsgT2mTPD9+hROHp6JsxuXGw0/tk4EM6e+ZE1sDWcsxUQr92aVR+vrh2EXZOf8dqtBEqX9EXM7cMIPbsG+drOhEsuvxRXSJsFbbD5z82Y1nAaArMGCpdqcq3WldiYGCz5ZCQCmlSFf8NgZM7ugdjoGHzhVBH2jg5of3gq7O3tUaaYP/7YcBA3jv6B3lt/sMIVqe4lWQpg0x01VFcN67D+fPlyhC5fDufWrRFerZrwTM2VK2XYnR5XbcuArUBlf1SZ1F3MA3kK21KR+nyxJU2MuVYGbMaoJa0uAzZpOnGt5EnPdJqMGTMGo0ePthiJXh85gpt16sC1enWEjBunuWOMlgzYlp1ehh4reqBDuQ743O9zzWVoNQaw2eI+Tc5NzIBNjnrc1uYUsEbARpN4v0sXvFi1CrC3R5aaNUFvuFQcmzZF5L17cLhyRfy/4OrV8OzYMdm8v7lzGrdm1IGTey5kr9YLOWp8gXtLOiL88h7YN5iBt+/ewePeVrx/+Ae8an2FfO1mJdgYuHEgulbuijL5/j91dftF7bHhjw34ocEPqOBZQcSDePL+CShgaDmfcmhSqglOLtqG1b0mwjugCOoM/ARlPv4IAz1rwc7eHq12jsODQ3/i8S+X8OjybfRc/z3Kt6tnc+tV7gVL/QBsbg82HWCjOH1pJcOQq4mlt382c2YiDzZvb2+zebDptKR5SyvGoqXrnnT8+hvbShO7ai67WHroLfX5kh5jscQ+GLApP2sM2JTX1FotWosH2+ujR3GzVi24VKuG5+PHM2DTW7A6D7bqRatjXIVxRsd2XnRyEXqt7oVO5TvhM9/P4OXlheLFi2vmlmDApt5UMGBTT1u2bIUKWCtgE15s9eoh9s2bFGctc/XqKLpvH+xTSFTw94YBePbLf+DMNW9pxEZFIPLZbdhlK4q40NsAHem0d0TR/vuRxa92Qj/nHp7D56s+h28uX3QM6ojGAY1FzAKKXTCl/hSUyFICZ16dwaLfFsHbwxtHBh2Bh6sH3r2KwIzaX+DBH9eErbylffHPxZvi3x6FciPs7pP/oGBFfww4OBcubtLiv1nhsjX5kqR+ANYKYONv2NKe6sdjxuDJ2LFw7d8fIS3kx8tLu0euYUgBBmx8RFTuncGATa6CydszYFNeU2u1aDWA7fhx0LPEJTgYzydO1FymS936MecR0eBCwZhYaaLRX4TNOz4PX679Et2CuqFbkW6a81Q3BrBRpnfaY3ORpgADNmk6cS1WQChgrYCNri3Bi43+Q7HN4uISzXqBpUuRrXv3FFfC+yfX8NfUqoh5+zLFOlkD26BQzw3/2dcrrRe0xpY/t8DB3gG1/WojJjYGR/46gmZ+zfDXs79wM/Q/cLbm0zX4JOiThJZn1uzD0k6jUl2dPVaPR8WODXkFm6AAAzYTRNN4EwZs2pggBmwM2OSuRAZschVkwKa8grZj0VoA25uTJ3GjenW4VK6M55MmMWDTW8I6DzZTAdvso7Px1fqv8GnFT9G5cGcRjqNYsWKauUkYsKk3FQzY1NOWLVuhAtYM2N6eP4+bNWoghrzYksA159KlUfLUKRGDLbXyz5ah+PegfqwzAmn/gTr7DFlQbMgxZPQpl8zE6TunUW9WPURERqRovmLBijg44CDcXNwS6kRHRmF67S9w59eLBtsVDi6NQUfmwTFD4gQMVrg0VbkkBmyqyGpWowzYzCp/QucM2BiwyV2JDNjkKsiATXkFbcdiaoDNklTwfPgQVZYuxfO8ebG+Th24uLiYPS6rIf3qP50Cp9h3WBrTCW9jHOHj4yNiLatZ7kfex/IXy+Hj6INab2sZrc3/3vwPB14dQKBzIALeBCBLliwiiYRWSuT9F3ix/DQcfbLiba28WL58ebKhdevWDfTDHmzGzRoDNuP04to2roA1Azaa2geffYbnS5Ykm2XPn35CwX790pz99//exM1pNfEh/HGyupnKtIbfF5tStEGBQCkgaEpladel6F4luQfdr0t3YOWn4w0267JkFIJ7cHbJNCcuhQoM2ExTjp4TWi2+x46Bfi5VqoQTfn7iyIOtxT/Twtwk3dhq9UNNWlrJCeYt9fmS1hhs9XUGbMrPPB8RVV5Ta7WYEmCztOstBWApgEsAemh48L90BdwyALVWAK8i02mgeQA0AUARZ3aZ0GdpABUBkA/AGRPaq9wkD7KgCXzxBK+xC/+dFEpaGLCZNgkM2EzTjVvZqALWDtheHzuGWw0aIC4qKsGLLUNgIPJu3w6PvHklzbouHldCZXHcFMjRaSV8qnVK0cbVx1dR/cfqeBnxEnHxXm+6yqXzlMap4aeQOUNyD7o3z8NELLZ/Lt1KZNujcB6M/G0FsmTPKmncXCm5AlI/AHMMtsTaaXnj3QsA/SyM/+F1bx4FpGxszTMy6b3KzZYn9fkifUS2VZMBm/LzzYBNeU2t1aKW3+eN0TwAAH21TanMuhnTMJ3rWiRgo9xtQQAuADibzoJJ6E7KPoQBmwQhDVRhwGaabtzKRhWwdsBG03qvc2eErl6dMMMpZQ5NaQlEvbiPv6YG40PY/3uxuZWsj6Jf7aPgbqmunN5remPBiQXJ6kxqPAnDmw1Pse3ZtfuxpOPIePP/xY/rsWo8Knbi2GtyblWpH4AZsDFgk7PObLGtlI2t1nVhwGbeGWLAprz+DNiU19RaLVoLYCsJYAWAqwC6aniyLBKwUUSc8gD+BPCH9sSVsg9hwGbavDFgM003bmWjCtgCYHt35YqIxRYdGorM1arB99Ah2GXIYNSM/3toGv7ZPCShTZG+u+Ee0DhNG6dunxKx2N5HvU/wYiuRqwR2fb4LhfIUSrF9bEwM5jQegKsH/ifq+NYohwGHfoaDk2OafXKFlBVgwGba6tDyxps92EybU6VbSdnYKt2n0vYGDBiA/v37C7MUn8XYIvX5YqxdW6nPgE35mWbAprym1mpRy+/zxmheHMAqANcBdDamYTrXtUjAFgiAfs7F/6SzZml1J2UfwoAtLRUNv86AzTTduJWNKmBNgI2CWXZPISvoSAAfA6DIZjtMmOuCHsCkOkART+D8U6DfXuB9tERD1QDQO76unIx/50+jeRF4ohYKilqn8Teu4JnEDrlaigoY2Bw8evQIefJQYIr/L+zBllhBLW+8GbBp436XsrHVxkhTHoVu450/f34GbGaYLAZsyovOgE15Ta3Vopbf543R3A8AnVn5C0DKQVyMsahOXYsEbBUAlAXwO4Dz6ugix6qUfYjc93k547PktgzYLHn2eOzproA1AbaqVavi119/NaghhQzoA2AAgJcmqty8GDCqBjDqKLAvcXi01C26A2gGwBXAOwDrAEiAcy5wFME67WGHnbiB91IamXhtNtMsCWBr2bIltmzZkuzyGbAxYLOZe0KhC5WysVWoK9XMyN14swebvKlhwCZPP0OtGbApr6m1WtQlMwoLCwP9WGrJHhqK9jt3IiRrVsyqWBFOTk6aynSp0/Uz53VwQSQmPa6LiGgHeHl5qZ5F9Kn9U+x33A+vGC+Ue1QOzs7O8PT0lDzV5xzO4bLDZQS8DYD3c29kzpxZ/Gil2D+NgOP+u4jxyohH5TKleH2cRdT4GWPAZrxm3MKGFbAWwHby5ElUr1491Zmkb7XoGy1TSyYnYEYDYPAB4HWUkVYoZgHFLqCYBRS7QGIphKxwgj1u4IXEFlwtVQWSALaNGzeiTZs2yZowYEssSUrfbFPMKnMXziJq7hn4r39LyyJqaO0yYDPvWmLAprz+DNiU19TaLd6/fx8PHjyw2Mu0v3MHGT/9FNEFC+LMgAFwdXWFr6+v5q4n0+ZmsIt6hT9KTkUkMsDf3x8ODg6qjvPCvxcw4MgA+GfzR89cPZEpUyYUKVJEcp8/n/8ZG69vRKcinVAhQwXkzJkTuXLlktxe7Yr/XriDIwN+Rjb/AsjVs3qq10dhIMhbnYs0BRiwSdOJa7ECQgFrAWxdu3bFypUrVZ/VYtmBG89N6CYngMoADgGIMKE9N1FGAT3A5h/pj127dhk8CsaATTpgGz16tDJzY6KVx2PG4MnYsXDt3x8hLVqIDZMp8bNM7J6bxStw89g5TKv5OQoFl0KliV3h4eGB0qVLa1KflIAxAzbzThcDNuX1Z8CmvKbWbtHiAdu9e8jYvTuiCxTAmYEDGbDpLVi5gG32udnYcmMLuhTtgkDnQAHXCLJppTBgU28mGLCppy1btkIFrAGwPX78GN7e3tqfHXoP+lf7w7TqEeoBtuF1h+Pzzz9nwCZhwlPzYGPAJkFAG6jCgA3gI6LyFjoDNnn6GWrNgE15Ta3dIgE2Sy4xt24hrF492BUujFsTJyJjxowICAjQ3CWFziyLuHdheFhzOaLsXBAYGAhHR3UTmf328Dd0WNMB5fOUxxC/IXBzc0Px4vpBolOXafTB0Vh5biUGVhiIilkqIl++fMliGJtT6Ie/XcWaDqORp3wx+A1plur12dnZsQebEZPFgM0IsbgqK2ANgG38+PH47rvvEk0mfavy5MkTnmBWAOPGjUMCBIoHbBn/yoi94/am6O3EHmyJFw4DNr6R0lKAARsDtrTWSFqvM2BLSyHjX2fAZrxm3MKyFXj/11+4Wrw4nH19EbpwoTgmWL48xWnRVrk4KBuiI0IR2W4vPjhkRHBwsOqA7djNY6g5rSaCCwVjYqWJRnua917TGwtOLMD4euNRLXs1FC5cGHnz5tWMsJa0D9GMaBIHwoBNolBcjRUgBawBsNGRsIcPHyaa0JEjR4LAGxdWINH6iAdsQQ5BmNpuKgM2icuDAZtEoWy4miVtbPmIqDYXKgM25eeFAZvymrJFbSvw/uZNXC1WDM5FiyJ00SIGbHrTJRewfbbyMyz5dQm+r/89qmSrIuK3aekEkSXtQ7R9FyUfHQM2S5sxHq9ZFbB0wLZ27Vp07NgxmYb37t3jOExmXVna6DzZ+ogHbN1LdUdX/64M2CROEwM2iULZcDVL2tgyYNPmQmXApvy8MGBTXlO2qG0FIm/fxpWiReFcuDBClywRR0QrVKiguUFbogdbt+XdsOJ/KzC54WRUyloJRYsW1dQRUUvah2huQaYxIAZsKs1YzZo1MWTIEDRu3Fj0cObMGVBA4OvXr6vUI5tNDwUsHbDVqlULR48eTSRV+/btsW7duvSQj/vQuALJ1kc8YOtftT9a+KQcEJ+PiCaeWAZsGl/oGhieJW1sGbBpYMEYGAIDNuXnhQGb8pqyRW0rEHn3Lq4ULgznggURumwZAza96ZLrwdZpaSesObMGPzT6ARU8KojsrLlz59bMgrCkfYhmRJM4EAZsEoUytlqZMmVw48YNFCxYUGRkuXbtmji7zXGujFVSW/UtGbAR5K1UqVIyQQ8fPozatWtrS2geTborYHB9MGAzaR4YsJkkm001sqSNLQM2bS5NBmzKzwsDNuU1ZYvaViDq/n1cLlgQTvnz4+WKFeIza1BQkOYGbYkebO0XtceGPzZgeuPpKOdejgGb5laVegNiwKaStn/++SeqVauGd+/egTJvEFxbtGgRWrZsqVKPbDY9FLBkwNazZ08sXrw4kUzkBn727Nn0kI770LgChtZHnmZ58DjXY7AHm3GTx4DNOL1ssTYDNk5yIHfdM2CTq2Dy9gzYlNeULWpbgaiHD3E5f3445cuHl6tWMWDTmy65HmxtFrTB5j83Y1bTWSidpTSKFSsGSiqnlWJJ+xCtaCZ1HAzYpCplQr2mTZti//79iImJEWl9r169aoIVbqIlBSwVsD1//hxeXl6Ii4tLJOeCBQvQq1cvLUnMYzGDArQ+cuTIkaznJqObYPeT3QzYjJwTBmxGCmaD1S1pY8sebNpc5UVZvgAAIABJREFUoAzYlJ8XBmzKa8oWta1A1N9/47KPD5zy5sXL1avh4uKCihUram7QlujB1mJeC2y/sB1zms2Bf2Z/+Pn5IWfOnJrR1pL2IZoRTeJAGLBJFMqUauTFRkfyyIONgoe3atXKFDPcRkMKWCpgmzJlCoYPH55ISU9PT4SEhMDe3l5DCvNQzKHA5MmTMWLEiGTro++yvhi3ZxwDNiMnhQGbkYLZYHVL2tgyYNPmAmXApvy8MGBTXlO2qG0FPjx6hEt588IxTx6ErV3LgE1vuuR6sDWd0xS7L+/Gz81/RolMJYSzDTk7aKVY0j5EK5pJHQcDNqlKmVgvX758CA0NRUREhIkWuJmWFLBUwEaZa27fvp1IyqFDh4LAGxdWIKX14VrVFWN3j2XAZuQSYcBmpGA2WN2SNrYM2LS5QBmwKT8vDNiU15QtaluBD0+e4FKePHDMlQth69czYFMQsDX8qSH2X92PBR8vQLGMxVCiRAmDp0XMtUIsaR9iLo1M7ZcBm6nKSWxHXmyxsbEoX768xBZcTcsKWCJg27x5M9q0aZNM1ps3b4qU0VxsW4HU1seav9YwYDNheTBgM0E0G2tiSRtbBmzaXJwM2JSfFwZsymvKFrWtwId//8WlXLng6OWFsI0bkSFDBoMJ0cx9FZZ4RLTuzLo4fP0wFrVYhKKuRVGyZElkz57d3FIm9G9J+xDNiCZxIAzYJArF1VgBUsASAVuDBg1w4MCBRBNIyTa2bNnCk8oKwND6oOPsBN7G7BrDgM2ENWLLgI2yZ7dr1w4XL15MUbnPP/8cM2bMEMGU9cuaNWvQqVMnpPS6CVNhdJP0GoMlbWwZsBm9jNKlAQM25WVmwKa8pmxR2wpEh4TgopcXHLNnR9jmzQzY9KZr5pGZGLhxIHpX7Y32Pu1FwsLSpUtLntCa02qCjpkubbkUhVwKwd/fH9myZZPcXu2KlrQPUVsLpe0zYFNaUbZn1QpYGmA7f/48ypUrl2xO9u7di4YNG1r1XPHFpa1AWuuDAVvaGhqqwYCNAVtaK8eSNrYM2NKaTfO8zoBNed0ZsCmvKVvUtgLRL17gYvbscPD0RPjWrXB2dkblypU1N2hzeLDp9sDD6gxDQ6+GRgO2aj9Uw6nbp7C85XIUcCmAgIAAUPxrrRRL2odoRTOp42DAJlUprscKWKAHW58+ffDzzz8nmjv69uXChQs8n6wADK2PMmXKgMAbFQZspi0SWwZs+oq9e/cOAwcOBGUrXr16NTp27GiaoFbYypI2tgzYtLkAGbApPy8M2JTXlC1qW4GYly9xwdMTDh4eCN++nQGb3nTJBWyVp1TGb3d/w6pWq5AvQz6UKlUKWbNm1cyCsKR9iGZEkzgQBmwSheJqrAApYEkebK9evRLZaiIjIxNN3uzZs9G3b1+eUBtXgNZHjhw5EBUVleL6YMBm2iJhwPafbikBNt0xzPbt2yNXrlwiyzYdCy1cuDC6deuWcET07du3Aso9ffoUlOl248aN4uhynTp1RIIWFxcXjBw5EitXrkSLFi3E33RxJcePH4/vvvsO8+fPB9mZNWsW3NzcMG7cONSrV09AvwkTJsDb21v8rXnz5iLjd9Ijorox0DF7OlZPcVUJFlIheNirV6+Eo66UzGju3LniSw1dX5cuXcLo0aNFH6NGjUpYUJa0sWXAZtpzQO1WDNiUV5gBm/KaskVtKxATHo4LHh5wcHdH+I4dcHJyQpUqVTQ3aHN6sA2sPhDN8zYX+4UiRYpI1qbC9xXwx4M/sKb1Gng7e4vjpXTMVCvFkvYhWtFM6jgYsElViuuxAhYG2KZPn47BgwcnmrfMmTMjJCREfDDlYtsKSFkfDNhMWyMM2KQBNn11aT3SFwL6Mdj04VbSmSBIRnD42LFjCS9R7LeFCxcKuKUDbEnbFS9eXHyLvGHDhoSX8ufPj+3bt4O8N1MDbIZWw+LFi/Hpp58iOjpagLTvv/8+kV3aTFM8OgZsydWT+nwx7S60/lYM2JSfYwZsymvKFrWtQMzr17jg5gb7LFnwatcuBmx60yX3ParshLK48PcFrG+zHrmccok9hru7u2YWBAM29aaCAZt62rJlK1TAkjzYKFvNtWvXEs3CgAEDRHBxLqwApQu/fv16qutD6ubi8a4xeLJ7LFyr9keITwsQsChQoIDJIkv94KjVD0MM2KQBNlonK1asEBnLCJbt3LkzRcBGmn799dfi+HLr1q3x5MkTfPPNN+LnzJkzoh0BOgJnxYoVSwBsjRs3Fl5l9OXCZ599JkBa/fr1MWfOnIS/7dmzJ+EIa2qArWfPnpg4caL4gmLYsGGYN2+e8GIj77pbt26JbM1hYWHCa476JW+3fv36ifExYGPAZvIDMYWGUp+TSvdrzfa0+p5izZrztZlXgdiICJzPnBn2mTLh1Z49cHR0RHBwsHkHZaB3c3qw9a/aHy1M2NsGjAvAlUdXsLHtRng5eqFs2bLiC0CtFAZs6s0EAzb1tGXLVqiApQA2+qBKR56SlitXrog00VxsW4EdO3bg448/TnN9MGAzbZ0wYJMG2Dp37izgV5YsWUSDlOAWHbPctWsXAgMD8fjxY3Fs9Ny5czh48KCAc7q/vXz5MhlgI884gmAxMTHiiOakSZOEl9mIESMS/U0XIy41wHb8+HFUr17d4FhPnToljp7qX1NcXJwActQvAzYGbKY9TVJuxYBNaUUBBmzKa8oWta1A7Lt3OJ8xI+xdXfFq3z4GbHrTJXUPnNIMlxhdAtefXsfmdpuR3SG7SDqn2+9oYVUwYFNvFhiwqactW7ZCBSwFsDVr1kx8INUvTZs2FR4iXFgBqetD6uaCPdgSrykGbNIAG8VdI49aV1fXVAEbxWDTeaa9ePEiIS5ban/THRHVT64g5W+pATaCaLpv9pPW27p1ayLvu6TXxICNAZvS7zwM2JRWlAGb8oqyRa0rEBcZiT9dXGCXIQNeHzgABwcHVK1aVXPDtkQPNt9Rvrj17Ba2tduGrA5ZxZeE5E2vlcKATb2ZYMCmnrZs2QoVsATAdvXqVfj7+ydTn45GGfJqs8Jp4ktKRYGU1gd5tRF40y8M2ExbSgzYbA+wHTp0SDxf2YNN+j0j9fki3aJt1WTApvx8sweb8pqyRW0rEPfhA/50doadkxNeHzrEgE1vuuS+RxX6thDuPb+HHe13wN3eHeXLl0emTJk0syAYsKk3FQzY1NOWLVuhApYA2Og41MyZMxOpT4G9k8Zjs8Lp4UuSoICh9UHx2Ai8JS1SNxfswZZYOQZstgfY7t69yzHYJDx/TAH4Rpq1meoM2JSfagZsymvKFrWtQFxMDP50dISdgwNeHzkCe3t7VKtWTXODtkQPNp/hPvj75d/Y1WEXsthlQYUKFZAxY0bNaMuATb2pYMCmnrZs2QoV0Dpge//+PXLkyIE3b94kUn/atGkYNGiQFc4IX5IxChi7PhiwGaPu/9dlwGZ7gM3JySlZFlH6YiN79uw4efIkx2AzcCtJfb6YdhdafysGbMrPMQM25TVlixpXIC4O5+ztATs7vDl6lAGb3nTJfY/KMzQPnoQ/wZ4Oe5DJLhOCgoISQmJoYVUwYFNvFhiwqactW7ZCBbQO2CgzHmWt0y/Ozs4ICQnRVOYaK1waFnFJhtZHhgwZ8OzZM4PrQ+rmgj3YEk8/AzbbA2wUc+3169f44YcfROIGSiYzdepU0NHR7777jgEbAzbF3yMYsCkuKSc5UF5StmgBCgjAFheHN8eOwc7OLiGZj5aGbokebF5DvBDyOgT7PtkHV7iiYsWKIgu5VgoDNvVmggGbetqyZStUQOuAjVJAX7hwIZHyX375pfjAx4UVKFOmDC5evCh5fTBgM23NMGAzTTdLbnXjxg20a9dO3F/Lly8XsdjCw8MxdOhQLF68GOvXrxev64olbWxTWs/dunUD/eTPnx8FChQwevqkPl+MNmwjDRiwKT/R7MGmvKZsUZ4Cx24ew/Gbx+UZSaP1k7FjQVmvo7p2hZ29vXima608PTAFsVHvEOPfETF2TvDx8RHedmqWYzeOgfTvX7U/Wvi0MPq9znOgJ16+fYkDnxxABmQQWc/pS22tFEvah2hFM6njYMAmVSmuxwoA0DJg27dvHxo1apRsnv78808QeONi2wqYsj6kfgBmD7bEa4sBm+3daxEREejbt6+Aa0kLfWu9atUqFC1aNNFLn9uVF///5Ng0eHh4oHTp0poUjgGbJqcFDNiUnxcGbMpryhblKaDbh8mzwq3lKGAqYHPr74bX71/jcMfDcIxzROXKlUGnirRSGLCpNxMM2NTTli1boQJaBmytW7fGli1bEqlev3597N+/P82ZePfuHSj4/YIFC7B69Wp07NgROo8MarxhwwYUK1ZM2ImOjsaiRYswcuRI1KhRAz/99BPy5s0rXluzZg06deqEzz//HDNmzBCxh7766it4eXmJ41L07Q2VFy9eiD4OHDiAU6dOITg4WPw9NjYWx48fx7x583DkyBGEhoaKPtq3b4+uXbuK2AVU58yZM2IMlPnyw4cPqF27NgYMGCDc2sm9neyvW7dOXAvVpbGTp0WvXr3g6emZSA/61m7Tpk3C0yQgIADTp09P+CCc9HqoYVKdjNXk1q1bIK/CV69eiWNjlHmQxmxoDtKcOCMqmLI+GLAZIbBeVQZspulm6a3oKP7s2bOxceNG8fykZw3d3/TMoGdL0sKAbQzG7h5rsneApa8XueNnwCZXweTtGbAprylblKeAbh9Ww7cGPvL9SJ6xFFo/mTABiIlBVOfOgIODJj3Y/j0wFbEf3iG6ZEfE2jshX758qnuw6eTyc/dD7rjcRnuwZeyXEe+i3uGXjr/APs4eVapUAcVr1UphwKbeTDBgU09btmyFCmgVsBG08fX1TaY4gSMCK2kVYwDbr7/+ii+++ELAtD179og3OYJlVPSB1Pfffy9iD3Xo0EF82KSxkBcHBf02BNgIdBEU6927twBqEydORNasWbF27VrhGUKAjSDdP//8I7xEqA4FEaeEDgTxTpw4gc2bN4s02LNmzRLJHho2bCg8QwjWdenSBZ988omwq++iTWOhuHWjR48WQI7sU6wySqUtFbBJ1YSg448//igAXs6cOcUHbx28VBOw3bx5MwGQ6q+FtNYHA7a07hzDrzNgM003W2vFgI0Bm5w1z4BNjnqG2zJgU15TtihPAd0+bFidYfgi6At5xlJofbVYMcRGRuLt6tWIc3QUscLoi18tlWvjyyDmbRiimi7HB3sXsdd3dHRMlyGGhYWBfowNh+D8pTM+xHzAsU7HgFgIZ4L0GrMUYRiwSVHJtDoM2EzTjVvZqAJaBWzDhg0T8Em/FClSBATepBRjAJsOOpFdAmuUoZRgUVLARjDpjz/+QJ8+fXD58mVx/EkHkwwBtufPn4u4RXfu3BGgrFSpUsImBQ4nG4cPH8auXbsQGBiY7JLI847A3Pjx4/Htt98m2xiQZwnBNfqt741HhvQ92B48eADy+qNrzJYtm2TAZowmDx8+FNdD0I+KzoNPTcBm6vpgwCbl7klehwGbabrZWit9wEbXTt66Wix8RFSLswI+IqrCtDBgU0FUNilLgaT7MFnGUmh8q0EDxL1/j3c//AA4O4v9t9YA2525zRDz/hWiak5BjIML/P394eDgoIYcKdo0FrA59HZAbFwsTnQ6IU7fVK1aNd3HnJpADNjUWz4M2NTTli1boQJaBGz00CZvLTpOqV8mTZqE4cOHS5oFUwCb7hgoeZiR9xgdjSIApn9ElI50Gjpqagiw6QcJp0Hr7NO/DR3L1L+wpJ5m1K9+Sdpfnjx5hGfd06dPE7zeyAuN3vzkADapmhi6frUAW0rrY/LkySDwllphwCbp9klWiQGbabrZWisGbOzBJmfNswebHPUMt2XAprymbFGeAkn3YXQqw93dXZ7RJK2v+vsjLiIC71auRKyzM4KCgjQH2K5PKBvvwbYMH+xdhQdbegM20p5+pBQCawTY7O3scazjMQHYqlWrlm7HWqWMkQGbFJVMq8OAzTTduJWNKqBFwLZw4UIBo5IW8tai45hSiqmAjY5mUlyzS5cugcYRExNjMmAjTzLyLiPvrmbNmgmPPAKHUsCTsYCN4iCQh93gwYPFDx0bJW87JQCbFE3SE7AZWh/0zeSzZ8/SXB8M2KTcPcnrMGAzTTdba8WAjQGbnDXPgE2OegzYlFePLaqhgNR9mJy+L7i7I+bVK7zbtw8xrq6aA0F0bRcHZUN0RCgi2+3FB4eMmjtumVT/qOgoZOiTAc6OzjjU7pA4LaOLEy1nrpRsy4BNSTUT22LApp62bNkKFdAiYKNvmn7//fdEan/22WciCYDUYgpga9OmjYhlliVLFnH8k+KiEbiiJAE6Ty5jPNjCw8NB46bjoQcPHkTdunXF8NUAbBQH4d69e4m82CIjI2UDNqmapCdgk7M+pG7sOIto4juNAdv/66F/fFr/mDjVICA/atQokLctFX3vUanPrtTqpQXedW2l1lNiTPo2GLAxYJOzphiwyVGPAZvy6rFFNRSQug+T0/eFrFkRExaG9/v2IdrVVXNHGS0RsL2NeotM/TIho3NG7G29V0yP1sJAMGCTc9ek3pYBm3rasmUrVEBrgI3ieNWpUyeZ0r/99psIUiq16EMsAmaUkbNly5Yi8+bFixdFBry5c+eKb7X0PzATqKLEAJRFlJIEUGIDKikBNoJ+FBdu6dKlCTHIdB5klKzAUGbR1AAbQTHyRPvhhx/EEVn9fvWvPaWkCjovNvqQTzrSm5+hI6Jkq0mTJgIEUAIEivlGGQIp3ht5rJHnHR2NpSJFE/3xHDp0SGRCJU8zmk+KOUegjvqgJA9yitz1IXVjx4At8SwxYPt/PfSfF/RXyvxLHqpUdHEXdZmOGbBxDLYCBQrIeeTZVFsGbMpPNx8RVV5TtihPAan7MDm9XMyWDdGhoXi/Zw+iM2ViwCZHzPi2r96/gnt/d7i5uGFny53iyC15sGmpMGBTbzYYsKmnLVu2QgW0BtgocD9l3tQvNWvWxC+//GKU+uS6TMck7969KzJ/0k/37t0FMKNYZQULFhQQiYDU1q1bBUwiEEdZQZs3by76un//vvg7xTIzBNjINnm00dFEKiNHjkTbtm2Fx9vMmTMRHR1tNGCjuG007nHjxomfQoUKGUxyYAiw6Y+ZruXTTz8VYGvo0KEiWYKzs7O4Fv2Mqblz5xZJGCjTKI2fYtxRXTpeaowm+uMhm0+ePBGakOZkl/Sn66KAqnIKzd369etNXh9SN3YM2BLPEgO2/9cjKWAbMWKEuGcodsq5c+fQtGnThPVvLsAm5x6T05Y92NiDTc76YcAmRz3DbRmwKa8pW5SngNR9mJxeLubIgejnz/F+925EZ86syeOXlnZENDQiFNkGZYNnJk9sbb5VxF4jJwUtFQZs6s0GAzb1tGXLVqiAlgAbAS0CX0kLfaAl8GZsoZhtBIw2bdokgt8PGTIE58+fFx5a79+/T+bB1qJFCyxZsiSRl5Uum6chwEaecF26dEHfvn0FnKPfBKrIK+zjjz8WHmimeLD9+OOP+OmnnwToIyhFcduSlpQAG9W7cOGCOKZ2/PhxtG/fXoC6XLlyCRME/cjrjqAXebdRP3QslnTavn17Mg82qZroj4c848hjsGjRosLe3r17MWHCBPTs2VNWOm8l1ofUjR0DNgZsKT1vdICNPERfvnwp7i0C8+SdqXuNMgDPnz8/kfcoPQ8IvpOHLGX3LVu2rPCopftCl8SEPFgJ+M+aNQtnzpwRXrt0L7Vu3VrcO/pHP+nZQ88KykbcoEEDfPPNNyhTpowYdtIjopTpt127duI1SgZCfWzZsgXe3t6inc4+vU73GX0RQa/Tc41Ae//+/Q0+h5JqxICNAZux79P69RmwyVGPAZvy6rFFNRSQug+T0/fFnDkR/ewZInftwocsWRiwyREzvu2z18+Qc0hOeGXxwsamGxmwKaCpJZlgwGZJs8VjNbsCWgJsBIUIxOgXHx8f8WGUCyugxPqQurFjwMaALS3A1qNHDwHGKL4ixVn08/MToJq8bb/88kvh9arzYMuYMaPwJKXj2EkLATcC8RS/jQAc1dMvBLnouDXBch04K1myJKKiosTxdF2hY6oEz728vFIEbPSlQNJC9rdt24batWsLe507dxZwT78QaKcvGwzBfv16DNgYsMl5p2LAJkc9BmzKq8cW1VBA6j5MTt+XcufGh6dPEblzJz64uTFgkyNmfNvH4Y/hPdQbud1zY13jdcJrnxKpaamwB5t6s8GATT1t2bIVKqAlwEZHC58+fZpIZfK+IrDChRVQYn1I3dgxYGPAlhZgI4BWrlw5AdIIktFRdgJllOmYPNPIk1MH2B49eiS8xCpVqiS8RgnMkRcpeaDpnnF0PJy8zMLCwkRMx48++kjAOvJUo2QK5CV34MAB4VFGR60XL14s+iSvXKpD7Xbt2oXAwMBUARvFlvz6669FfcpwTDHkCOyRpxx5zNLzdtmyZaIfiqVI8SCpjQ4EpvYkYsDGgE3OOxUDNjnqMWBTXj22qIYCUvdhcvq+5O2ND48fI2rHDkS5u4uEZU5OTnJMKt7W0o6IPgx9iPwj8iNf1nxY1XCV8KqnGM1aKgzY1JsNBmzqacuWrVABrQA2ythJ8bqSFvpgmidPHitUni/JGAWUWh9SN3YM2BiwSQFsBNIIbhFMox86Gk4eaAS+6Jtd/RhsFBfy33//xdmzZ0FJEOjoNHnn6gAbJQepV6+eyDxMR0TJ6y1p0Xmw6dcxdFw8pSOisbGx2Lhxo/C2o0Kx4yg+Io2Bjs7rsh4bunb9WHMpacOAjQGbMc/1pHUZsMlRjwGb8uqxRTUUkLoPk9P35Xz5EPXPP4javh1RHh4M2OSIGd/27vO7KPxtYRTMVhDL6i8TwJLApZYKAzb1ZoMBm3rasmUrVEArgI0+jFIAfv1CH1xXrFhhharzJRmrgFLrQ+rGjgEbAzYpgI280CjeWkREBPz9/cURUDoySnBMH7AR2KLjo+SZlrToAFtSKKaLy6Zf31AdYwAb2aLkLsWKFUsG2OhYqy5mpKFrTymjsX5dBmwM2Ix9tuvXZ8AmRz0GbMqrxxbVUEDqPkxO35fz50fUw4f4sG0bIrNmReXKlUWiLy0VS/Ngu/XsFnxH+aKoV1EsqrNI6Em6aqkwYFNvNhiwqactW9a4AuHh4SKWTubMmdG4ceOEwNmpDVsLgO3kyZMGUz2fOHFCcxlqNL4ErHJ4Sq4PqRs7BmwM2KQANjo+SUlN6IcKHc+kLLfkqaYP2CiBCHmHkYcaebhRMoLZs2eDnr+meLDpwy6lAJu+B9upU6dMOvrBgI0Bm5w3IQZsctRjwKa8emxRDQWk7sPk9H25YEFE3b+PD1u2IDJbNgZscsSMb3v9yXWUGFMCfrn8ML/WfJEgjcJeaKkwYFNvNhiwqactWzazApSxjj6cUUY4Q4WOG+mOFdFxJYqbQ0EotQ7YunbtipUrVyYaJp3rpw95XFgBJdeH1I0dAzZtArbwffvgVrs27PS+iX48ZgyejB0L1/79EdKihYhPVqBAAcRFReHVkSNwb9hQ0ZsoqRcZHe2kjL9UKEHA3LlzcenSpUSA7eeffxZHMSmTMSVyIQBHQIvinxmKwaaLr3blyhXQ+qeEBpQNmTIEU2w0NQAbZRMl4EfHRr/44gtMmTJFXNOgQYNEvDfKKtqyZctUtWTAxoBNzs3GgE2OegzYlFePLaqhgNR9mJy+rxQujMi7dxG9ZQveZ8smQBABIS0VS/Ngu/zoMkqNKwX/PP6Y89EcuLi4iEznWioM2NSbDQZs6mnLls2sgL6ngqGhUBY4+vBHhY4uTZ48GdmyZdM0YHv8+DG8vb2TjZGCbFN8Iy7GK/Du3TtxtJY+1L969Up8IKcPyZ6ensYbM3MLpdeH1I0dAzaNArY9e/Bs1izk6NMH7k2awM7BAckAW7588Lh8GSFz58Krf3+4N26s6CpOCtgo8yYlMKDflCxg4MCB4ri7vgfbb7/9hg4dOuD169cJY6GkHU+ePBFfhNAPHSM1lEWUGhCco+QDdLxTLcBG9q9fvy5iYSbNItqmTRuRRTRr1qwM2FJRQOrzRdEFaUXGGLApP5m7xizE7rELUbV/W/i0qJjwBYTyPbFFVkCaAunxnLxSpAgi79xB9KZNeJ8jBwM2aVOTaq3zD8+j3MRyKJ23NGZVnyVOSQUFBSlgWTkTDNiU0zKpJQZs6mnLls2sQFqAjYanSxRAMIUywqX1jY25j4jqgmzrS5srVy7xwZOL8QpER0cLDxT6TR4plOWHPrTfuXNH/HZzczPeqBlbKL0+pG7sGLBpE7DFxcTgTvPmCN+7F2716yNHz56IOHcOT7//Hq59+uBlzpzIcuQIPpw4AfdGjVB4xw4B4ZQsSQEbeZfpkgMcP35cHHdPCtjc3d2xZMmShKOkBOEoEUKPHj3g4+MjXiN4FRkZia1bt4okBwS5ypYtK75o6Nmzp9jMqhmDTZet+fLly5gxY4bwrtO9p5DnHT2X0yrswcYebGmtkdReZ8AmRz3DbRmwKa8pW5SngNR9mJxervj6IvLWLcRs2oR3OXIITyvyuNJSsTQPtt/v/46gSUEI9AnEtKrTxImpChUqaElSMGBTbzoYsKmnLVvWsALktUQf2n755RcRdJs+lEnxWDI3YKPjXEmPvJL3HYEVLsYrcPXqVZC3CXmi6JcsWbKI+Hzk5WhJRen1IXVjx4BNm4CNRhW6fj3udejw3wDt7ODs44OoBw9g7+2N2MePgbg48VLBdevg2b69JS13ixlrdGQUnt3+B3lKFko05pQA29/nbyBX8QJwctHGEZ2k73u6i6D3TfrRHTM2dkKkPl+MtWsr9RmwKT/TDNiU15QtylMgPZ6TV/388P7GDcRs2IB3OXMyYJM3ZaIG+YJ7AAAgAElEQVT1/+7+D1WmVEFQgSBMrTIVmTJlQvny5RWwrJwJBmzKaZnUEgM29bRlyxpXgDwf6MPBqlWrEmICpTVkcwK2tWvXiqx1Scu9e/dEDCUutq2AGutD6saOAVvitZcSkBgzZow43pieJS4yEjfr1cObEydS7DZz9erwPXgQdhqLuZKeOqnd14I2w+Cc0QWVuzSGb41A2Ds6QB+wxcXGweuDC/63Yjdio2PQc8N/iSC0UBiwaWEWko+BAZvy88KATXlN2aI8BaTuw+T0crVECby/fh0x69fjXa5c4iijoczccvqQ29bSPNhO3jqJ6j9WR5VCVfB9pe9FQj1K7KSlwoBNvdlgwKaetmxZ4wo8e/ZMHCWKiYkRQamlHOkxJ2CrVasWjh49mkjV9u3bY926dZpVmuIk0TGwefPm4ciRIwgNDUWNGjVA46Zg5PQGTnXoeNeiRYvEMasPHz4Iz7EBAwaI42N2dnYgj0N6ffny5Th//nyi69UFMCd3dso+OGLECGTPnl3EVCtVqpSom/QIGsXaoyPEFIicPNXodSrULwVTpzHa29sn9EOxzehY2h9//CHiOy1duhQhISHCC5KCwdIYzV0MrQ+KY0XgzdQidWPHgC2xwloCbDSy8F27cKdFC8TFxiZ4rCWM2N4eRbZvh3vTpqYuE24nQYHLe05hbrNBsHewR0CjYDT8tgcmBXUVLev9/BWurfkFT87+JeDaF9t+ROnmNSRYTZ8qDNjSR2dje2HAZqxiaddnwJa2RlwjfRWQug+TM6pr/v54d/UqYtetw9vcuRmwyREzvu3RG0dRa3otVCtSDeODxoNOxpQrV04By8qZYMCmnJZJLTFgU09btqwRBQikXLt2TYC0pOX06dP49ttv0bdvX0ydOjXNb2zMBdgIQBlK73z48GHNHmOMi4sT8I+O4BJQoxh3FDeJgA/pTYCNNP/nn38EOKM6xYsXFzCNkgxQtsHNmzcLl2qCWxS3iX4oNhq9USUtN27cQLt27UQ8JMo6SEHUdXGSDAE2ittEx4IJqhFcjYiIwLBhw7B69WosXLhQjIeKLpA51aGjuDTWTz75REA28n7Ur2uuJa/W+pC6sWPAlnjmtQbYKEPo7SZN8OrQoWRL1KlqVQQcOZIo06i51rE190tw8+ePh+DSrv88CZ1cnPHhfZT4t0MGJ8REfhD/LtmgMvrungl7hWPhydGWAZsc9dRry4BNeW0ZsCmvKVuUp4DUfZicXq6VKoV3ly8jdu1avM2TR8QKo5hhWiqW5sF26Poh1JtZDzWL1sToCqNFTGeKE6ulwoBNvdlgwKaetmxZAwqcOHECvXr1AsGX1Er9+vVFQGytZhElTzvystMv9AZ49uxZDahseAjPnz9H586dRcIAAmU6bzLKDNinTx8QHNy1a5dBl+mVK1cKAEdAiwDohAkThOeYrlDMnzp16gggVrRoUfFnHUSjfxM0mzt3LooVK5botbTm+dy5c2jatCmCg4OF3uRhN3z48IQg5s2aNUsYQ9K6FJjdXEWt9SF1Y8eALfHMaw2w0ejCtm3DnZYtRRw2EXct/rfnkiUo2KOHuZauTfV778wVTK/dG1ER7w1eN0G3AYd+RpGqZTSlCwM2TU1HwmAYsCk/LwzYlNeULcpTQOo+TE4v18qUwbuLFxG7Zg3eenszYJMjZnzbfVf2odHsRqhTrA5GBo4EfUYoU0Zb7+0M2BSY6BRMMGBTT1u2bGYFyCOJjvvpjvpt2LABBHcMlbTAi66NOTzYCFR5eXmBPML0y4IFCwQ81GrReZRdvHhRDFF3lJP+TUcrafzkLWYorpyh7H+666QjpeQ5RvHzKEEB2SHPuKReahcuXMDkyZOFx9n9+/dRtWpV6M8zebiRpxxlASRQRxkKqR55wVE20fXr1wvgSpBwz549OHXqFB49eoShQ4fi448/Fn//9NNPE+oWKVLELFNB6yNHjhzJ+lZifUjd2DFgSyy/FgFbXHQ0bjdqlMiLza1uXRTZuxd2jo5mWbu22OniDt/i9/UHDF56uda10WvjZE0cOdcfIAM2ba5UBmzKzwsDNuU1ZYvyFJC6D5PTy/Vy5fD2/HnErV6NiLx5xckRCsqvpWJpHmy7L+1G07lN0aB4AwwvOxweHh4oXbq0liTlLKIqzgYDNhXFZdPmVYCOhlI8LjqaqIM6BE8MHS+k+F3kupshjSDf5gBsU6ZMEV5U+oWONlIMMP04YeZVO3nvBAQJapK3Gnl+0XFQAkG6DK6mAjbqSQfv6N/UB3mq6QO2OXPm4JtvvsGmTZtEv5RynOKq6QAbvdHRXJKHHMVq060J8gqkNaKzS8dC6VgqeeDR0VM6iklzQUdfCxUqJNrqj8Ecc0AQkda5GutD6saOAVvimdciYKMRvty8GXfbtk3wYCu0cSOytm5tjmVrs31e2fsr5jQZIK4/4UsTEcMxDn12TEepptU1pw0DNs1NiRgQAzbl54UBm/KaskV5Ckjdh8np5Xr58nh77hziVq5EhI8PAzY5Ysa33X5hO1rMa4HGJRvj69JfC0cA3UkeBcwrYoI92BSR0aARBmzqacuWzawAxVyjDwa7d+8WI6GA7+Sx5CAjto05ABsdgbx9+3YiNcmLisCblkt4eHgCnDp48CDq1q0rhqsEYCN4Sp5vly5dSjhmqgNs1apVE7D0wYMHApaRTnTsk46Z6gAbxZbQ96Jr2bKlyO5IR0N1WR4J3JFXGsVxmzRpkvhNII60p98E3GbPni2uSQf5zDEfaq4PqRs7BmyJZ16rgC327VvcatAAb06eROZq1VB0/37YayzOijnuofTsk6DavBZDcHHH8UTd+lQNwDfHl8BOL7lKeo4rtb4YsGllJhKPgwGb8vPCgE15TdmiPAWk7sPk9PJXUBAifv8dWLkSb3x8ROgWynqppWJpHmybz21Gm4Vt0CygGQYFDBIxnwMCArQkKXuwqTgbDNhUFJdNm18Bgjl0vI9K48aN00xikNaI0xuwkecUHYNMWsiDy9fXN63hmvV1HQQ7cOCAOF5J8EoJwPbbb7+Jo7+///47cufOnQywUR8Uo420o00CxVLTHaU1BNgIlhE8oyOk48aNEzHjCMDpoNnOnTvRvHlzAQvJbf7rr79GixYtRKIGin1GxVyALaX1cfPmzYTYdHIWgdSNHQO2xCprFbDRKMN378b9rl1RYMUKuDdpImd5cFsTFbhz+iJm1PlSJDmgDMT2jg7ot2cWitcJMtGius0YsKmrr6nWGbCZqlzK7RiwKa8pW5SngNR9mJxe/qpUCRFnzgDLl+NNgQIM2OSIGd92/e/r0WFxB7Qs1RJf+X8lQs74+/srYFk5E+zBppyWSS0xYFNPW7ZshQqkN2Br0KABCFDpl1atWgl4pPWiBmAjr0RKdkAJDihTKHmQUVZSAmr6SQ5mzpwpIBx9eH358qWI/0bHRZMeEaUMpiNHjhSJFMju/Pnz8dNPP4k4CTpo9tdff6Ft27YiVhsVArWUQOH9+/eJjpPqEiqk57yovT6kbuwYsFkOYKMEBw+//BI+dLxZHE3kkt4KkBfb0o4jcXbdf892/0bB6LNzBuwd7NN7KJL6Y8AmSaZ0r8SATXnJGbAprylblKeA1H2YnF7+qlIFEf/7H+yWLcPrggVRrlw5g+F05PQht62lebCtPrManZd2RpsybdCnRB9kz54dJUuWlCuDou0ZsCkqZyJjDNjU05Yta0iBZ8+eCUBCRwqjoqKSjYyyu3Tq1ClNl+j0BGznz58Xb3JJy969e9GwYUMNqWt4KGoANupJ58FGgIs8zsi7jECaDrBRvDWKkVawYMGEgR06dAj16tVLlOSAAN3gwYOxb98+AdgIyB0/flx4p1F8NR1g00/WMGTIEBHvjFy9DcWBS89JSY/1IXVjx4At8cynpwcb3WeLFi3CnjVrcOn2bbx6bzhDZXquTbX6cnNxQakiRdC4Y0fhPZpW1me1xqGE3Tu/XsS0j3ohNjYOfXZNR0CjqkqYVcUGAzZVZJVtlAGbbAmTGWDAprymbFGeAlL3YXJ6uVG1Kt78+ivsli7F60KFGLDJETO+7fLTy9F9RXe0L9cevf16ixjUJUqUUMCyciYYsCmnZVJLDNjU05Yta0CB6OhoESuLgtmnlEGUhqnFLKKUHEAXRF8nJXlWUXZMLqyAofVBKcAJvClVpG7sGLCZB7CRJ+WwQYPQ0dERbd6+RXkAHkpNvgbthAH4A8CmjBmxJjoaU6ZPF0lULLUs7TQKr0Neov/+2Zr2JmTAps0VxoBN+XlhwKa8pmxRngJS92FyerlRvbqIzWq/ZAleFS4s4hi7ubnJMal4W0vzYFt8ajF6ruqJjoEd0bNYT3h5eaF48eKK6yLHIAM2Oeql3pYBm3rasmUNKLBjxw507tw5VbimRcD26tUr8TCOjIxMpCIdiaTYX1xsWwFaH/RtWFJvTKXXh9SNHQO29AdswwYPxrGlSzE/LAxlbfB2IIzc28MDH/XogSnTppmswNatW7Fu/nz8evYsnoaHI85kS8Y3zIMscIQ9HiLc+MYmtKADwbnc3REcFIQOvXuDkrtIKQzYpKiU/nUYsCmvOQM25TVli/IUkLoPk9OL7lliv2gRXhUtyoBNjpjxbeefmI8v1nyBLhW6oEfRHsiZMyf8/PwUsKycCQZsymmZ1BIDNvW0ZctmVoCOENIRQPICo0QBXbt2RaZMmQyOysXFRbyhZMiQIdVRp9cR0enTp4ux6xfK6BMSEgIaKxfbViC91ofUjR0DtvQFbOS5tnLkSBwOC0MWG74VXgOo4+GBLhMmGO3JRvEXP2/XDi+vXUOvsDDUBpAXgDVHpSN4+A+AIwAWengga4kSWLBhA/LmpStPuTBg0+ZNxoBN+XlhwKa8pmxRngJS92FyerlZqxZeHz0KHWCj0xAUOkdLxdI82OYcnYN+6/uhR1APdCnSBbly5YI5YjWnNocM2NRb4QzY1NOWLZtZAV0MsLdv34pA+Gl9iJAy3PQCbBQI89q1a4mGNGDAAHHclQsrQHEcrl+/rvr6kLqxY8CWfoCNnmv58+TByagom/RcS3r3kydbNWdnPHj8WHJMNoJrdSpWROfHj/GtDT9OJgJYlScPDp85k+r7IwM2bS4SBmzKzwsDNuU1ZYvyFJC6D5PTy83atfH6l19gv2ABXhUrBgZsctT8r+3MIzMxcONA9KzUEx0LdUTu3Lnh6+sr37CCFhiwKShmElMM2NTTli2bWQEdYKNhrFmzRvKHr9SGnR6AbefOnSJwf9Jy5coVzWWgMfMU22T3dOz5448/Tpf1IXVjx4At/QDb5MmTcW/8eCx4+9Ym17+hi/48Y0YUHDUKw4cPl6RJ4+BgVDl92qbhmk4ogmynq1TBnl9/TVE7BmySllW6V2LAprzkDNiU15QtylNA6j5MTi+36tbFq8OHYT9vHl4VL86ATY6Y8W1/PPQjvt78NXpX6Y32BdojT548KFq0qAKWlTPBgE05LZNaYsCmnrZs2cwKkOda//79RdD39evXo0iRIrJHlB6ArVmzZti1a1eisTZt2hQE3riwAum5PqRu7BiwpR9gqxYQgNFXrqAO3woJChwGMNbfHycvX05TFYq59uOnn+J0GKVM4EIKVPHwwJAlS1KMycaATZvrhAGb8vPCgE15TdmiPAWk7sPk9HKrfn28OngQDvPmIbx4cVBCNQ8PbaVMsrQjolP2T8HwbcPRJ7gP2uRvA29vb0U+h8qZ56RtGbApqWZiWwzY1NOWLWtAATpSOWjQIJDXD4EJuUVtwHb16lX4+/snG+b27dsNerXJvR5ub1kKpLQ+lFrfSdWQurFjwJZ+gM3d1RUP3r+36myhxt6VhMryu7gg/N27NJu2qVcPjQ8dQrc0a9pOheUA9tSti00HDxq8aAZs2lwLDNiUnxcGbMpryhblKSB1Hyanl1sNG+LV/v1wmDsX4SVLMmCTI2Z824l7J2LkjpH4qupXaOnTUoRhKFy4sAKWlTPBgE05LZNaYsCmnrZsWQMKnD17VhynoyQHU6dOTTOJQVpDVhuwDRw4EDNnzkw0DErrnDQeW1rj5NetUwFD64PisRF4U6NI3dgxYEs/wGZnZ5eumS7VWFdq2KTkBHFxaecAzePhgTPh4cinxiAs1ObfACq6u+NxCl59DNi0ObEM2JSfFwZsymvKFuUpIHUfJqeX240bI3zvXjjOmYMwf3+UKlUKWbNmlWNS8baW5sE2dvdY0NwNrD4QzfM2R758+VCoUCHFdZFjkAGbHPVSb8uATT1t2bIGFIiNjUV4eLgYCWXEsbe3lzUqNQEbZT3NkSMH3rx5k2iM06ZNE154XGxbAXOsD6kbOwZsDNjMfXdKBWz2dnaIsfJsocbOBWFJBwCxKQBKBmzGKpo+9RmwKa8zAzblNWWL8hSQug+T08vtpk0Rvns3HGfPRlhAAAM2OWLGtx21YxQm7J2AITWGoIl3EwZsCmhqSSYYsFnSbPFYza6AmoBtzpw56NevX6JrdHZ2RkhICNzc3Mx+7TwA8ypgaH1kyJABz549U219SN3YMWBjwGbeuwOQCtjYA9DwTKWmHwM2c69uw/0zYFN+XhiwKa8pW5SngNR9mJxe7jRvjrCdO+H4008IK1UKAQEB8PT0lGNS8baW5sE2YtsITN4/GcNqDkPD3A3h4+ODggULKq6LHIPswSZHvdTbMmBTT1u2rAEFoqOjsXv3bmzYsAGhoaHJRhQYGIh27dqJb2vog1daRU3AVrZsWVy4cCHREL788kvMnTs3rWHx6zagAKVNv3jxYrquD6kbOwZsDNjMfQsyYJM3AwzY5OlnjtYM2JRXnQGb8pqyRXkKSN2HyenlTosWCNu+HY4zZyKsTBkGbHLEjG/79Zav8ePBH/FNrW9QL1c95M+fHwUKFFDAsnImGLApp2VSSwzY1NOWLZtZAYrHs3jxYvTq1SvVkdBDb8WKFahRo0aaI1YLsO3btw+NGjVK1v+ff/4JAm9cbFsBc60PqRs7BmwM2Mx9hzJgkzcDDNjk6WeO1gzYlFedAZvymrJFeQpI3YfJ6eVOq1YI27oVTjNm4GXZsiLZWrZs2eSYVLytpXmwDdw4EDOPzMSoOqNQ26u2gGv0eVNLhQGberPBgE09bdmymRWg2Gt9+vRB27ZtxUi++uorPHjwwOCoPv/8c1DGUVdX11RHrRZga926NbZs2ZKo7/r162P//v1mVpG714ICrVq1wtatW9N9fUjd2DFgY8Bm7vuEAZu8GWDAJk8/c7RmwKa86gzYlNeULcpTQOo+TE4vd9u0wcvNm+E0bRpeBgYyYJMjZnzbfuv7Yc7RORhTdww+yvGROB5Kx0S1VBiwqTcbDNjU05Ytm1mBly9fCqg2ePBgMZJZs2Zh9OjRyJIlS8LInj59Kjzc6G9r1qxJ8xsbNQDbrVu34Ovrm0ytTZs2gcAbF9tWwJzrQ+rGjgEbAzZz36UM2OTNAAM2efqZozUDNuVVZ8CmvKZsUZ4CUvdhcnq5264dXm7cmADYSpYsiezZs8sxqXhbS/Ng+2LtF5h/fD7G1xuPatmriQyilElUS4UBm3qzwYBNPW3ZspkVoCOiFHuNvNiozJ8/H23atBH/joyMxOHDhzFlyhScPHkSnTt3FrHO9OGboeGrAdiGDRuGqVOnJuquSJEiILDChRUw5/qQurFjwMaAzdx3KgM2eTPAgE2efuZozYBNedUZsCmvKVuUp4DUfZicXu516IDQ9evh9MMPeFmhAhiwyVHzv7Y9V/XE4lOLMbH+RARnC0bhwoWRN29e+YYVtMCATUExk5hiwKaetmxZIwq8efNGjCRz5syIjY3F8ePHBVg7cOCA+DtBtVWrVqF58+ZpjlhpwEbjyZEjR7IEDJMmTcLw4cPTHA9XsG4FUlofkydPBoE3tYvUjR0DNgZsaq/FtOwzYEtLodRfZ8AmTz9ztGbAprzqDNiU15QtylNA6j5MTi/3OnZE6Nq1cJ46FaFBQShRooT4bKKlYmkebD1W9MCy08swueFkVMpaCeQ44e3trSVJwYBNvelgwKaetmxZYwq8evUKAwcOxNKlSxNGVqxYMUyYMAEtW7aEvb19miNWGrAtXLgQFP8taQkJCdGce3aa4nAFxRUwtD4o2+2zZ8/SZX1I3dgxYGPApvjiN9IgAzYjBUtSXQ5gMzV4s9Tni7wrs97WDNiUn1sGbMpryhblKZAez8l7nTsjdPVqOE+ejNBKlRiwyZsy0brLsi5Y9dsq/NDoB1TwqICiRYsiT548ClhWzgQDNuW0TGqJAZt62rJljSnw4sULdOzYUXiueXp6Cg+xHj16pBl3Tf8ylAZsQUFB+P333xMp9dlnn2HRokUaU4+HYw4FzL0+pG7sGLAxYDPH/aHfJwM2eTPAgE2efuZozYBNedUZsCmvKVuUp4DUfZicXu537YoXK1fCedIkhFaujOLFi8PLy0uOScXbWpoH2yeLP8G639dhWuNpCHQPFLG2c+fOrbgucgwyYJOjXuptGbCppy1b1pgCBNi6du2K0qVLo2/fviY96JQEbEeOHEGdOnWSqfTbb7+hYsWKGlOPh5PeCmhhfUjd2DFgY8CW3vdH0v4YsMmbAQZs8vQzR2sGbMqrzoBNeU3ZojwFpO7D5PRyv3t3vFi+HM7ff4/QKlUYsMkRM75t24VtsencJsxsMhNl3MqATkzlypVLAcvKmWDAppyWyfakcRQJngsrYAMKUGIDiseWLVs2k69WScD2ySefYN26dYnGUrNmTfzyyy8mj48bWo8CHTp0wPr16826PqRu7Biw2R5guwGgHYBKAGYAcDXzrWcpgO0+gO8BbInXiyJ/jgBQVMP6JX3f0w21W7duoB8+ImqeyWPAprzuDNiU15QtylNA6j5MTi/3P/0UL5YuRYaJE/EiOBh+fn7ImTOnHJOKt7U0D7aW81ti2/ltmN10NgKyBGhSUwZsii/TBIPswaaetmxZIwoQQ6b4a9HR0clGRAkOnJ2dJY9UKcB2//59FCxYMFm/a9asAYE3LratgFbWh9SNHQM22wJsoQAoBQsdZKcIkgzYpD2vCK51AvBrkurkr7zKzJBNjgdb/vz5BWQztkh9vhhr11bqM2BTfqYZsCmvKVuUp0B6PCcffPYZni9Zggzjx+NFtWqahEGWBtiazW2GXZd2YW6zuSiZuaQmvQIZsMm7N1NrzYBNPW3ZsgYUePDggUhssG3bNoOjIcDWv39/EY8tU6ZMaY5YKcA2atQokVxBv/j4+IDGy4UV0Mr6kLqxY8BmG4AtFsCfAL4FcDD+khmwSX9eLQDQG8BnAKYDoK98hgJYHP//gdJNKV6TAZvikqpukAGb8hIzYFNeU7YoTwGp+zA5vTzo1QvPFy1ChnHj8KJ6dU0eZ7Q0wNZodiPsu7IP85vPh18mP00mjmDAJueuSb0tAzb1tGXLZlYgKioKBCp27NghRnLjBh1qMlxmzpyJr776CpShMbWiFGCjQJdPnz5N1BXZ/u6778ysGnevBQUMrY9x48aJ9ZyeRerGjgGbbQA28ryqCiA/gPoAFrIHm+TbMRLAJAA7AQwG0DG+JeW0/hTAOADpe3cnHrocwMZHRCUvA0UrMmBTVE5hjAGb8pqyRXkKSN2HyenlYe/eCFmwABnGjMGLjz5iwCZHzPi29WbVw6Frh7Dw44XwzeiLkiVLInv27ApYVs4EAzbltExqiQGbetqyZTMrQEkNhgwZgvHjx4uRdOnSRfx2cnJKGNm7d+9w4cIF1K9fH4sXL4a7u3uqo1YCsC1fvhzdu3c3szrcvaUp8OjRo3RP8S11Y8eAzTYA228AKCrgAACP4mEbe7CZ/iQh6EYebD8BmB8PK023Jq8lAzZ5+pmjNQM25VVnwKa8pmxRngJS92Fyenn45ZcImTcPLqNH43nNmprMeGlpHmy1ptfC0RtHsaTFEhR2LQx/f39ZMcDlzG9KbRmwqaHqfzYZsKmnLVs2swIRERHCK02XteXt27eYPHkyMmTIIEYWGxuLM2fO4IsvvhB1KP5ZWgkQlABsVatWxa+/Jo3CY2axuHtNK0BweMWKFek+RqkbOwZstgHY9K9S583GgM2025KyS1GKGzoyWgrAagDGRzEzrW9DrRiwKadlelliwKa80gzYlNeULcpTQOo+TE4vD/v2RcjcuXD57js8r1WLAZscMePbVv+xOk7eOollLZehoEtBBAQEwNPTUwHLyplgwKaclkktMWBTT1u2rAEF/v77b3z/PeVsA7755hvky5cPlPTg/PnzIgaaLjbb0KFDhadbWgkP5AK2kydPonr16oor0yve4t8A9ilunQ2aW4ETJ06gWrVq6T4MqRs7BmwM2DiLqPTbk+AaRQUdBIASRpD3Wgf6xlO6CcVrMmBTXFLVDTJgU15iBmzKa8oW5SkgdR8mp5e/v/oKz2bPhsuoUXheuzaKFi2a7icm0hq/pXmwBU8Nxuk7p7Gy1Ur4ZPBBqVKlkDVr1rQuM11fZ8CmntwM2NTTli1rTAECa/fu3QNBspUrVyaMLjg4GEuWLBExB9IqcgFb165dE/WdVn9SX6dDsA3jY/goDdgWNwMyOAJTTwGXn0kdUSr1Po5/7TQAJezpddUaJRCFGOzHbfHbGgqtz1OnTpnlUqRu7BiwMWBjwCbtFk0K1+jrH/Jic5TWXLVaDNhUk1Y1wwzYlJeWAZvymrJFeQpI3YfJ6eXvAQPwbNYsuHz7LZ7XrcuATY6Y8W0rTqqIs/fPYnXr1cjrnBelS5eGh4eHApaVM8GATTktk1piwKaetmxZYwpQTLaOHTviwIEDYmSUQfTLL7/E4MGDkSNHDkmjlQPYHj9+DG9vb0n9GFtJTcA2vwlQPg/Qezfwx2NjR2agPgE2LwDblQdsPREovEAW4Rzog6w1lGXLlqFbt25muRSpGzsGbAzYGLBJuy30zIEAACAASURBVEWPA+ga77k2I/7f5oZrNHIGbNLmT0u1GLApPxsM2JTXlC3KU0DqPkxOL/8MGoR/Z8yAy4gReF6/PooUKaLa5xVTx2lpHmyBEwPx58M/sa71OuR2zo0yZcqkGefbVG1MbacDbCUaVUGZoa0EACQQyEW+AgzY5GvIFixEAR1gO336NFq3bi0ydlL2M2OKHMBmTD/G1r3XuTNCV69GwVWr4Nmpk7HNU61/e3YjhF/ZhyL99sLdn/zk5BXdtzpnRpxBUIEgecb0Wke+eYuvslRHhswZ8dPrE4rZtWVDUjd2DNgSr5Kkzwndq2PGjMHo0aNlLSnKdKwFeMwx2IyfxlsAOgM4A2ByfDZRLcA1uhIGbMbPp7lbMGBTfgYYsCmvKVuUp4DUfZicXv4ZMgT/TpsGl+HD8bxBAwZscsSMb1t6XGlcenQJG9psQE6nnChbtizc3NwUsKycCR1gqzOsC7wa/udhx4BNGX0ZsCmjI1uxAAUIsE2fPh2dOnWCn58f6IOqscUWAdud+S0Rdn4b7OtPQ1yBj8Qbr5w3CR1gW9liJUp6lRSu6ORNKLeEP3mOoXkawD13drTdOQGOjo4iaw/95mKaAlI3dgzYGLCxB1vq9xgdWB8L4L+c1snLuPgj/qbdqfJbyQFs+fPnN/rLKhqx1OeL/KuzTgsM2JSfVwZsymvKFuUpkB7PyX+GDsW/P/wAl2HD8LxhQwZs8qZMtC45piSuPbmGTW03IYdjDpQrV06RzzoKDC3BxIXtxzCvxRAwYFNS1f9sMWBTXlO2aMUK2CJgu7ekI0LProVD3UkIz1FZdhwBfcDm4+qj2JvOvzcf4LtirZDT1we1F/YXq7BGjRpWvBrVvzSpGzsGbInngj3Y1F+bSXtIDRDp1zWXB+DLeO+1PSlIY8mAjTzBCbIZW6Q+X4y1ayv1GbApP9MM2JTXlC3KUyA9npOPhg/H0ylT4Pr11whp3BiFCxdG3rx55Q1c4daWdkS02HfFcPPfm9jabis8HTwRGBiIzJkzK6yKPHO6550OsGXPnh0lS5aUZ5RbM2DjNWDdCrx8+RKUHZTK1KlTRfYWSnQQFhaG27dvIyIiQrjDUnIDV1dp/he2CNgerPwUz39dCsdaYxGWq4bsVNNqAbYHf1zH9xU6w6ecH6pO7wkHBwdUrVrVuhe5ylcndWPHgM32AJvKS89o81oHbEZfUDo3kOPBxoAtnScrvjsGbMrrzoBNeU3ZojwFpO7D5PTy6Jtv8HTSJLgMGYLnTZowYJMjZnzbwt8Wxt3nd7G93XZ4OHigfPnyyJQpkwKWlTORFLCZ6o2u3IisxxJ7sFnPXPKVJFFAF3ON/rxmzRrExsZi+PDhWLp0aaKadN580aJFqFChQpoa2iJge7iuL0KOzYXTR9/iZZ664tsN+pbD1KIWYLtx9A9Mr9UbRWuUQ4WxHeHs7IzKlSubOkxuZ8QRLgZsDNjMfcMwYJM3AwzY5OlnjtYM2JRXnQGb8pqyRXkKpAdgezxyJJ5MnAjXwYMR0rQpChUqhHz58skbuMKtLc2DLf+I/HgY+hA72++Em72b+IyZMWNGhVWRZ073vKv1dSfkalxWeKIbG5tc3gistzUDNuudW5u/sqSAbd26dejXr18iXRo0aCD+Tw+VGTNmpOnJZouA7Z/NQ/DvoWlwqvY1XuZrjOLFi8PLi9KAmlbUAmwXd57Az80HoWSjYJQe2lLMZVCQckkUTLtay24ldWPHgI0Bm7lXOgM2eTPAgE2efuZozYBNedUZsCmvKVuUp4DUfZicXh5/9x2ejB8P14EDEdK8OQM2OWLGt/Ue5o3HYY+xu8NuZLbLLD6PSD0tpUD3kkzw806STCZVYsBmkmzcyBIU0AdsCxcuxPjx47F48WLUr19fuOpevXoV8+fPF5cycuRITJ48GdmyZUv10mwRsD3eMQpP9k6Ac3B/hP4fe2cCZlP5x/Gv2WcwM3bGMpax7/tuEkKylX3JWgpFCJVCVCgUUfxtZYtSCUVREyktQsgSWbKPYcZgBjPm/7xHVzPMzD33vO+599y53/M88/Tknvf3vufzO/fMez7zLuEdtSm1BQsWNHwLmCXYflm+EQt7jUP1Ls1RfnBrbTFRsagoD+ME9HbsKNgo2IzfZWpKZhXBthvAVwB+DAnBn8nJOJOYiMSkJAT4+CAsIAAVvL3RIC4OYj/namrQaVEo2BTCdFIoCjb1oPnCqZ4pI8oR0NsPk6nlzIQJODtxIgKHD0d0hw4oUaIEihUrJhNSeVl3G8FWYFQBXIi/gC+7f4mgbEGoW7cuAgIClHORCcjnnQy9zMtSsJnHlpFdTCC1YJs1axaeffZZbf01MZItLCwML730Ek6ePKm1Uvwiee211+Dv70/Bdg+Bs1++hjNrx8G/3tOIKdlV2/VT8DN6mCXYtr6/BsuffgN1+z2CUn2acrtpowlKVU5vx46CjYJNwe0mFcLdBdtKAHNCQ3HWzw/tOnVCk+bNtfUuCxcurP3VOyEhAadPn8bevXuxdfNmfPHJJyh08yaGxMaiuxS5O4Up2BRAdHIICjb1wPnCqZ4pI8oR0NsPk6nl7Kuv4sz48Qh89llEP/ooBZsMzH/L5h2RFzHXYrCxx0YEIAD16tWz+46poFqHQvB55xAuh06mYHMIF092JwI2wSak2uzZs/Hyyy9rzRfrsYmRapcuXcLHH3+s/Vvnzp2RO3duu5fniSPYzn8zA6c+GQn/2gMQU7q39OKnZgm2r99cijWj30HjoZ1QtFN9LceVKlWym1OekDEBvR07CjYKNld/j9xVsIkRa6NCQ3GjSBGMePVVdOzYUTfKzz77DDNeeQX+p07hrdhYqRFtMoLN6Lotep8vuoF42IkUbOoTzhdO9UwZUY6AM56TYnqomCYa+MwziH7sMW0dLiM7Q8tdaeal3W0EW+jwUMQlxOGbHt/AF74UbGbeHBaMTcFmwaSwSWoIXL9+HcOGDdOmhTZt2hTnzp3TRqrZBJuRWjxRsEVHzcXJlUMQUKM3LpYbIP2L1yzB9sUr72PDpAV4cHQvFHy4urZOnFgvjodxAno7dhRsFGw2Alac4pg6O9myZUOK8a+E0pKLAfQHtD8ADR069G5ssXzBpk2b8Ntvv+H48eM4ePAgypUrpz17xfIGYpkDsdmM7Xj33Xe19UXF9j39DLaQgs0gOBcWo2BTD5+CTT1TRpQjoLcfJlOL2OBAbHQQOGQIojt3lu7ny7Qlo7LuJthyPJMD125ew7e9voXXbS9t0zWx+ZqVDj7vzMsGBZt5bBnZAgQWLlyIgQMH3m2JeDGhYHMsMTE/LsbxD/ojoGoXXKw4WJOUYn0Go4dZgm31czOw5e0VaDlhAPI8UAGFChVCmTJljDaT5biLqOF74F4Rbws0YcIEjB8/3nBcUdBKgij1hVh5imPqdlqF30wA7+bPj5Xr1t3djOWrr77CjBkzcOjQIbRt21b7i3epUqXQsGFDbN++HUePHsWOHTuwbt06bS3MESNGoHVrsRob8Msvv6B727YYeuECnjNwh1GwGYDm4iIUbOoTwBdO9UwZUY6AMwTbuTfewOkXX0Tg4MGI7tLFkrtJuptgCxgSgBtJNxDVKwq4DTRo0AC+vr5yN4Pi0nzeKQaaKhwFm3lsGdkCBK5du6attfbOO+9oraFgczwpl35diWMLeiCgUntcrPIcihQpor30GT3MEmxLB07GDws/R5tpgxFSp5S2xbjYapyHcQJ6O3YcwZaWsScJNneY4mg1wSZGrk3Onx+btm9HREQEkpOTMWjQIO2PP/3798ecOXPS3FC9e/dGUFAQ5s2bd/ffhwwZgkWLFqFnz57av3t7e+PIkSNo2bAhxl244PBINhnBZnQ6kd7ni/EnWNYuScGmPr984VTPlBHlCDjjOXlu6lScHjsWgU89hehu3SjY5FKmlfZ52gfJt5OxtfdW3E6+rf2hzMfHR0FkdSH4vFPH8t5IFGzmsWVkixBISUnR1lsT02zES0j16tUNLzTpiVNEY3d/jqPvdURAuVa4WGOstsGB2OjA6GGWYPtf1xfw2+pv0GH2cwiqXMSSQ9yNMnNVOb0dOwo2zxRs7jLF0UqCTQjJ6gB+/vlnbeTa+fPntXXXxO+lNm3aYOTIkThw4ECaG2ratGm4ePEixH9th5j+Pn36dGzYsAG7du2CWI+tQIEC2kg2sVvZLgd3GaVgc9VT1ni9FGzG2WVUki+c6pkyohwBvf0wmVrOv/kmTo0ejaBBg3Che3fpmSoybcmorDuNYBPvnV5PeWkzDrb22qr9Ea1Ro0baO6iVDj7vzMsGBZt5bBnZ4gTE6LY1a9ZorXzssceQPXt2uy32RMF2Zf9G/DWrNQIimuJinfEoWLCgNj3J6GGWYJv98DDs+2o7Oi0YC7+IfNKbMRi9vqxUTm/HjoLN8wSbO01xtJJgax4aig6TJmlrrolOd+PGjbWR1ZlNHRajsMUINvHf9A7xe0ms2bZt2zatAy/WZPv85ZexOTZW9+OIgk03KsucSMGmPhV84VTPlBHlCOjth8nUcn76dJwaNQqBTzyB6J49KdhkYAK4lXwLfoP94Ovtiy3dt+D27dva73ovLy/JyGqL83mnlmeavmaK0Kw8SMDNCdh2DBWXoWeNtZs3b2q7im7dulW78hYtWmgvOPb+uuCJgi3+cBQOT28K/xINEFP/denNA8wSbG82HogjP+xGt+WvwKtwiLb+mliHjYdxAno7dhRsniXY3G2KY+rseGXLhmSxlp3xr4XhkmKdurmVKmHb3r1ajAEDBiAgIOC+KaH3ViBknBixJqaFZnSIzxITEyHWHRVH48qVMXjfPnTX0VrRCRR/V7+dQXcwoynPffv2hfjhFFEdkE04hYJNPVS+cKpnyohyBPT2w2RqOT9zJk6NGIGggQNxoVcvSy6x4k4j2BJuJSBoaBACfQOxsctGCNXSpEkTbUSblQ4+78zLBkewmceWkZ1IID3BdvnyZfz555+4devWfS2Jj4/HqlWrMHOmGIcBbWTAG2+8gTx58mTaak8UbNeO/YyDU+rBv2hNxDSejrx586bZwc7RNJsl2CZV64FTew6jx5rJQJ5AVKhQAfny5XO0eTw/FQG9HTsKtrS3TVZeg80dpzimzk5YaCh+jotDURd80xuFhmLkokXalFCxoUH79u2xbNkydOnSJdPWiDXYxCi3Xr16ZXje6tWrtc/Xrl2rbXwgpoxO798fP+gYxfYPgLohITiTwbkUbC64WXRUScGmA5KDp/CF00FgPN10Anr7YTINufDOO/hn+HAE9e+PC48/TsEmAxNAfGI8gocFI2dATqx7dJ0WLTIyUjKq+uJ83qlnaotIwWYeW0Z2IoF7Bdu+ffvQp08fnDhxIsNW5MyZE127dtU+F8N3Z82aZXeaqCcKtoRTe/DnpGrwK1QRl5rOQe7cuVG5cmXD2TVLsI0r1QHRf59C7w1TkZzdR2ujaCsP4wT0duwo2DxHsLnjFMfU2en80ENo88036Gv8a2GopBCTj+XPj6Pnz2vlxajpatWqYcuWLfj9998zjSl2FH3yySe1nUUzOmrUqIFmzZph9+7d+Oabb7TTShUogDUXLqCanRYvAbChRQt8/PXX6Z5JwWYo5aYXomBTj5gvnOqZMqIcAb39MJlaLsyejX+efRZB/frhQp8+0puZybQlo7LuNILt8vXLyP1cbuQKyoXPOnymjVwTI9isdvB5Z15GKNjMY8vITiSQWrAtWLAAkydPTrPjWmZNEeuJzZ8/X9fDzxMFW+L5w9j/Sln45o3A5YcWIDQ0FFWrVjWcXbME26j8LRAffRl9t8zETe/b2strSEiI4XayIKC3Y0fB5jzBFhIYiBOJiQh1wQ1q1SmOYqWx8IAAxCUk2KXy6aef4q0BA/CjjpFddoM5cMIbAC4MHoyZc+Zg//792iizkydP6oogOubid5qeDnqxYsW00XEVK1bEc0OGIP/cuXjBTi0NQkMxauFCPProo4YEW3h4uDZN1NFD7/PF0biecj4Fm/pM84VTPVNGlCPgjOdk9Jw5ODl0KIL69MGFfv0o2ORShuir0cg/Mj/y5siLT9p9oq29JtZgs9rB5515GaFgM48tIzuRQGrBJkaiPfvss/jxxx8xaNAgtGrVKsO11cSaa2Iqob2pobZL8UTBdvPSSex9IRw+oUUQ+/AyBAcHazveGT3MEmxDAxviVuINDNj+LhJu3UDNmjWRI0cOo81kOVCwGb0JzJwiKtbWGr9vH5obbZxEOatOcdwMYGKqtc3sXWKbhg3R4Mcfkf6WAfZKG/u8bUgI+i9erE0PnTFjBo4ePWp37TVbTeIPGkuXLkWVKlXsVi7WYitVqhRGjBihTRNd1K8f1sXFZVjuNQA/NmiADdu3Z3iOvRFsFGx202LKCRRs6rHyhVM9U0aUI+AUwfbeezg5eDCCHn8cF/r3R+HChRERESHXcMWl3WkE29m4swgbHYaCwQXx0SMfae+gYhdRqx183pmXEQo289gyshMJ2ATb9evXtameY8eO1WrXs+GBI830RMGWFB+NPaPywztHXsS1+0SbRlurVi1HsKU51wzBlnwrCYP96sHb1wd9tr2jLfZdp04dBAYGGm4nC1KwGb0HzBRsU6ZMwbFJkzDv+nWjzTNUzspTHAcFBaHEyy/ffe7bu8BTp06hed266H3mjNMkW6kcObBp1y7tpaVHjx7aCDaxtpqeQ4wO+/777yFElr1DiDgxgm3FihU4cuQIWlavjqNXr6ZbTMi1pWFh2Pzzz9qIhYwOe4KNmxzYy4o5n1OwqefKF071TBlRjoBTBNu8eTj51FMI6tULFwYOpGCTSxlOXT6FomOLokiuIljWehl8fHzQsGFDyajqi/N5p56pLSIFm3lsGdmJBMSuoEKqiU0LxG5r58+fR+3atSnYFOQgOTEeu4cFw8s/B648tl6TVkJeGT3MEGzXLsVhRJ5myJ47GJ3WTdY2tmjQoAF8fX2NNpPlOILN8D1gpmATf0wIDwvDtps3YXwcqeOXZtUpjrvEjpl+fjhx5ozukcji6oVkG9S1Ky7/+SeejI1FMwBCMZm1x1egjw8uXbmiPT/Fs+mtt97S/qvnENPyjx8/rk3Pt3eIkdujRo3SRnAnJCQgd3AwEpKStGJit9BTALYAmB8ailwVKmDeqlWZyjVRjoLNHnXXfE7Bpp47XzjVM2VEOQLOEGwX//c/nHjySQT17IkLTzyBsLAwlC5dWq7hiku70wi24zHHUeLFEiiepziWtFyivYvo/X2vGFum4fi8M482BZt5bBnZyQQOHDiAfv364eeff9ZqFruucQSbfBJSkpPw+2BfZPPyQXy3zfD390e9evUMBzZDsMWcOIsXi7dFnvBCaL10tLZphVjvQKx7wMM4Ab0dO67BlpaxmYJN1DRnzhx8OG4cNsfGIqfx9DpU0opTHOMBiE0XHp88GWJqpJFDrMm28v33sf2XX3AuLk6TUJkdNVEIlZAf+3ABO3HWoSpTUu5EF5uviF2u582bp21eYO8QCyRndKxcuRLdunXTPhZriYplEXLlyoVLly5p/5a6rIhSMCQEDevUQfennspwzbV766Jgs5ch13xOwaaeO1841TNlRDkCevthMrVcXLgQJwYORFD37rgwaBAFmwxMAEcuHEHpl0ujVL5SWNhiIfz8/FC/fn3JqOqL83mnnqktIgWbeWwZ2QUErly5gm3btkHsIioWuO/Vq5fSdbg8cYqoSOPvT/si5XYSrnbfAl+/AKm/xJgh2E7vO4JXK3dDWKVSeODdwZbdsccFXwmpKvV27CjY0mI2W7CJ2saMHImoRYvwfmysU0ayWW2Koxi59lRoKB7o3x9Tp0+Xus8dKbx+4nyITmnbCU/ikfH25Zgtthi5JqSXkRFsjrTvvhFsuXNrI9lkDgo2GXrmlaVgU8+WL5zqmTKiHAG9/TCZWmIWL8bx/v0R1LUrLjz9NAoVKoQyZcrIhFRe1p1GsB08dxDlx5dH2QJlMa/ZPOmBCcph/huQzzuzyAIUbOaxZWSLERCjmuLi4rTRTfceYqSTEHL2Rjx5qmATU0TFVNFrXb7SporKLNZphmD7+6c/MLVBf5SoVwn1p/Sz7HoHFvtK2G2O3o4dBZvzBZuoUYxkGzNiBHr6+KDz9esQKyPan0RoN+3pnmCFKY5it9DfAHwcFITlSUmYOmOG4ZFrxigARgWb2Hhg06ZNhtZgc6St963B1rKltqGCzEHBJkPPvLIUbOrZ8oVTPVNGlCOgtx8mU0vMBx/geN++COrSRdvtmoJNhiaw78w+VJ5YGRULVcScpnMQEBCAunXrygU1oTSfdyZA/TckBZt5bBnZIgT27t2rrXcjdlSLjxeTiu4/9E4n9VTBJjY5EJsdXHvscyAgF5o0aWI4u2YItj+/3oF3Wg5FueZ1UGNcV8v+MjMMzUUF9XbsKNhcI9hErWJNtv/973/YsHw5/jhyBFcSEzO9W8SYK/Ez/98fR24tV09xDA4IQJWICLTp2RNPPPGEQ2uuOXKdmZ1rE2yNh3dBiU4NtcWgxSL/9o62bduif//+hnYRtRc79ef37SK6aBHWrVvnSIj7zrUn2LiLqBRew4Up2Ayjy7AgXzjVM2VEOQJ6+2EytcR8+CGO9+mDoE6dcGHoUAo2GZgAdv+zG9UnV0eVwlUwK3KW9NrVks3h884sgJnEpWBzAXRW6TwC967LllHNFGyZ52TvC8Vw89I/uN7hY9wOyqcJtszWBcosmhmC7fc1WzCv0xhUaR+JSs+1k97p1Hl3qLVr0tuxo2BLm0dnTBE1euecmTABZydORKHx4xE2YYLuMO48xVH3Reo4MbVgK9qhrrazpx7B9sYbb+DChQvaRjz79+/XdhE9efKkjhodO6VYsWLaLqIVK1bEc889h/z58+OFF15wLMg9Z9sTbNxFVAqv4cIUbIbR8YVTPTpGNImA3n6YTPWXli3Dsd69EfTYY7jwzDMoWLAgypYtKxNSeVl3miL624nfUPv12qhRtAZmNJ6BoKAgbeM9qx38g4J5GaFgM48tI7uYQHJysrb72aRJk5AzZ05Uq1ZN+ytCeod4KZk2bZq2OHRmh6eOYNv/Slkknj+MxPYrkJQ9TJsi6u3tbSjDZgi2H5eswwf9JqJWz1Yo80QLBAcHo3p1Z+6xaAiF5Qvp7dhRsGV9webOUxxVftGMCrbdu3fjscceuztds0WLFtrvpC1btuD333+XbmKNGjXQrFkziHq++eYbLZ7I2Zo1a7R6ZA4KNhl65pWlYFPPli+c6pkyohwBvf0wmVourViBYz17IrBjR0QPG0bBJgMTwI5jO1B/Sn3UDq+NNxu+adk/+vN5J5noTIpTsJnHlpFdTECstzZw4ED8+uuv+OCDDxAZGSndIk8VbH9OqoqEU3/gZrsPcDNHuLbJgdh22shhhmD7dvZHWPXsW2jwZAcU79FYE6VVqlQx0jyWSUVAb8eOgs39BFvgsGGI7thR9wgsd57iqPJLbVSwiTaIP0yMHDlSmyYqRpm1b98ey5YtQ5cuXaSbuHr1am1Tn7Vr12qj48SSCNOnT8cPP/wgHZuCTRqhKQEo2NRj5QuneqaMKEdAbz9MppZLH32EY927I6hDB1wYPhwFChRAuXLlZEIqL+tOI9h+OPIDGr/ZGPVL1Mcb9d/QNturWbOmciayAfm8kyWYcXkKNvPYMrKLCYi1iXr27Km1Yvny5UrW6/FUwXZwSj1cO/Yzkh5ZgMTgCNSrV0/bFcfIYYZg++r1Rfj8pbmIHN4NhTvURr58+VChQgUjzWMZCjbpe8Adpog6KtjceYqjdEJTBZARbCtXrsTcuXO1na7FMWDAAG29SLFZhewh1l5LTEzEwoULtVCNGzfG4MGD0b17d9nQ2kjwCelMJ+7bty/ED6eISiM2FICCzRC2TAvxhVM9U0aUI+AMwXZ59Wr83bUrAtu1Q/SIERRscilD1OEoNJ3eFI1KNcLkupO1WVRilLnVDj7vzMsIBZt5bBnZxQRsI9guXryoCbawsDDpFnmqYDs8/QHEH/4etx9+D9dDy6NOnToZTre1B9kMwfbZC+9i45QlaP5iH+R/qIolh7fb42LFz/V27DiCLW32sqJgc+cpjiq/WzKCTbSjefPm6NChA4YOHQqxjIEQYWIN0PHjxxtuprjfxA6lQtyJqfvvvvsuPv/8c2zevNlwzNQFKdiUYFQehIJNOVLwhVM9U0aUI6C3HyZTy+VPPsHfnTsjqG1bXBg5Ulu7s3z58jIhlZd1pxFsWw5uQfOZzfFA6QcwofYEyy5bw+ed8tv0bkAKNvPYMrKTCSQlJeHWrVt3xY94eXn55ZexZMkS7WVDSCHZw1MF21+zWuPK/o1IaT0L13JVQa1atbQ1BYwcZgi2lUOnImrOx2g9eRByNSqj7ewXERFhpHksk4qA3o4dBVvWF2ziCt11iqPKL7WsYBOiUqwP+fPPP2u/k86fP69NGRX/1qZNG20Kqdicx94hXn7EFNANGzZg165d2pRQMa3nl19+Qd26dbV/k117zdYGCjZ72XDN5xRs6rnzhVM9U0aUI6C3HyZTS+ynn+LoY48hsE0bRD//PAWbDEwAm/ZvQqtZrdCsbDO8XPNlhISEKPt9LNm0NMX5vFNJM20sCjbz2DKykwmIKaGvvvoqXnzxRe1FQxxffPGFts6NeBERO6oZ3fkyoxcNMW1GZuSBKkRi9x+xC1CJpUuRu1cvVWHvxjn6XkfE7v4c2VpOR3yemtrLoNhIwMhhhmBb3Gc8dny4Ae1mPIscNcIhNq0oUaKEkeaxDAWb9D2QFUewCSjuOsVROqGpAsgKNhFq8eLFmDx5sjbqTPwhQPwxaNCgQdpI6/79+983ZXT+/Pl48skn01yGmBK6aNEibRmEefPmaSPXjhw5oo2GGzduHPr1HpTGKQAAIABJREFU66fssu0JNr07qd7bIGe8OCqDYMFAFGzqk8IXTvVMGVGOgDOek7Gff46jHTsisHVrRI8ZY8llVtxpBNuGvRvwyLuP4KFyD+HFGi8iNDQUVatWlbsRTCjN550JUP8NScFmHltGdjKBK1euaNNuxF/2R48erb1wCOkmXgrFemE9evQwPOrK0wXbsQU9cOnXlfBuMQVx+eppvyjELwwjhxmC7b2Oo7D78yg8+v7zCChXUJNrQrLxkCOgt2PHEWxpOWdVwSau0h2nOMp9C9KWViHYRMSZM2dqUznF7yfb6Gqx8cGMGTNw6NAhiE0lxFqXYifQhg0bYvv27doOpDt27MC6detQtmxZjBgxQtvQQBxi5JpYb038DhR/TFJ5ULCppKkuFgWbOpa2SHzhVM+UEeUI6O2HydQS+8UXONq+PQJbtUL02LEUbDIwAazdsxYd5nbAwxUexuhqoy278Rqfd5KJzqQ4BZt5bBnZBQTEdJtRo0Zh7NixqFixovIWeOoU0eMf9EfMj4vh0+xVxBZogsqVKyN37tyG+Joh2GY2H4yDW35B5yUvwbd4bpQuXVrJmnuGLjALFdLbsaNg8xzB5o5THFV+JVUJNtEmMZJNjFibPXu2JsZsx/79+7XRbb/99huOHz+OgwcPaju6ic0ExPR8MUot9e83IeqeeeYZbUSbypFrtvbYE2zc5EDlHaY/FgWbflZ6z+QLp15SPM9ZBPT2w2TaE7d+PY60bYvAhx5C9IsvIm/evKa8Q8m00Z1GsK35fQ06zeuEtpXaYmSVkdr7knhvstrB5515GaFgM48tI7uIwKefforo6Ght6syyZcsgNjuwd4j58b169dK2Us7s8FTBdnLFEER/Pxe+D4zD5bDm2i9e8QvYyGGGYJtSty+O/bIP3VdNRLYCObSXUds0YSNtZJk7BPR27CjYPEew2cSQO01xVPl9VinYRLuEsBR/FLpx44Y2Ik2sx6b3EOuuiRFvYoT2W2+9ZdoaLxRsejPi3PMo2NTz5guneqaMKEdAbz9Mppa4L7/EkTZtENi8OaLHjaNgk4EJYNVvq9Dtf93QoUoHDK80HHny5EGlSpUko6ovzuedeqa2iBRs5rFlZCcTENNqnnjiCW07ZLGuzZgxY7TRAWIkgL1DjAgQ69+IhyAF2/0ETn0yEue/mQG/JqNxqcjD2jRcscuQkcMMwTahQmecPXAMvda+gdshflIC0Mg1ZdUyejt2FGyeJdjE1brTFEeV30/Vgs3WNjFVdM6cOTh79izatWuHJk3ujBQWG7YEBgYiISEBp0+fxt69e7F161ZtfdFChQpBrMUmpoaaeVCwmUnXeGwKNuPsMirJF071TBlRjoDefphMLVc2bsRfrVsjsFkzRL/8siWFkDuNYFv+y3L0WtgLnap2wtCKQy0pLMX9wuedzLcm87IUbOaxZWQnE9i4caO2bsDrr78OHx8f7b/i5YOCTT4RZ9aOw9kvX4Nfw+G4FN5BW/+nYMGChgKbIdjGFm2Dy6fOo8+mt3DLPxuqVKmirXnAQ46A3o4dBZvnCTZxxe4yxVHuW5C2tFmCzVaLGNEm1mL78ccf8eeff+LMmTNITExEQECANu29QoUKaNCggbb2mqpdQu3xoWCzR8g1n1OwqefOF071TBlRjoDefphMLVe+/hp/tWyJwKZNET1+PAWbDEwAH/z0Afou6Yuu1bvi6fJPU7BJ8nTH4hRs7pg1tjldAmK9moEDB2LBggXaOjViys2uXbu0l5OMjvj4eLz22mvagv0cwZbxjXX2y8k4s/Zl+NcbjJiSXaTWODNDsA0PfQAJcVfRL+pt3ECy1C6n/Hr9R0Bvx46CzTMFm7hqd5jiqPI7bbZgU9lWVbEo2FSRVBuHgk0tTxGNgk09U0aUI6C3HyZTy5XNm/FXixYIjIxE9MSJllwzzJ1GsC3cvhADPxyIHjV74MmyT1py0wg+72S+MfbLUrDZZ8Qz3IjAzZs34efnl6bF165dQ1RUFA4fPoxGjRpp8kWMcBOH2GVUrNUmDgq2jBN9/pvpOPXJKPjXHoCY0r21ne2KFCli6M4wQ7A95V0HKbdvY8COOUhITETt2rURFBRkqH0sRMEmew9k5V1EM2Jj5SmOsvlMXZ6C7T8affv2hfjhJgcq7zD9sSjY9LPSeyYFm15SPM9ZBJwh2OK//RaHmzVDYJMmiH71VQo2yeTO2zoPTy1/Co/Xfhz9S/fXltQRS+tY7eDzzryMULCZx5aRLUBA7Co6aNAgrF279m5rHnnkETz//PPaOl2XL1/GU089pQk3CraMExYdNQcnVw5FQI3euFhuAEqUKIFixYppBVKSbyGbt6/ubKsWbDeuJeDZHI3hnz0QPTa/qY1crFevnrbwNw85Ano7dhzBlpazJwo2GwErTnGU+xakLU3Bdr9gCw8P1ySbo4fe54ujcT3lfAo29ZnmC6d6powoR8AZz8l4MQihaVMENmqE6MmTtSVWxFIrVjrcaQTb3Ki5GLJyCPrV6Yc+EX20TdfE5mtWO/i8My8jFGzmsWVkFxNISUnRFuIeOXKk3ZZwk4P/EF34dhYCCpZHznIPIpuXt/bBxe2LcOLDAQio2gUXKw6GeKEqVrggYn5cjBsX/kKRzjPsMradoFqwxZ2LwehCLRFcMA86fPIKkpKS0LBhw7ujFHU3jCfeR0Bvx46CjYLNU74+FGwUbFa51ynY1GeCL5zqmTKiHAG9/TCZWq5u3YpDkZEIaNAAF19/nYJNBiaAWd/OwrBVwzCw3kD0KtlLW7NarF1ttYPPO/MyQsFmHltGdjGBuLg4bU22X3/9FYsWLULjxo21qaIvvfSS9m+pD3cSbJeWL0dwixbwSbWL57HevXFp2TKUWLoUuXv1untpt06fRvy2bcjdrZvubCSeP4yjc9rBL29x5G00ENlL1MPVv7bi2MKeCKjUATERPZEv8Qi8jmzAzUv/oPSzXyKgUIX74t9IuoF1f6xD2ypt4e/z32iyjATb8ZjjOHTuEFpWbJlhWw9s/hmxp6NRp0crePvemeZ74a+TeLnMo8hfuhhaLBgOIVbFDnzZsmVDYvx1BOQIBLJl0339PPE/Ano7dhRsFGye8r2hYLtfsHGKqGvufgo29dz5wqmeKSPKEdDbD5Op5eq2bTjUpAkC6tfHxTfe0Nalrlq1qkxI5WXdaQTbjG9mYOQnIzGo/iB0L9Fd2/G7TJkyypnIBuTzTpZgxuUp2Mxjy8guJmBbXy02NhZdunRB9uzZ8eijj2prc61ZswZnz55FQkICVq9erU13dJcpojFLluD8W2+h4AsvIFfnzsjm54d7BdvN48cR8+GHiP3sM5T8+GP4R0Q4lI3ore/j5PKntTL++UsjuFwziH/zLVIdicne8D77m/ZZvsjBKNZjToaxx60dh21/bcPYVmPRvHxz+Hr74l7BlpQnCRsObMCPR3/E18O+RnBgcIbxbiffxpx2z+H2rSS0nTgIJetXwcnfD+K1mr1QtHpZNJ75JLy9vVEqdxh2LPsKsacv4PGFL8P73zX3HILAk6G3Y0fBRsHmKV8XCjYKNqvc6xRs6jPBF071TBlRjoDefphMLVe3b8ehRo0QULcuLk6dSsEmAxPAtE3TMObTMRjccDC6hHfRdgAvXbq0ZFT1xfm8U8/UFpGCzTy2jOxiAmKH0CFDhmDp0qXo16+f1prcuXNru4ba1udyx00OkmNjcbhFC1z/7TfkfPBB5O7eHVe++QaXV69G0enTkRwfj+j//Q9i9Fr+4cNRdOZMhzORdC0GR+e0x9Wj29OWFSPBUlLu/Fs2L5R+5ksEZzbi7OwBNJvZDBfiL6BF+RYY2Gggpm6cil9P/Io3H3oTPx3/CRuPb8T1m9fxTtd38OyDz9pt6w8LPsfSJybDN8AfdXq2QvlmtbGgxzhENKqOIo/UxOnt+3H+l0Pa50+segMl6layG5MnpE9Ab8eOgo2CzVO+QxRsFGxWudcp2NRngi+c6pkyohwBvf0wmVqu/fQTDjZogIDatXHxzTcREhKCatWqyYRUXtadRrC9/tXreOnzl/BMo2fwWLHHULhwYUQ4ONBBOcB0AvJ5Zx5lCjbz2DKyiwnY1mD78ssvtdFp4hg3bhymTJmCPHnyGGrdvYuXT5gwAePHjzcUS6aQmCZ6LNVUUO9cuZB8+TJ8cudG0qVLWmjvkBCU3boVgQYXKr38+yf4e17nVM3MdmeqZcpt7d9CKj+MUoO/uLtOW0bXY+sc2D4PDgjGlcQryBWQC5cTL2v/XCpfKWwdtRVhoWF2sYhRadObPqVNDRVHjryhuHoxFjnyheJaTBxSbt8RgC3H9MGjU56xG48nZExAb8eOgi0tQ0/e5CCrf58o2P7LMHcRde3dTsGmnj9fONUzZUQ5Anr7YTK1XPv5ZxysVw8BNWvi4vTpFGwyMAG8uv5VjF83HsObDEeHIh1QpEgRlCpVSjKq+uJ83qlnaotIwWYeW0a2AAHbLqInT96RMS1atMCkSZPg5+dnqHVWEWwpt27hr4cegtj5J6Mj/zPPoOisWYauUxRKuZ2MI7Na48qBb9LGyOYFePui3MjvkL1kfbvxo+Oj0XRGU+w/sz/Dc2d3m42hTYfajWU7YdO0D/DpmNna/4q11oRMTX2IDQ/GbF+EvCUL647JE+8noLdjR8GWlh0FW9b9NlGw/ZdbCjbX3ucUbOr584VTPVNGlCOgtx8mU8u1X3/FwTp1EFCjBi7OmIHg4GBUr15dJqTysu40gu2VL17BpA2TMDJyJNoWbouiRYuiZMmSypnIBuTzTpZgxuUp2Mxjy8gWISA2O/jqq6+0tbkefvhhbS02o4dVBJto/8VFi3BiwIB0L8Unb16U+fZbBFaubPRStXKxu9fi6PsdAc1f/SexvEo0RfWx3+qOfe8ottQFq4RVwbejvkWe7PpHFR7dvgdvtxiCmwmJ6bah8/Tn0HxET93t44npE9DbsaNgo2DzlO8QBRsFm1XudQo29ZngC6d6powoR0BvP0ymlus7d+JArVrwr1YNMW+/TcEmAxPAi5+/iDe+egOjHxiNh8Me1tb5LlGihGRU9cX5vFPP1BaRgs08toxscQI3btzA3r17tVZWrlz57rpsmTXbSoItKToahx98EAn79t3XZNnRa7aAt29ew7GFvRG7+7M0dRTosQBFItOXe+nx+/3k72jxdgtcunZn+mrq462Ob2Fkq5EO3y1iHTaxHtu9R74K4Ri3YykCcgY5HJMF0hLQ27GjYEvLjSPYsu43iYLtv9zaRrCFh4dD7CTq6KH3+eJoXE85n4JNfab5wqmeKSPKEXDGc/L6rl04UKMG/KtUQcysWRRscinD6DWj8ebXb+KFB19Ay4ItYfR3pGQz7Bbn884uIsMnULAZRseC7kwgOTkZ4iV4/fr12mV0794dI0aM0Ea5ZXZYSbCJdl5asQLHeqYdqeWTPz/KbtuGAEVbQl8/uQuHZz6I5OuxGprsJeqi9PCv4R2Q8W6f6TFMbxRbqdylsGX4FoQXCHf4djp/6AReKd8J2cTYursbL2RD21nD8MjQXg7HY4H7Cejt2FGwUbB5yveHgo2CzSr3OgWb+kzwhVM9U0aUI6C3HyZTS8KePfizWjX4V66MmNmzkTNnTtSoUUMmpPKy7jRFdMTHIzBz80yMazYOzQs01/4AJSSb1Q4+78zLCAWbeWwZ2cUExAi1Xbt2ITHx/mmEYodRsfHBjBkztFa+/PLLmDZtmt3ND6wm2MRabEdat8aVLVvu0lY1ei11+k4sG4SL2+Zr/xTeaz7yNn7C4eyev3IeD854EH+e/fNu2be7vo1hDw5zOJYocCvxBt7rOAr7N/50t3yNxx7EgBWvwcfP11BMFkpLQG/HjoKNgs1TvjsUbPcLNqMvD3qfL55ybzl6nRRsjhKzfz5fOO0z4hnOJeCM52TC3r34s0oV+FesiJg5cyjYJFM8bNUwzPp2FsY3H4+m+Ztq00PFNFGrHXzemZcRCjbz2DKyiwnExMSgZ8+e2LRpU7otEX+h6d+/v/aZEG6zZs2yuz6b1QSbaPvFhQtxYuBA7Tq8g4NR+ptvkL1OHaX0E07vxaG3IuGTIy/Kjd4On5z5DMW37awjCpctWBbfjfgOhUIKGYolCu35Yqsm2VJu39Z2E31+2wIULOf4VCXDDcjiBfV27CjYKNiy+Ffh7uVRsFGwWeVep2BTnwm+cKpnyohyBPT2w2RqSdi/H39WqgT/8uUR8957yJEjB2rWrCkTUnlZdxrBNmTFEMz9fi4mPjQRkXkjtQ0OxEYHVjv4vDMvIxRs5rFlZBcTsCfYbM0Tw3Y/+OADREZG2m2xswWb2CHT3iEmas4DUBrAKgBv2itg8PMR9YFzV4EVd5atM3aEAGgHIBDAdgAZbyyqK74XsqE1SqMwcmI/orEdd3aLTe+4d6dRXRV4+El6O3YUbGlvlMzWYHP1LVUmKgri54969bC1XDmEhoZqPzz0EYiPOoz4qEPwrReOa+WCPYbfhAkT7gPEXUT13TNmnUXBpp4sXzjVM2VEOQJ6+2EytSQeOID9FSrAr2xZXJo3j4JNBiaAQcsGYf62+ZjccjIa5WmEUqVKoUiRIpJR1Rfn8049U1tECjbz2DKyiwlcvXoVy5Ytg9hFNL1DrLdWvnx5VKtWDYULF9bVWisKNtHwVgDElgNisuUZXVfi+EkhAYBPNiAmwfGyaUqIP4qJkdJi+btbkrEAVEJ+lEUe/ICTOI9rGQakYHOctd6OHQWbPsHmeAbUl3gSgPgRE77vTPrm4QiBmiiEmgjDTpzBTpx1pGiWO5eCzbUpdYZgOxy1E4e/3+naC3Vi7YfE9UbtRKNhXVCsY13LLk7uRCSsysUE9PbDZJqZeOgQ9pcrB78yZXBp/nxtNk+tWrVkQiov604j2AZ8OACLti/CG63eQP3c9REREaH7PVM5uEwCUrCZR5uCzTy2jJwFCVhVsPn/K9jmugPzHADEbtUyI+FSXWcO+CECubEb5zK9ego2x28OvR07CjYKNsfvLvcsQcH2X94o2Fx7DztDsNlewFx7pc6vnYLN+cxZY/oE9PbDZPjd+Osv7CtTBn4REbi0YAEFmwxMAH0W98GHOz7EtNbTUCdXHZQuXRphYWGSUdUXp2BTz9QWkYLNPLaMnAUJuFKwURA5fkOlnmJLfo7z09uxo2CjYHP87nLPEhRsFGxWuXOdKdjKRNZAmQesNaLFzDyElCuMlEI5OILNTMiMrYuA3n6YrmAZnHTj6FHsi4iAX8mSuLRoEYKCglC7dm2ZkMrLutMItp4Le2LFLyvw1sNvoVZoLZQpUwaFChlfb1o5zH8DUrCZRRagYDOPLSNbgICQKocPH8aWLVu0jQzuPcQU0YYNG9rdPdRWztWCTc+abBbAbokmiNxTsMmlQm/HjoKNgk3uTnOf0hRsFGxWuVudKdiaj3kcdZ5ub5VLN70dsbGxED9ijV6xSy4PEnAVAb39MJn23Th2DPtKloRv8eK4vGQJBZsMTABd/9cVq39bjZltZqJ6SHWULVsWBQsWlIyqvjgFm3qmtogUbOaxZWQLEFi3bh3ENJZLly5l2Jq6deti8eLF2nps9g4KNnuErPM5BZt8LvR27CjYKNjk7zb3iEDBdr9gMyoh9D5f3OPOcH4rnSnYbFMmnX+Vrq3R6L3t2laz9qxEwBnPyZsnTmBv8eLwLVYMlz/8EIGBgahTp46lMLrTCLbH3n8Mn+76FLPazkKVnFVQrlw5FChQwFI8RWMo2MxLCQWbeWwZ2cUExIi1oUOHakNzxTF16tR0R7GJz5577jlMmTIFfn5+mbaags3FSXWgego2B2BlcKrejh0F2/2CTfyLbRSEfCbURaizezfEzw8VKmBjsWLabmHih4c+At67L8B793kkVMiF6GI+Hs9P/AFLjPARIsLRQ+/zxdG4nnK+KwSb2HE4JERsB+4ZB3dZ9ow8W/kqnfGcvHnyJPaGh8O3SBFcXraMgk3yhmg/tz2+2PMF3m33LirlqKQN4MifP79kVPXFKdjUM7VFpGAzjy0ju5hATEwMRo0ahUmTJmktef7559GrVy9t8U7bIc4Rn4uhu8uXL7c7VdRKgo1rit1/g907JZRTROW+hHo7dhRs6XM+fvw4Tpw4IZcExaX9liyB+LnUqRMONG6s/VXVilMXFF+2snB7l3yNvUs2oUSnhghqXIr8AAo2ZXeXY4FcIdg4osuxHPFsEpAloLcfJlPPzVOnsLdoUfgWLozLy5cjICAAYnaPlQ53GsHW5t02+HLvl3iv/Xson708KlSogHz58lkJp9YWCjbzUkLBZh5bRnYxgeTkZMyYMQMzZ87UWjJmzBg8++yz2rpcQk4dO3ZM++yDDz5Ay5YtsWDBArt/maVgc3FS7VRPwaY2P3o7dhRsFGxq7zzrRqNguz83HMHmmvuVgs013FkrCTiTgN5+mEybbp05gz8KF4ZPoUKIXbmSgk0GJoBW77TCpj83YV6HeSgbVBYVK1ZE3rx5JaOqL07Bpp6pLSIFm3lsGdkCBG7fvo19+/ZpLalUqRK8vLxw8uRJzJ49G/Pmzbs7ZXT+/PkYOHBgmkXx02s+BZsFkppJEyjY1OZHb8eOgi1jwaY2I/LRrr/9NhLeeQdJ/frheMuWKFy4MIoUKSIf2EMi/PDOamx7ezWq9G+FvA9VJj9A+73JKaLO/wJQsDmfOWskAWcT0NsPk2nXrXPn8EehQvApUACxq1bB398f9erVkwmpvKw7jWBrPrM5thzcggUdFiAiKEJ7/8yTJ49yJrIBKdhkCWZcnoLNPLaMbDECCQkJmlgTa7HZNj3ImTMnRo8ejZEjR2prDtg7KNjsEXLt5xRsavnr7dhRsKnlbma0MxMm4OzEiQgcNgzRHTtylzwHYa+fOF+bVtF4eBcU7VCX/Bzkl/p0vc8XiSqydFEKtiydXl4cCWgEnPGcTLpwAXsKFIBPvnyI/fhjCjbJe++B6Q/g+8PfY1HHRSgZWBKVK1dG7ty5JaOqL07Bpp6pLSIFm3lsGdliBMR6az179sSmTZu0lnXv3l2bNlqlShW7I9dsl0LBZrGk3tMcCja1+dHbsaNgU8vdzGgUbHJ0Kdjk+FGwqeNHwaaOJSORgFUJ6O2HybQ/6eJF7MmXD9558iBuzRptw7f69evLhFRe1p1GsDWa1gjbj27HB49+gPCAcO09M1euXMqZyAakYJMlmHF5Cjbz2DKyxQjYBJuvr68m1ho0aKBNGXXkoGBzhJbzz6VgU8tcb8eOgk0tdzOjUbDJ0aVgk+NHwaaOHwWbOpaMRAJWJaC3HybT/qRLl7AnTx5458qFuM8+o2CTgQmg3pR6+PnYz1j62FIU9S+KqlWrQuxIbLWDgs28jFCwmceWkS1G4OrVqzh8+DCqVavmsFizXQoFm8WSek9zKNjU5kdvx46CTS13M6NRsMnRpWCT40fBpo4fBZs6loxEAlYloLcfJtP+5NhY7M6VC96hoYj7/HOIgQhiEIKVDncawVbr9VrYeWInVnRagTC/MAo2K91ITmoLBZuTQLOarEGAgs3aeaRgU5sfvR07Cja13M2MRsEmR5eCTY4fBZs6fhRs6lgyEglYlYDefphM+5OvXMHukBB4Bwcj7osvKNhkYAKoNqka9pzag1VdVqGATwFtYEdISIhkVPXFOYJNPVNbRAo289gysoUIXLhwAXv37sUff/yBmzdv3tcy8eDr1asXcuTIkWmrKdgslNR0mkLBpjY/ejt2FGxquZsZjYJNji4Fmxw/CjZ1/CjY1LFkJBKwKgG9/TCZ9t++ehW7cuaEV44cuLJ+PXx8fNCwYUOZkMrLutMItkoTK2H/mf34uMvHyOeTD9WrV0dwcLByJrIBKdhkCWZcnoLNPLaMbAECSUlJmDlzJiZNmoT4+PgMW9SyZUssX77c7jbKFGwWSGomTaBgU5sfvR07Cja13M2MRsEmR5eCTY4fBZs6fhRs6lgyEglYlYDefphM+29fv45d2bPDKygIV778koJNBiaAcuPL4dC5Q1jTdQ3yeOdBjRo1kDNnTsmo6otTsKlnaotIwWYeW0a2AIG1a9eid+/emco10UwKNgskS0ETKNgUQEwVQm/HjoJNLXczo1GwydGlYJPjR8Gmjh8FmzqWjEQCViWgtx8m0/7biYnYFRgIr4AAXNm4Ed7e3mjUqJFMSOVl3WkEW8S4CByNPorPu32OUK9Q1KxZ0+4MKeXAdASkYNMByeApFGwGwbGY9QkkJiZi5MiRmDt3Ljp37ow+ffoge/bs6TY8ICBAG8Lr7++f6YVxBJu1807BpjY/ejt2FGxquZsZjYJNji4Fmxw/CjZ1/CjY1LFkJBKwKgG9/TCZ9qfcvInf/f2Rzc8P8V9/TcGmE2YKUpB4MxGBfoFpSpR4sQSOxxzHF92+QLBXMGrVqpXh+6fOqkw5jYLNFKxaUAo289gysosJxMTEoGfPnrh+/TpWrFiBIkWKSLeIgk0aoakBKNjU4tXbsaNgU8vdzGgUbHJ0Kdjk+FGwqeNHwaaOJSORgFUJ6O2H6W2/WG/tzPjxyPvkkwgoW1YrlpKUhN99fZHNxwfxmzffFWwJ+/bh3GuvofjSpdpnrjysOIIt9nosWs9ujSkdpyCyTORdPEXHFsWpy6ewvvt65MiWA7Vr18a15GtY9vMytKncBmUKlHElyrt1U7CZlwYKNvPYMrKLCdgEm2iGnvXV9DSXgk0PJdedQ8Gmlr3ejh0Fm1ruZkajYJOjS8Emx4+CTR0/CjZ1LBmJBKxKQG8/zJH2n37hBVxctAi5OnVC7h49kKN+fez09ga8vHD122/hu2cPCv/xB2LXrUOBESNQcMwYR8JLnXsr9jQSzh5AcPlmYhzQ3VgZCbbr/+xCyq0byF6ynlS9Rguv/HUlhq4ciublmqNvg75oXak1Cj1wa/qOAAAgAElEQVRfCOeunMOXPb7EjcQb2JmwE6t2rkKt8FpYMXCF0aqUl6NgU470bkAKNvPYMrKLCYiRa8OGDcOuXbvw0UcfISIiQrpFFGzSCE0NQMGmFq/ejh0Fm1ruZkajYJOjS8Emx4+CTR0/CjZ1LBmJBKxKQG8/zJH2J128iMPNmiHhjz+0aaF5evXShJs4kpo3h09UFJCUhKAaNVD6m2/gkzu3I+Glzz3+QT8kX49FvgcGI2fZB5HNyxv3Craq+W4h7reVuHXlPCKGfAFk85Ku10iA5NvJeOidh/DtwW+RN0deNC/fHF/t+wpxCXHoVL4TNv+9GbE3YhEaFIrvRnyHakWrGanGlDIUbKZg1YJSsJnHlpEtQEDsIDpixAiIzQ7atWsn3SIKNmmEpgagYFOLV2/HjoJNLXczo1GwydGlYJPjR8Gmjh8FmzqWjEQCViWgtx/maPttfYHMyhUaPx5hEyY4Glr6/PhD3+KvWQ8DKbcRXLEVCrQYib/ffxRJ1y7hZqu58Dr4GXxPbUVK0g2UfOIj5KrVVbpOmQDvff8eBq8YfDdENmSDWJ8t9TGs2TC83eVtmWqUl6VgU470v3sgJSUl7R1gXl2MTAJOJ/DLL7+gQ4cO2iYH06ZNs7uJgb0GUrDZI+TazynY1PLX27GjYFPL3cxoFGxydCnY5PhRsKnjR8GmjiUjkYBVCejthzna/uu7d+Ov5s2RFBOTblGfvHlRZvNmBFat6mhoJecfW9QLl35ersXK5u0LZMuGlKSbgF8O4OZV7d9zRDRC6eFfw8s37SYDShrgQJAL8Rfw4IwHsf/M/jvtFW1NpVf8fPywddRW1C1R14Go5p9KwWYeY45gM48tI1uAwO3btxEXF6e1JCQkBF5eckOIKdgskNRMmkDBpjY/ejt2FGxquZsZjYJNji4Fmxy/1KX1Pl/U1Zi1IlGwZa188mpIID0CZj4nMxvFJkauiRFsrjoSzuzD4bcitVFr6R1i2mipIesQUqm1q5qYpt45UXO0tdjSO4ZEDsG7Pd61RDtTN4KCzbyUULCZx5aRsyABCjZrJ5WCTW1+9HbsKNjUcjczGgWbHF0KNjl+FGzq+FGwqWPJSCRgVQJ6+2FG2n/r3DltLbbEP//8r7iXF24XK4ZqO3bAt0ABI2GVlTmx9Alc/GFBuvGCK7ZGxNAvkM3Ltbub2hp34OwBRL4Vieir0XfbK6aKhgaEYvuY7SgfVl4ZF1WBKNhUkbw/DgWbeWwZ2QIEDh48iBdffBGfffZZpq1p2bKlrp1GKdgskNRMmkDBpjY/ejt2FGxquZsZjYJNji4Fmxw/CjZ1/CjY1LFkJBKwKgG9/TCj7T/76qs4c89ItdwvvojikydrUx1deVw5sBlHZrVGSkoycHfKpWhTCsIHrEDeOt1d2bz76p60YRJe+eKVNP8+6sFRmNJpCrzFLq0WOyjYzEsIBZt5bBnZxQSuXLmCJ598EqtWrbLbEgo2u4jc4gQKNrVp0tuxo2BTy93MaBRscnQp2OT4UbCp40fBpo4lI5GAVQno7YcZbf+NI0dwqEkT3Dp7Vgvhkz8/ym7bhoAyZYyGVFou9VpstsBeReqg0ugo+Pq7du21ey/05KWT2ii24zHHtY/KFSyHqJFRKBDs2pGAGSWEgk3prZomGAWbeWwZ2cUELl++jN69e2Pr1q2oVq0aAgMzfhAXK1ZM2wQhV65cmbaaI9hcnFQ71VOwqc2P3o4dBZta7mZGo2CTo0vBJsePgk0dPwo2dSwZiQSsSkBvP0ym/eemTsXpsWO1EAVHj0bhqVNlwikte/2f3Tg8oymSr8feiZvNC6We/gyhVdsprUdVsHFrx+G1L1/Twr3e8XW80OoFVaGVx6FgU470bkAKNvPYMrIFCHz99dcYNWoUOnXqhMcffxzh4eFSQ54p2CyQ1EyaQMGmNj96O3YUbGq5mxmNgk2OLgWbHD8KNnX8KNjUsWQkErAqAb39MJn23zx1CoebNtWmYZb57jv4FS0qE0552eMf9EfMj4u1uMHlmyNi6Hpk8/FXXo+KgEeij6DRtEbw9fbF9tHbUSx3MRVhTYlBwWYKVi0oBZt5bBnZIgSio6Px9ttv4/3330dkZCRGjBiBBg0aGNpRlILNIknNoBkUbGrzo7djR8GmlruZ0SjY5OhSsMnxo2BTx4+CTR1LRiIBqxLQ2w+ztX/q1KnYsGEDjhw5grP/TvvUc229AYQCmK3nZCefU6UA8P4jgK83MGoT8P0JJzfA0eoaArgCYG/GBQsVKoSIiAi0adMGY8aMcbQGJedTsCnBmG4QCjbz2DKyxQiIXzSLFy/G/PnzIaaEigda8+bN4e+v/68gFGwWS+o9zaFgU5sfvR07Cja13M2MRsEmR5eCTY4fBZs6fhRs6lgyEglYlYDefti+ffvQvXt3iP8aOXKL9dcAXDBS2AllXm0KhAYAwzcCt1OcUKFMFcEAkgFc0xekUqVKWLlyJcR/nXlQsJlHm4LNPLaMbFECYvODpUuXYvbs2QgODsbzzz+PRx55JNM12myXQsFm0aT+2ywKNrX50duxo2BTy93MaBRscnQp2OT4UbCp40fBpo4lI5GAVQno7YdVrlzZsFyz6rWnbpcYxZYvO7Dlb3doreNtFHJt795Mhrw5HtJuCQo2u4gMn0DBZhgdC7oDgaSkJGzZsgVLlizBpUuX0jRZiLYdO3Zo/9a+fXttdBs3OXCHrGbcRgo2tfnT27GjYFPL3cxoFGxydCnY5PhRsKnjR8GmjiUjkYBVCejph4lpoWP/3aTAqtfBdtknMGXKFKdOF6Vgs58To2dQsBklx3KWJ5CSkqINuX3qqacQHx+faXtbtmyJ5cuXI0+ePJmexxFs1k47BZva/Ojp2IkaKdjUcjczGgWbHF0KNjl+FGzq+FGwqWPJSCRgVQJ6+mFNmjTBtm3brHoJbJdOAtWqVcMPP/yA7Nmz6ywhdxoFmxy/zEpTsJnHlpFdTCAuLg5DhgxBly5dtJY8++yzOHEi/ZUxKdhcnCxF1VOwKQL5bxg9HTsKNrXMzY5GwSZHmIJNjh8Fmzp+FGzqWDISCViVgJ5+WFhY2H0bGqza+BEqVq2I1P3i9K5x65ZteLrn02k+atKsMd5b/p5VkVimXYKb4Jf6ENwEv8wOMQBk/5796NqqW5rTxCCPjRs3olatWk65Rgo28zBTsJnHlpFdTODy5cuaVBs9erTWkhkzZmD8+PHImTPnfS3z8vJCSEiI3Z1FOYLNxUm1Uz0Fm9r86OnYUbCpZW52NAo2OcIUbHL8KNjU8aNgU8eSkUjAqgT09MPSk2j7zu61K9fENVOwGc+8UcEmahSSrVKhyvdVHhUVhZIlS6Jo0aLGG6azJAWbTlAGTqNgMwCNRdyDQOopor6+vnj//ffRuXNnqcZTsEnhM70wBZtaxHo6dhRsapmbHY2CTY4wBZscPwo2dfwo2NSxZCQSsCoBPf2w9ATb/nP6dhOlYDOeeRnBJmqtWPD+XUOFYBMDPsR0UbMPCjbzCFOwmceWkS1AQEg2sZmBt7c3cuTIId0iCjZphKYGoGBTi1dPx46CTS1zs6NRsMkRpmCT40fBpo4fBZs6loxEAlYloKcfRsHmmuyZJdj8/PxQv3590y+Kgs08xBRs5rFl5CxIgILN2kmlYFObHz0dOwo2tczNjkbBJkeYgk2OHwWbOn4UbOpYMhIJWJWAnn4YBZtrsmeWYBNXExkZafpFUbCZh5iCzTy2jJwFCVCwWTupFGxq86OnY0fBppa52dEo2OQIU7DJ8aNgU8ePgk0dS0YiAasS0NMPo2BzTfYo2FzD3R1qpWBzhyyxjZYhQMFmmVSk2xAKNrX50dOxo2BTy9zsaBRscoQp2OT4UbCp45eZYIs6HIXvD38vXVn8ikOIX3kYvu2K4Vr9EITmD9V+eJAACTiHQNShKIjv87BGw9CxWEeEh4ejePHiaSqnYHNOLu6thYLNNdzdoVYKNnfIEttoGQIUbJZJBQWbE1JBweYEyE6ugoJNDjgFmxw/CjZ1/DITbLZnt2xtNXeGoebOQthZ6Sx2ljgDiKVs79+IXbYalicBErBDgILNercIBZv1cmKVFlGwWSUTbIdbEKBgs3aaOIJNbX4o2NTytEI0Cja5LFCwyfGjYFPHT49giywTiQfKPGC4UjF67erKw/BpVwzX64UgJP+dUWw8SIAEnEugXEg5FEopxBFszsWeaW0UbBZKhsWaQsFmsYSwOdYmQMFm7fxkKNj8gKi9UdZu/D2tOx5zHOLHlYeeqQmifWfWTcDZ9RMR2GgYojOYwuDIdehdW4gLtDpC9c65FGyOM0tdgoJNjh8Fmzp+egTbmOZj8HSdpw1Xuu3tVdj29mpU7d8KeVtWQeHChVGkSBHD8ViQBEjAGIHY2FiIH04RNcbPjFIUbGZQzRoxKdiyRh55FU4iQMHmJNAGq8lQsIUBeMRgUBbLdO0PCjb3ukEo2OTyRcEmx4+CTR0/PYLNNq3MaK17l2zC3iVfo0SnBghqHIECBQqgYMGCRsOxHAmQgCQBCjZJgAqLU7AphJnFQlGwZbGE8nLMJUDBZi5f2egZCrY8QOQL5m95Ldv+1OWL5ykO8WOFI7OpCRRsVsiQ/jZQsOlnld6ZFGxy/CjY1PFzRLCFhoYiJCTE4crF6LUf3lmNKv3ECLbKHMHmMEEWIAG1BMR3WfykPrjJgVrGeqNRsOkl5XnnUbB5Xs55xRIEKNgk4DmhqL012JKSknD16lUntERdFTdu3EBiYqK6gAYiZTY1gYLNAFAXFqFgk4NPwSbHj4JNHT9HBFt6o170tITT8PVQ4jkk4FoCFGyu4U/B5hru7lArBZs7ZIlttAwBCjbLpCLdhtgTbEIU7dmzx9oXYeHWZfSSxjXYLJy0e5pGwSaXKwo2OX4UbOr4UbCpY8lIJODOBCjYXJM9CjbXcHeHWinY3CFLbKNlCFCwWSYVhgSbGL129OhRa1/EPa3z9/dHQECAJdqc3tQE0TAKNkukR1cjKNh0YcrwJAo2OX4UbOr4UbCpY8lIJODOBCjYXJM9CjbXcHeHWinY3CFLbKNlCFCwWSYVhgSbtVvvvq2jYHOf3FGwyeWKgk2OHwWbOn4UbOpYMhIJuDMBCjbXZI+CzTXc3aFWCjZ3yBLbaBkCFGyWSQUFm4VSQcFmoWTYaQoFm1yuKNjk+FGwqeNHwaaOJSORgDsToGBzTfYo2FzD3R1qpWBzhyyxjZYhQMFmmVRQsFkoFRRsFkoGBZupyaBgU4d3wroJmLh+IoY1GoaOxTrC6EL86lrkXpEo2NwrX2wtCZhFgILNLLKZx6Vgcw13d6iVgs0dssQ2WoYABZtlUkHBZqFUULBZKBkUbKYmg4JNHV4KNjmWFGxy/FiaBLIKAQo212SSgs013N2hVgo2d8gS22gZAhRslkkFBZuFUkHBZqFkULCZmgwKNnV4KdjkWFKwyfFjaRLIKgTcSbAdO3ocI58ciUP7D6XB/8zooXhqxFPppmTXL7vQq11v7bPMznN2PinYnE3cfeqjYHOfXLGlFiBAwWaBJGTShNSdjJSUFNz7/9Zuvfu2joLNfXLHNdjkckXBJscvdWkKNjmWFGxy/FiaBLIKAXcSbKmZJybewNRXpmL1h6szFWcUbObcqesmzIfo0zQa1gXFOtblMg0KMVOwKYTJUFmfAAWbtXNMweaa/FCwuYa7kVop2IxQ+68MBZscPwo2dfwo2NSxZCQScGcCZgq2jEacCV5T50zBI489YhidXsFmuAKTC7piBNv5wyfxx7qtaDa8B7y8vaSukIJNCl+mhSnYzGPLyFmQAAWbtZNKweaa/FCwuYa7kVop2IxQo2CTo5Z+aY5gk6NKwSbHj6VJIKsQcJZgW/bFUlSvUx2ppVuXx7tgzKtjEBDg7zBOCrZK9zGLiorS/i0yMjLNZ5dOnsOPi7/A1nmfot2rT6HRwA4O8763AAWbNMIMA1CwmceWkbMgAQo2ayeVgs01+aFgcw13I7VSsBmhRsEmR42CzQx+FGxmUGVMEnA/As4WbIJQ6mmbqUeyrV+zHmOGjE0DMaN10zITbBmNnEtdV+ryNvlnqzj2cixGDx6D7d9tTzPSTk/7bOeIugoXLXx3/TcRO7VQdMYItsunzmP7wrX46cMNuPj3aRSuUhojv3sf2XOHSN+oFGzSCCnYzEPIyJ5EgILN2tmmYHNNfijYXMPdSK0UbEaoUbDJUaNgM4MfBZsZVBmTBNyPgCsEW2qBZRNo7894H7OnvXtXQp09ffbuhgbpTSfVO4ItI1mWWvTdO5LOJskaNm2IaXOnIjRXKPS2z1a2dftW+GrtRm19uCLhRTRx6CzBVq5QCfyy4iv8uGQ9Lp04e/em7L9sEur2bK3kJqVgU4Ix3SAcwWYeW0bOggQo2KydVAo21+SHgs013I3USsFmhBoFmxw1CjYz+FGwmUGVMUnA/Qi4QrCllmNCOnXr2w0vPPOCtjto6tFk90qt1FNJVQg2W4w9O/dg+vzpKFGqOFLHtYm91CPi7LUv9Sg3mzy0/ZvZgm3jZ+vx19of8c/XvyP2THSam7FMZA08+9Vs+AY6Ph03vbuags287zoFm3lsGTkLEqBgs3ZSKdhckx8KNtdwN1IrBZsRahRsctQo2MzgR8FmBlXGJAH3I2AFwValRhWMGz4uQ3ipR5LZTlIh2EQsm/yyyTCbTMubP+/d0WvpTQ1N3djU7Utv9Ft6F6ZyimgeBKI4cqFpeDVcOXE+bXXZAKQA1dpHomj1sspu0ENRO3E4aid3EVVG9L9AFGwmQGXIrEuAgs3auaVgc01+KNhcw91IrRRsRqhRsMlRo2Azgx8FmxlUGZME3I+AKwTbvVNEbVMoy1Yse3ckmT2SqgSbrS2iPjEd9Idvf9Cmc6Ze+80mzfS0z9mCLS+C0BjFkA/Z7SEz5fNGw7qgWMe6CA8PR/HixU2pw9OCUrB5WsZ5vVIEKNik8JlemILNdMTpVkDB5hruRmqlYDNCjYJNjhoFmxn8KNjMoMqYJOB+BFwh2FJvciCmXIqjV7ve2n/TW28tPaqqBJuIbZuKOuHN8fhz7wGknjIqPs9oU4b02uVswSbacO8INpHTlJSUO837dwRb1XZqR7DZrj2kXGGkFMpBwabwq0/BphAmQ2V9AhRs1s4xBZtr8kPB5hruRmqlYDNCjYJNjhoFmxn8KNjMoMqYJOB+BJwt2FLLKtsosdSyTBBMvc6ZmLI59805eOmNl7TNBmyHSsF2766j9+5c6kj7XCHYbEzuXYMtm5cXUm7f1j6OaFwNj/5vDHwC/JTepLGxsRA/HMGmDisFmzqWjOQBBCjYrJ1kCjbX5IeCzTXcjdRKwWaEGgWbHDUKNjP4UbCZQZUxScD9CDhLsN1LJrVEs32W0VpnZq7BZqvbNortXsGXut162udKwRYVFaU1N6NdRBu81BPFW9Qw5SalYFOHlYJNHUtG8gACFGzWTjIFm2vyQ8HmGu5GaqVgM0KNgk2OGgWbGfwo2Mygypgk4H4EzBRs7kfDeS1WucmBrdU2wRYZGan90+VT57F94Vr89OEGXPz7NPKXC0ePlRMRGJpD+YWGhoZC/PCQJ0DBJs+QETyIAAWbtZNNweaa/FCwuYa7kVop2IxQo2CTo0bBZgY/CjYzqDImCbgfAQo21+TMGYLNdmWXTp7Dj4u/wNZ5n6Ldq0+h0cAOrrlo1qqLAAWbLkw8iQTuEKBgs/adQMHmmvxQsLmGu5FaKdiMUKNgk6NGwWYGPwo2M6gyJgm4HwEKNtfkzJmCzXaF5w+fxB/rtqLZ8B7w8vZyzYWzVrsEKNjsIuIJJPAfAQo2a98NFGyuyQ8Fm2u4G6mVgs0INQo2OWoUbGbwo2AzgypjkoD7EaBgc03OXCHYXHOlrNVRAhRsjhLj+R5NgILN2umnYHNNfijYXMPdSK0UbEaoUbDJUaNgM4MfBZsZVBmTBNyPAAWbvpwdPnAYX372FXZs24Gjh4/i+rXrCMoehFJlSqFe43p4uGNrlClfRl8wABRsulF53IkUbB6Xcl6wDAEKNhl65pelYDOfcXo1ULC5hruRWinYjFCjYJOjRsFmBj8KNjOoMiYJuB8Bqwo21ULLaGYuxVzGzMkz8OnKz+yGeLR7Rzw3bgRy58ll91wKNruIPPYECjaPTT0v3AgBCjYj1JxXhoLNeaxT10TB5hruRmq1CTYjZVkG2IlC2IkwlMEZBOMsCgHaDw/HCcyvCYif7juBpjvvcCRLxzl6L1iAuIgIVK1a9e4OcBPWTcDE9RMxrNEwdCzWEeHh4ShevLjDwddNmI/1E+ej0bAuKNaxruE4DlfMAiRAAroJWE2wmSW0dANJdeLOHTsxevAYnDtzTnfxgmEFMW3uVNSsVzPTMhRsupF63IkUbB6Xcl6wDAEKNhl65pelYDOfcXo1ULC5hruRWinYjFD7rwwFmxy/1KUp2NSwpGBTw5FRSMBdCVhJsJkptBzNz65fd2FApwG4ceOmo0Xh7++HhZ8sRPXa1TMsS8HmMFaPKUDB5jGp5oWqIEDBpoKieTEo2Mxjm1lkCjbXcJep9fjx4zhx4gRHpDgIUYzmEaN6Gg/vgqIdOKLHQXxpTlc1ykqmDVmh7J49exAbG8sRbFkhmbwGEjBAwCqCzWyh5Qia+Cvx6NSiM06dOOVIsTTnFilWBJ9s/hg5g3OmG4OCzTDaLF+Qgi3Lp5gXqJIABZtKmupjUbCpZ6onIgWbHkrWOscm2KzVKuu3Zu+Sr7F3ySaU6NQQQY1LoUCBAihYsKD1G27BFi7ZuwTip1OJTmgc1JgsJXPEKaKSAFmcBNyUgBUEmzOEliPpmfj8RKxe+rEjRdI9t0O3Dnjt7ckUbNIkPSsABZtn5ZtXK0mAgk0SoMnFKdhMBpxBeAo213CXqZWCzRg9CjZj3NIrRcGmjqWIRMGmliejkYC7ELCCYHOG0NKbj4P7DuKx5p30nm73vKVffIgadWrcdx5HsNlF57EnULB5bOp54UYIULAZoea8MhRszmOduiYKNtdwZ63OJ8ApouqYc4qoOpb3RlLFlpscmJcjRiYBVQRcLdicJbT08nrtxdexYtEKvafbPa9l25Z4871p8PbxTnMuBZtddB57AgWbx6aeF26EAAWbEWrOK0PB5jzWFGyuYc1aXUuAgk0df1USSF2Lsk4kVWwp2LLOPcEryboEXC3YnCW09GawSeVIxETH6D3d7nnBocH46MuVCC8ZTsFmlxZPEAQo2HgfkIADBCjYHIDlglMp2FwAHQBHsLmGO2t1PgEKNnXMVUkgdS3KOpFUsaVgyzr3BK8k6xJwtWBzltDSk0HVo+lsdb4641W0bt8KQdmD7jaDI9j0ZMQzz6Fg88y886oNEqBgMwjOScUo2JwE+p5qKNhcw521Op8ABZs65qokkLoWZZ1IqthSsGWde4JXknUJuFKwOVNo6cnguk/WY+zQsXpOdeicJ4c/iY5dO6BYiWIUbA6R88yTKdg8M++8aoMEKNgMgnNSMXuCLf5wFK4e/t5JrfGcauIPRUGwDWw0DNHFOiI8PBzFixc3DODwAw8g/vvv4b1gAeIiItIs3p06aGYvf+K7yoMEVBOIjzqM+KhD8K0XjmvlghEaGqr9uPIYP368K6s3XLcqCWS4AVm4oCq2FGxZ+CbhpWUZAq4UbM4UWnoStvDdhZgxeaaeUx06p8vjXdC+SztUq1WNgs0hcp55MgWbZ+adV22QAAWbQXBOKmZPsNlGWjmpOR5XjdUE24QJEzwuB7xgcwnURCHURBh24gx24qy5lemILu5xCjYdoDzsFAo2D0s4L9ejCbhSsDlTaOlJ8ty35mLOW3P1nOrQOR26dkCHbh1QsUqFu9NEOUXUIYQedTIFm0elmxcrS4CCTZagueXtCTYxykqMtuJhDoFrIeVwJqWQZUawUbCZk2dPjkrBpi77qiSQuhZlnUiq2HIEW9a5J3glWZeAKwWbM4WWngyaKfwe7vgwSkaUQJ58ebSmULDpyYhnnkPB5pl551UbJEDBZhCck4rZE2y2ZsTGxiIuLs5JrfKcagRX8WOVKaIUbJ5z7znrSq0m2IYPH45hw4Zply8zLdtZ/FLXo0oCuaLtVq9TFVsKNqtnmu0jAcCVgs2ZQktPrs2cstogsgGKFCuCQoULUrDpSYYHn0PB5sHJ56U7ToCCzXFmziyhV7AdP34cJ06ccGbTPKouCjaPSrdHXazVBFvfvn0hfmS/c65IoioJ5Iq2W71OVWwp2KyeabaPBNIXbPvO7k1XvN3La+uWbdpIrNRHk2aN8d7y93ShdabQ0tMgMzddEBscFC4ShrCiYdKCLSUlBZUKVb7vkqKi7syyiYyM1HO5PMeiBCjYLJoYNsuaBCjYrJkXW6v0CjbbSCtrX437tk524XdVmxxwBJv73kNWbTkFm7rMqJJA6lqUdSKpYkvBlnXuCV5J1iUQFhaGs2fTrgm6auNHqFi1ol3JJivYnCm09GawSeVIxETH6D3d7nnBocGYtXiWdp6KEWxCru3fsx9dW3VLU3eePHmwZs0aCja7GbH+CRRs1s8RW2ghAhRsFkpGOk3RK9isfRVsnZmCjdKN95cMAVfuIprevcsRbDLZzLplKdiybm55ZSRwL4EmTZpg27ZtBOPmBKpUqYJZs+6IPI5gc+9kUrC5d/7YeicToGBzMnAHq6NgcxCYRU83W7C5666LFk2XRzVr/cT5EKN6Gg/vgqId6jptaua9v3ts0CnYPOr2032xFGy6UfFEEnB7AlOnTsXYsWPd/jrc5gJqpmrpTmOt9ocPiiIY2ZANf+HOaLtBgwahe/fuFGzGkFqqFAWbpdLBxlidAAWbtTNEwWbt/OhtHQWbXlI8z9kEKNjUEVclgdS1KOtEUsWWU0Szzj3BK8naBCpXrox9+/Zl7Yu0ys0PGFcAACAASURBVNUJwSZ+hFwzLNi80QfVcAPJ+AC7UaJECSxevFi7Qj8/P9SvX98qV8t2GCBAwWYAGot4LgEKNmvnnoLN2vnR2zoKNr2keJ6zCVCwqSOuSgKpa1HWiaSKLQVb1rkneCVZm4CQax07dsSRI0ey5IV+2wdIAdDxI+DKDRdfogLB5gdv9EU13EQyvi8Rh1deeUWTbOIICQlBtWrVXHyRrF6GAAWbDD2W9TgCFGzWTjkFm7Xzo7d1FGx6SfE8ZxOgYFNHXJUEUteirBNJFVsKtqxzT/BKsj6Bf/75B6+99hp++uknnD59GjEx+hf6fwKAF4CVAK5YENV3fYGcfkDTJUD8TRc3UIFgK5A7H9pfKgb4eqH16he1C8qVK5f235IlS6Jo0aIuvkhWL0OAgk2GHst6HAEKNmunPD3BJn4PzrN2s9m6DAh4L1iAuIgIVK1aFWJn0nuPzF7+MlqzSiwUzzXYeMsZJUDBZpTc/eVUSSB1Lco6kVSxpWDLOvcEr8QzCPz222+4du2awxebvX17ZIuLw7W1a5ESEuJweVFg586dGDNmDJKSkhwu7+Pjg6FDh94dxSUClClTBoGBgVqs7B+3QbZb13Ct8wak+GbXHX/Lli149913cfnyZd1lhOjq3bs3SpUqdbeM2OGzSJEi2v8v2btE++lUohMaBzVGgQIFULBgQd3xxYlJiTexutUL8AnwQ9mp3eDt7Y1KlSohe/bsqFWrlkOxeLL1CFCwWS8nbJGFCVCwWTg5QJrtyMU22EK4UbBZO2eZtY6CzX1zl1VbTsGmLrOqJJC6FmWdSKrYUrBlnXuCV+IZBIRcO3DggMOSLXvHjsh2+TKuffYZUv4dSWWEmBlC645gexjZbl3Hr5XeQrJXAMqXL69JKXtHcnIyfv/9d6xZswY7duywdzrq1auHtm3bIkeOHHfPFWuiCdlnq0+FYEu+cQurWo6Ft78vyk3rDi8vL61ucV1CsvFwbwIUbO6dP7beyQQo2JwM3MHqMhvBFlStGsp89x280xkJ5WA1PN1JBPbs2YPY2FiOYHMSb1ZjnwAFm31Ges9QJYH01udJ56liS8HmSXcNrzUrERDTRcUU0YSEBNy8aX9OZfZHH0W2S5dwfN48JIWEIF++fLoE1r3MzBBammBb3RrZkhLwS8W3cAu+2mgvPYJNlBXS8ejRo9q0WSHbDh8+jHPnzuHGjRvw9/fXRp8JgVajRg2EhYWluSTxXiFGsqWWXkoE280krHpoDLz9fFBz7hPa9NBHH300K92CHn0tFGwenX5evKMEKNgcJebc8+1NEU14+20kc+FQ5yZFQW2cIqoAIkMoIUDBpgSjFkSVBFLXoqwTSRVbCrasc0/wSkggMwJ/FC6MW2fO4Obnn+NmaCgaNGgAX19fQ9Di4uLwxx9/aBsuiBFtQmodP35ck31iymfx4sU1mdWsWTNtvbHUhxjJVaVKFW2h/9THrmey4/bN60jssRlJ8EHDhg0hppXqPUSbxMg+IdVsx+3bt7WRYxkdQr6JEWX3tmXi+ona76/hjYejQ9EOCA8P167JkSP55i0M9q8Pb18fdP1mqiYLGzVq5EgInmthAhRsFk4Om2Y9AhRs1stJ6halJ9jKABgFaL+MY/r1w+2ICGtfBFt3HwEKNt4UViFAwaYuE6okkLoWZZ1IqthSsGWde4JXQgKZEdhbrBhu/vMPbn72GW7myoX69etDTI00eqgUWqINu4YG4fatBCT02Ixk+GgySu8INts13Lp1C3///bc2es3eIUa1CfmXnmRUIdhuJyXjad+68PLxRrfN0zTR17hxY3vN4uduQoCCzU0SxWZagwAFmzXykFErMttFVCxwKqYcinUVhLBx5C9f1r5qz20dNznw3Ny76sop2NSRVyWB1LXo/+ydB1RURxfH/wJSLWAXC3axgw2DPfZYUBN7r9iNJfYWu7Fgj11jib3HGDtGMWrsJXZFY4kdxYYR+M4dvyW0hYWdt/v27Z1zOCbse3dm/nd22f3tLdqxJEtbBmzaORO8E1YgQcCWKxc+3r2Lf7dsQVi6dEYDNppLFtAiW2d6OiLyUxjetzyAcHyO9koqYNPtn1JGnzx5IhofvHv3DpTWSracnZ1FqmamTJkSrIMmA7BFRkSgm21ZpLCxQYuDUxmwaezpyYBNYw7l7SirAAM2ZfU11rohgI3m0BcRZez8fL9pFWDAZlq9eTaAAZu8UyALAslbkXYsydKWAZt2zgTvhBVISIFLefIg7M4dfNq8GR/SpxcF9ylFUsYwFmh9BmwOiPz0Ee9aHkCEkYDN2D3JAGy0Bv8Un7uFtgycLpqyVapUydil8f0qUYABm0ocwcuwDAUYsKnbTwkBttDQUFHklAYVLI3eIUjdu+LV6VOAARufDVMrwIBNnuKyIJC8FWnHkixtGbBp50zwTliBBAFbvnwIu3ULnzZtwocMGaQCNhnKn+mREpHhn/Cu5UFE4HM6ZUL102TMqc+GLMDWzbYMIiMi0fLQNBHJxoBNSa+Z1jYDNtPqzbNZuAIM2NTtwIQAW2RkpLoXz6tLsgIM2AyTjDqJtWrVCnv27IlxQ7p06USR4Z49e4o3dtGfP/FZvnbtGpo1ayYeWr9+PQoWLIhx48Zh1KhRGDt2LEaOHIk1a9agdevW8Pf3R0BAgEi/0M199OhRUQvRkgcDNnnekwWB5K1IO5ZkacuATTtngnfCCiQI2AoUQNiNGwjfuBHvM2aEj48PHB0dVSPame52iIwIx7tWhxARmUITgK27nQ8iwsNFiigBtsqVK6tGb16IcQowYDNOP77byhRgwKZuhzNgU7d/ZK+OAZthiuoDbLq7U6dOjQULFqBFixYJQjYGbJwiatiJM+wqWRDIsNms6ypZ2jJgs65zw7u1XgUue3riw7VrCF+/Hu8zZ1YdYDvdzRaIjMDblocQCW0Ath725RD+76fPTQ7sbBmwaejpx4BNQ87krSivAAM25TU2ZgYGbMaoZ3n3MmAzzGfRAVv0KLLXr19j0aJFIvqMumXpotIMs/r5qsQi2JycnJJiTvXXcgSbPBfJgkDyVqQdS7K0ZcCmnTPBO2EFElLgcuHC+HDlCsLXrcP7LFlQtmxZqOnv92n/FGL5b1sFghJSDIm6V8rjslJEezr64lPYRzTfNwU2Ke0YsCnlMDPYZcBmBtF5SstVgAGbun3HgE3d/pG9OgZshimqD7DR3WFhYRg0aBBmz54totgotVOX5tm8eXNQq/qff/5Z/L5p06Yi/ZOGMSmiOvudO3dG/fr1xdwHDhxAo0aNRLqpl5dX1Mb+/PNPAQAPHz4MWk+bNm3Qu3fvGGswTAU5VzFgk6MjWZEFgeStSDuWZGnLgE07Z4J3wgokpMBfxYrh/aVLiFi7Fu+yZlUZYIvEaX8bIEUKvG1JgC1SE4Ctl3N5/Ps+LAqwmRMa8rNDrgIM2OTqydY0rgADNnU7mAGbuv0je3UM2AxTNCHARhZ0wKtfv36YPHkyNm7cGAXSdDPMmDEDX331lZQabLr54lt99erVsXLlSmTNmhUXLlwQUO3KlStRl3p7e+Off/5BpkyZkhVxZ5hi+q9iwGasgv/dLwsCyVuRdizJ0pYBm3bOBO+EFUgQsJUogfcXLiDi55/xzt0dZcqUgbOzszpEi4wApYimsLFFaPMDYk3mhFGyIth6u1TAx3cf0GzPZNg6pDTrntThaO2sggGbdnzJOzGBAgzYTCCyEVMwYDNCPAu8lQGbYU5LDLAFBQWhQoUKUY0JtmzZIgCbh4cHfvrpJ9FN7OPHj3j48KFUwEb2582bh9q1a4sItY4dO4p5du7cKaLY6PWWUlDbt2+PH374QbzZnzp1qvh9iRIlGLABQhv6IS1z5cpl2IFQyVWyIJBKtqOqZcjSlgGbqtzKi2EFFFPgirc33p07h4jVq/Eue3ZVAbbIiE840z0lUtjYIbT5fqGBORsCyAJsfVJXQtibd2i+ZzJsHFKatXGDYgfLSg0zYLNSx/O2k6cAA7bk6WaquxiwmUppdczDgM0wPyQXsFE6JgEwaoJAQ1aTg+gporNmzRLgLPYaixcvLrqbrlq1Cnv37kWNGjX0rsEwFeRcxRFscnQkK7IgkLwVaceSLG0ZsGnnTPBOWIGEFLhSqhTenTmDyFWr8DZHDpQuXRouLi6qEC0y/F+c6WGPFLYpEdpsn2YAW9+0lfHh9Vs02z0Jtk72DNhUcdrkLIIBmxwd2YqVKMCATd2OZsCmbv/IXh0DNsMUTQyw6YBXjx49MH36dGzevFlEsFHdtYCAgKhCx7IBW3T7sdfo6emJVq1aYc+ePYjemEF3HaWJJqcpg2GK6b+KAZuxCv53vywIJG9F2rEkS1sGbNo5E7wTViBBwFamDN6dOoXIn37CWw8PdQG2Tx9xpqcDUtg5ILTpHtHtnFJEzTVkRbD1c6uKdyGhUYCNMglsbW3NtS2eV6ICDNgkismmtK8AAzZ1+5gBm7r9I3t1DNgMUzQhwPbp0ycMHz5cpGDGbnJgTsBWtGhRUBOETZs2cQQbINJix4wZE8fhnCJq2HPA2q5iwGZtHuf9sgLGKXDVxwdvT54EfvoJbzw8UKpUKaRKlco4o5Lujvj3A872coJNSke8bvKbZgBb//Rf4u2L12j260TYOjuIUh0M2CQdGjObYcBmZgfw9JalAAM2dfuLAZu6/SN7dQzYDFNUH2B7//69iFYbMWIEXF1doyLCdBFt5gRsVPeNa7D9518GbIaddb7qswIM2PgksAKsQFIUuOrri7d//AEsX443uXOrC7B9fI+zvZ1hY++M19/8qhnANiBDdbx5HoKmv0yAXSpHBmxJObAqv5YBm8odxMtTlwIM2NTlj9irYcCmbv/IXh0DNsMUjQ7Y4ruDaqxR9FqLFi3EG1c1ALby5cvH20WUChtTswWq28YpotzkwLBngPVdxYDN+nzOO2YFjFHgWoUKeBMUhBTLliE0Tx6ULFkyqv6qMXZl3Bvx8S3O9k4FGwcXvP56F2xsbES9MnMNWSmiAzPVQOjTl1GAjd732NnZmWtbPK9EBRiwSRSTTWlfAQZs6vYxAzZ1+0f26hiwGaaoPsCWLl06+Pn5iVprZcuWFXCNhloAW2RkJP744w8MGTIEly9fRu/evVG/fn106tRJrJMBGwM2w54B1ncVAzbr8znvmBUwRoFrlSrhzZEjSLFkCULz5VMXYAt7g7N9UsPGIRVef/2LZgDbd1lq4vXjF2i6Yzzs0jiBAZsxJ1hd9zJgU5c/eDUqV4ABm7odxIBN3f6RvToGbLIVVZe9cePGYdSoUahbt66IsHN3d8f+/ftBdcfo23XqMOrm5mbSRXOTA3lyy4JA8lakHUuytD22Yid+6vA9in1dBcV614eHhwdy5cqlHaF4J6wAKyAUuF6lCkIPH4bN4sV4nT8/vL29kSZNGlWoE/4hFOf6poGtYxq8arxDM4BtkHttvHr0LAqw+fr6ImXKlKrQnBdhnAIM2IzTj++2MgUYsKnb4QzY1O0f2atjwCZbUXXZO3DgABo1aoTQ0NA4C6OmDP379zd5QWAGbPLOiCwIJG9F2rEkS9vrgacxvao/cvoURoUpnRiwaeeI8E5YgRgKXP/yS4QeOoQUCxcitGBBdQG2969w7ltX2DqlxatG28XffWoIYK4hK0V0cPY6CHnwFE22j0PKtM5gwGYuj8qflwGbfE3ZooYVYMCmbucyYFO3f2SvjgGbbEXVZS8iIgIHDx7E9OnTERQUJECbj4+PiGBr164dnJycTL5gBmzyJJcFgeStSDuWZGnLgE07Z4J3wgokpMD16tUReuAAbBYswGtPT3h5eSFt2rSqEC38XQjO9XODrbMrXjXcphnANiRHXby8/xhNto1DSldnfPHFF7C3t1eF5rwI4xRgwGacfny3lSnAgE3dDmfApm7/yF4dAzbZirK9xBRgwJaYQoY/LgsCGT6j9VwpS1sdYMv1RVH4TuqAzJkzw9PT03qE5J2yAlaiwI2aNfF63z7Y/vgjXhUqhBIlSoju4moYn96+wPn+6WHrkg6v/LZoBrAN9aiHF/f+QZOtY5HSzYUBmxoOm6Q1MGCTJCSbsQ4FGLCp288M2NTtH9mrY8AmW1G2l5gCDNgSU8jwx2VBIMNntJ4rZWmrA2x5yhdHuQntxAdu+uDNgxVgBbSlwI06dfD6t99gO38+XhUurDLA9hzn+2eAnUt6hPhtFp02qSGAuYasFNFhuRvgefBDNNkyFinTuaBcuXJwcHAw17Z4XokKMGCTKCab0r4CDNjU7WMGbOr2j+zVMWCTrSjbS0wBBmyJKWT447IgkOEzWs+VsrRlwGY9Z4Z3at0K3KxbF69+/RV28+YhpEgRFC9e3ORNhPR54NObZzg/ICPsUmVASINNmgFsw/P64dntB/hm8xjYp0/NgE1DT0EGbBpyJm9FeQUYsCmvsTEzMGAzRj3Lu5cBm+X5zNJXzIBNngdlQSB5K9KOJVnaMmDTzpngnbACCSlws359vPrlF9jNmYOQYsXUBdhCn+D8wMywS50JIfU3aAawjcjXEE9v3cc3G0fDPmMaBmwaeooyYNOQM3kryivAgE15jY2ZgQGbMepZ3r0M2OL32Zo1a9C6dWvxIKVzrV+/HgULFhT/Hx4ejpEjR2LSpEni/2vVqgW6Pn369FIOgG5uf39/BAQE6G1EYOh1UhYl0QgDNnliyoJA8lakHUuytGXApp0zwTthBRJS4JafH0J27IDd7NkIKV4cxYoVQ7p06VQh2r+vH+PCd1lglyYzQuqtR8qUKUXHTXMNWSmiIws0xpMb96IAGzVxcnR0NNe2eF6JCjBgkygmm9K+AgzY1O1jBmzq9o/s1TFgSxyw0RXbt29HgwYNxMXPnj1DmzZt8NtvvzFgS8aBZMCWDNH03CILAslbkXYsydKWAZt2zgTvhBVIELA1aoSQbdtgN3MmQry81AXYXj3ChUHuSJk2K17WXasZwDbK82s8vnYXX68fBYfMaUWXdAZs2nieMmDThh95FyZSgAGbiYRO5jQM2JIpnIXexoDNMMA2dOhQjBs3TnTeOn36NOrXr49Hjx6ZFbBZ6JEDAzZ5npMFgeStSDuWZGnLgE07Z4J3wgokCNi+/hohW7YgZUAAXnp7o2jRotIi241V/t+Qh7gwOBtSpnXHy7o/awawjSncBI+u3IkCbGXLltUb9W+shny/aRVgwGZavXk2C1eAAZu6HciATd3+kb06BmwJA7bq1avj5cuXyJIlC1atWiUKFutSM7t164YFCxbESBF98eIFZsyYgdWrV+Pu3bvw9vZG+/bt0aVLl6g3fWFhYdiyZQtmzZqFEydOiG9cv/32W3zzzTeiLkr01M+2bdti2rRp2L9/P2rXro1hw4bBy8tLLDp2iui9e/fQrFkz8djkyZPFHJs3b0a2bNnEfTr79HhwcDAmTpwoHk+dOrVIh+3bty8yZswo+4jFsceATZ7EsiCQvBUlzRK9H1DrCAwNBP2US1kOnm89RfdP+knqCAt+jucrjsEupxvefZldRFfQ6wkP61Jg9OjR1rVhK9zt7SZN8HLTJqScPh0vS5VSFWD7+PI+Lg7JgZSu2fDyqzWwt7fHF198YTYvyUoR/b5oUzy8fBuN146EY1ZXMGAzm0ulT8yATbqkbFDLCjBgU7d3GbCp2z+yV8eALWHA1rFjRwHG9u7di02bNsHT0xNDhgzBwYMH0aNHD1CdNF0NNmdnZwwaNAhz586NY5SAW6tWrUT9NgJwdF30QZBr0aJFaN68eRQ4K1KkCD5+/IgbN25EXUppqosXL0amTJn0Arbz58/HmZ/sb926FdWqVRP2KMWV4F700ahRIyxcuFBxyMaATd6zWAuAbcyYMfIEkWmpFAD6Of3/n2Tadkdq1EMBPEIoduJ6Mq3wbZasAJ1xBmyW7EHD1n67eXO8XL8eKadNw8vSpUF/wzNkyGDYzQpf9fHl37g4JCdSuuXAyzqrNAPYxhZrjgeXbuLrtSPhkNUVZcqUAb0X42H5CjBgs3wf8g5MqAADNhOKnYypGLAlQzQLvoUBW8KAjQBayZIlBUgjSFa1alUByuhNM0Wm1atXLwqwPXjwQESJlStXDrNnzxZgbsSIESICbezYsaIxwrVr10SUWUhICJYtW4YqVaoIWEeRatRMgaLk9uzZIyLKPDw8sGTJEjHn2bNnxTV0386dO1GqVKkEARt9mPvuu+/E9T179hQ15AjsUaTchAkTxFqWL18u5vn3338xdepU8QFQBwKVPNIM2OSpy4BNnpZxLDFgU1Bc6zLNgM06/H2nZUu8WLsWKX/4AS/LllUXYHtxDxeHeiBlupx4WXslHBwcxHsVcw1ZEWzjSrTA/Qs30HjNCDhmc2PAZi6HKjAvAzYFRGWT2lWAAZu6fcuATd3+kb06BmyJAzYCaQS3CKbRT8OGDUUEGoGvChUqxEgRjYyMxOPHj3Hy5EnRBOHXX38VqaI6wLZv3z7UrFkTnTt3Fimi8X3Tqkv9jH7N8+fPBdgj+Hb06FGUL19eL2CLiIjAhg0bRLQdDaodN2rUKLGGPn36iLkpGi++Eb3WnOyzprPHgE2esgzY5GnJgE1BLa3cNH2xQSn4NHLlymXlamh3+3dat8aLNWtgP2UKXvj4oHDhwopHhBuq5sfnwbg4LDfs03ngRe2fNAPYxnu3xN/nrqPxmuFwzJYOpUuXhouLi6Gy8HUqVoABm4qdw0tTnwIM2NTnk+grYsCmbv/IXh0DtsQBG0WhUb21t2/fipoqlAJKKaMEx6IDNgJblD5KkWmxhw6wxa6bRlFusUd81yQFsJG99evXo2DBgnEAG6W16kBdfDunSL2AgABFiwQzYJP3LGbAJk9LBmwKamnlpulLGvqhqGQGbNo9DMFt2+L5qlWwnzQJL774QlWALezZHVwangf26XPjRa3lmgFsE0q1xr0zV9Fo1TA45UjPgE1DTy8GbBpyJm9FeQUYsCmvsTEzMGAzRj3Lu5cBW+KAjdInJ02aJH5oUHrmunXrRKRadMC2bds2ER1GEWoU4UbNCObMmQN6zUtOBFt02CULsEWPYNNFwpn61DJgk6c4AzZ5WjJgU1BLKzfNgM06DkBw+/Z4/tNPsJ84ES98fVGoUCFRL1UNI+zpLVwakQ/2GfLgRc1lotkKNVgy15CVIjqxTBvcPXUFjVYOhVPODAzYzOVQBeZlwKaAqGxSuwowYFO3bxmwqds/slfHgC1xwEYRXZTa6efnJy6mBgHz5s3DhQsXYgC2+fPni1TMgQMHYvz48QLAEdCi+mfx1WDT1Ve7dOkS2rVrJxoabNy4EefOnRO10ZQAbNRNlF6DKW20e/fumDJlithT//79Rb036irauHFj2ccshj0GbPLk1SpgU0PjA+4iKu+cWpOl+M4uAzbrOAHBHTvi+fLlsB8/Hi8qVFAXYHtyE5dG5od9xrx4UWOpZgDbpLLtEPznZTT6aSicPDKIL0BTpUplHQdO47tkwKZxB/P25CrAgE2unrKtMWCTrai67TFgMwywUedNamBA/1KzgH79+iEoKCgGYDt+/DhatGiB0NDQKKNZs2bFo0ePRAMB+qE00vi6iNINBOeo+QCldyoF2Mj+lStX0KFDhzhdRJs0aSK6iLq5uSl6aBmwyZNXy4DN3F0XZWl7PfA0plf1R57yxVFuQju4urqKhiY8tKdA7Pe3uh0yYNOer+Pb0d3OnfFs6VI4jBuH5xUrijqomTNnVsXmw57cwKWRBWCfMR9e1FiiGcA2uVx73DlxCQ1XDIFzrowM2FRx2uQsggGbHB3ZipUowIBN3Y5mwKZu/8heHQM2wwAbRZfpmgMcPnwYlSpVigPY0qZNi6VLl0alkhKEo0YIHTt2RM6cOcVjBK/CwsKwZcsW0eTgxIkT8Pb2FvV5unTpImqfKVmDjQAbjYsXL4paaxRdR4OAG0XeZcmSReoRC1q2A0Xr+CJt1gxRdvUBtlePnuHS7mMo37GB1DXojGnxw68sCKSI4AYY1ecTNXRdlKUtAzYDDoJGLtHia4xGXCN9Gw9HjEDqatWQumrVKNt3/f3xbNEiOHz/PZ5XriwAm+ubNwjZuhX2uXLB7ZtvpK/DUIMfHl/D5VGesM9UAC+qLxLvNcqWLWvo7dKvk5UiOsW3I27/cQENlw+Bc+6Mout76tSppa+XDZpeAQZsptecZ7RgBRiwqdt5DNjU7R/Zq2PAJltRthddgWuHTmF932mo2KURvmhXD45pXBAbsGVNnwkPDl3AkcVb0WzWQBSsWloREbX44VcWBFJEcAOMMmAzQCS+xGIU0OJrjMWIb+KFvj9/HsGdO8M+Rw6ka9YMaevVw/2BA/F0wQI4jBmDF2XKwP3MGbxfvBg2qVKh4KFDsDNjPbYP/1zF5dGF4JC5IJ5XW6gZwPZDhU64FXQefssGwyVPJgZsJn4eKDkdAzYl1WXbmlOAAZu6XcqATd3+kb06BmyyFWV70RWIjIjAwm8G4+zWQ8hZ0hM+revgxb1/cGDmWpTpWBfhTrZ4GHgJ/1y+De9GVeG/aQpS2NgoIqIWP/wyYFPkqAijsrTlCDblfKQ2y1p8jVGbxmpaz53WrfFizRqxpFTly8MmTRq83r0bKevVw4dbt2B75Yp4LOfcucjYs6dZl/7h0V+4PKYIHLJ44vmXCzQD2KZW7IybR8/Bb+kguOTNLDIC0qRJY1ateXI5CjBgk6MjW7ESBRiwqdvRDNjU7R/Zq2PAJltRthdbgasH/sSsWr0QER4uHnJyTYX3IW/gkMYFYa/fit/Z2Nqi75658KxWRjEBtfjhVxYEUkz0RAxzBJu5lOd5lVBAi68xSuikFZsUxXatalWEv3ypd0vO3t7Iv38/7NKlM8m2Q0JCQD80cuXKFTXn+4eX8df3ReGQpTCefzkfzs7OKFNGub+3iW1WVorosxfEDgAAIABJREFUtMpdceP3M/Bb8h1c8mVhwJaY8Bb0OAM2C3IWL9X8CjBgM78PEloBAzZ1+0f26hiwyVaU7cWnAEWxndl8QK84Jb+uJqLXlBxa/PDLgE25EyNLW45gU85HarOsxdcYtWmstvXc69ULT+fN07usnPPnI2P37iZb9t27dxEcHAwPD4+YgO3BJfw1thgcshbB86rzNAPYqIEMvcb6Lf4OLvmzwMvLC1QPl4flK8CAzfJ9yDswoQIM2EwodjKmYsCWDNEs+BYGbBbsPAta+uU9f2BuvW8RER4BREb+t/IUgI2NLXrtmokitb5QdEda/PArCwIpKnwCxjmCzVzK87xKKKDF1xgldNKSzQ/Xr+NaxYr49ORJzG2lSAG7ggVR9I8/YOvqarIt6wVs9y/gr3El4OBeFM+rzNUMYAuo1h1XD/6JBosGIlWBrAzYTHbSlJ+IAZvyGvMMGlKAAZu6ncmATd3+kb06BmyyFWV78SkQ/ikc8/3649KvQXEezlu1JAbs/RG2draKiqfFD78M2JQ7MrK05Qg25XykNstafI1Rm8ZqXM/fffrgyZw5cZaW5vvvkX/UKJMuWT9gO4+/xnnBwb0YnleZAxcXF5QurUxDIUM2LCtFdGaNHriy/yTqLxiA1J7uDNgMEd9CrmHAZiGO4mWqQwEGbOrwg75VMGBTt39kr44Bm2xF2Z4+BW4cOYuZ1Xsg/N9PiKQothQpBFRrsWY0Kjapo7hwWvzwKwsCKS6+ngk4gs1cyvO8SiigxdcYJXTSms23J07gRs2aCA8NjYrQTpkvH7L98gvSFyxo0u3qA2zv/j6LK+NLwjFbCTyrPEszgG1WzV74a99x1P+xP1IXyoYSJUrA1YQRgyZ1rpVNxoDNyhzO2zVOAQZsxumn9N0M2JRWWF32GbCpyx9aX82SFsPw57q9Udss07wmOq+daJJta/HDLwM25Y6OLG05gk05H6nNshZfY9SmsVrXc79/fzwOCIhaXvYZM5C5Xz+TL1cvYLt3BlcmlIJjdi88qzRTM4Btdu3eoBIU9eb3Q5rC2RmwmfzEKTchAzbltGXLGlSAAZu6ncqATd3+kb06BmyyFWV7CSlw4ZcjmO83AJEREUhhY4Me26ejeL2KJhFNix9+ZUEgkzggnkk4gs1cyvO8SiigxdcYJXTSos2Pd+/iWoUK+Hj/PpxLlkSBwEDYpk5t8q3qBWx3T+HKxDJwzOGNZxUDkCpVKpQqVcrk69NNKCtFdM5XfXBp9zHUm9cPaYpkR/HixeHm5ma2ffHE8hRgwCZPS7ZkBQowYFO3kxmwqds/slfHgE22omwvIQUiwsMxv0F/XPw1CMW+Ko8eO2bAxlbZ2mtRb+i//x5jxoyJs7z27duDfmJ3XbMETzJgU85LsrTlCDblfKQ2ywzY1OYR067nwfDh+GfiRGSbOBFZhg417eT/n00fYHsb/CeuTioLxxyl8KzidM0ANmqedHHXUdSb+y3SFM3BgM0sp06ZSRmwKaMrW9WoAgzY1O1YBmzq9o/s1ZkLsD1//hyLFy/Grl1rcOHCTbx+/UH21lRjL00aRxQvng9167ZCly5dkD59etWszRwLuXXsAlZ1GYc2i0cir29xky1Bix9+ZUEgkzkh1kQcwfafIPv27UPNmjVRt25drFq1KioK4/jx4+L3oaGhWL16NVq1aiVuCg8Px8iRIzFp0iQsWLAA/v7+ibpx3LhxGDVqFMaOHSvu1TdiX7dmzRq0bt1azBEQEAAnJ6dE57LGC7T4GmONfkzunt8cO4b7AwYgz7p1sPfwSK4Zo+7TC9junMTVyT5wzFkazypM0wxgm9egHy7sPIJ6c/oiTbGcKFasGNKlS2eUhnyzOhRgwKYOP/AqLEQBBmzqdhQDNnX7R/bqzAHY5s2bh8GD+6NVKzs0afIO1MhKyzVpQ0KAU6eAjRudsWbNJ0yZMgM9e/aU7UqLsrd9xHz4je9h0jVr8cMvAzbljpAsbQ2NYLt27RqaNWuGiIgIbNiwAZ6enmJzCxcuRLdu3cR/9+vXD5MnT4a9vT1evXqFzp07Y8+ePdi9ezfKly+fqBgM2BKVyKgLtPgaY5QgKr059PBhBLdrh/y7d8OxUCGpqwwNDIR9jhx49csv+GfqVGQbNw7p27cXTX1MMfQDtuO4OvkLOHqUwbPyU5E6dWqULFnSFEuKdw5ZKaJUcuL8jsOoO6sP0pbwYMBmNo/Kn5gBm3xN2aKGFWDApm7nMmBTt39kr87UgG3w4AEIDFyGBQtC4O0tezfqt3f2LNCtmyuqVOmIKVOmJ3vBW7Zswdq1CxAUdBL//PMK1JRTq4M+l2TJkhbly5dFixbd0Lhx42RtVYsffmVBoGQJKuEmjmD7T0QdMNu0aRP27t2LGjVq4P379wKqEWSjUb16dfz888/ImDEjrl69iqZNm4oPyvQ7SnFObCQXsCVmlx//rIAWX2Ms3bcR79/j2cKFePrjjwi7cwepKlSAc6lSeLlxo1TAFnrgAO60bo2IsDCkb90a9rlyIW2dOnAkUG4iuEa+0gvYbv+Bq1N84eRRFk/L/6AZwPZjo4E4ty0QX83sDVevXAzYLP0JG239DNg05EzeivIKMGBTXmNjZmDAZox6lnevKQEbRa6tXDkC+/eHwAy1f1XjnNBQ+qDsirZtxyc5ku3+/fvw92+Gly//QteuIahWDcie3aTv302uI8HD+/eBAweARYtc4eZWGAsXrkd22ngShhY//DJgS8IBSOKlsrQ1NIItesrnjBkzBFijD8stW7ZEmjRpRMpoYGAgdu7cKYqT61JK27RpA3ptpaLlZ8+eFRFuv/32G9zd3dG9e3cR5ebi4iJ2Hx9go9TTH3/8EfPnzxfX0LwPHz7EDz/8EJVKGjtF9N27dyJVlaLnNm/ejDNnzoj0Vd39Xbt2jUojffv2rVgf2ad9UHrqhQsXMHr06ERTVZPoMrNfrsXXGLOLasQCIt68wb2ePUVTnRyzZsHOzQ1vjx9HcPv2AoTJjGB7OHIknLy8ELp/PzIPGgSH3LmNWHnyb9UH2N7cCsK1HyrAKVc5PPWdrBnAtuDrQTi75SC+CugNV+9cKFq0qNWX4Uj+6VHXnQzY1OUPXo3KFWDApm4HMWBTt39kr85UgI1qrnl4uOPIkY9WGbkW228UyVaxoj3u3n1o8JtBgmvVq/ugTZuHGD5c9kmwHHsTJgCrVrlj//4TSYJsWvzwKwsCmcv7HMEWU/n169ejefPm6NGjB6ZPn44jR46I+mtDhw5FwYIFRTMOXb01qoXWv39/TJw4UTweFBQkoBd9wI4+evXqJWAZ1U2LDdjCwsIwfPhwMVd8Q1erLSHAFt99S5YsQadOnfDp0ycB0miNukGRdq6urjh//jwDNnM98axk3te//YabDRog8t9/4+yYaqTJBGwRb9/i1a+/ipRTpyJFzPatl17AdvMork2tCKfcX+DpF5ME7PY2YxqBrBTRhU0G48ymA6gzoyfcSuZhwKah5zYDNg05k7eivAIM2JTX2JgZGLAZo57l3WsqwEZRFXfujMPChe8sTySFVuzv74zcuUdiyJAhBs1Qt255+Poes2q4phOKINuxY77YtSvIIO3oIgZsBktlsgsZsMWU+vTp06hfvz6KFCkCglqLFi0SzQi2b9+OXLly4ZtvvsGXX34pgBX9nqLCKJ20QoUKIvJsx44dWLFihUglpZTTQYMGgaCdrkZbbMB2+fJlNGnSBCEhIQLcUYMF+h1FoJ04ccKgCDZq3DJhwgQ4Ojpi8ODBIhpOVyvuxo0bcexTtFvv3r1j2DfZgVN4Ii2+xigsGZuXrIBewHbjCK5NqwSnPL54Wm6iZgDboqZDcHrjftSZ3hNupfKI184MGTJIVpXNmUMBBmzmUJ3ntFgFGLCp23UM2NTtH9mrMxVgq1ixGEaPvoTq1WXvwHLt7d9P0Kcojhy5mOgmqObatGmdcOxYSKLXWssFvr6uGDhwqcE12bT44Zcj2JQ77bK0NTRFlHby9OlTkRJKH5IpCmzOnDkgSEWQLEuWLCLdk9I3Z86ciWHDhuHx48eiIQJFp9F9x44di1cQXdRbbMBGQM7Pz0/YnTVrFpydnREZGSmAGQE8QyLYDh8+jEqVKol5Y0e6HT16VETg6dJYqV5cfPaV86JpLWvxNca0CiZttgdDhuCfKVPg4uODfL/8ArtoYCUyLAwh27bh2bJlePP774j48AEps2RB2gYNkGXwYDjkyRNjsg/XruFejx54e+wYsowYIa5JYWcn7r/bqZPoCqqLeCPbL9auxeOAALy/cCGGnfjWkrRdGXe1PsAWev0wrk+vAqc85fG03ASkTZsWXl5exk1mxN2yItgWNx+GU+v3ovbUHkhXJi8DNiN8orZbGbCpzSO8HlUrwIBN1e4BAzZ1+0f26kwF2NKmdcLdux803S00qb6h7qIeHo549ep9orc2aVITdevuAzUj4/FZgRUrgF27amDjxr0GSaLFD7+yIJBBAipwEUewxRT1w4cPGDBggIhMI4C2ceNGlCtXLqrGmg58UUonQbMSJUoIEPfPP/+IDqSUdhnf0IGy2IAtNhAjUEdD93tDABtBNF0H09j26IuB1q1bw9/fH5TSqs++AkfLLCa1+BpjFiENnFQfYIt49w5/9+2LZ0uWxGuJYFnerVvh/P8UyfBXr3C7eXMB4LJNmCBAW+aBA0VDhDiAzdNTQL0HQ4fGa1u1gO1aIK7PqAqnvBXx1GecZgDbkpbD8efaPag9tTvSlcmHwoULiyYwPCxfAQZslu9D3oEJFWDAFlNs+jaX3qBSOgZ1DStevDio6HDfvn3FG9NqVMXchIMBmwnFVsFUpgJsdK603Okyua6k5mL0GpDYcHd3xYkTr5AjR2JXWs/jf/8N+PikxcOHhkX1afHDLwM25c67LG2TEsFGu6GOod26dUPWrFnx6NEj6Boe0GO6xgZUO4kaGlDtNYJmVJ+RItiooQBFu1G9tvhGbMAWu1GCvgizhGqwJQTYyD5FyHEEW3tRP4/qz1GqLw85CugDbKGHD+NGjRqwcXRE9mnTkK5NG/Hf7y9eFA0O3p09C9fGjZH7p59gkyoVPly5ght16iB11aqfAVvv3sgyaJCIjIsN2OwyZ8atBg3wJigImfr2Fdfb/L+JiJxdGWdFbwTbtYO4PqManPJVwtOyYzUD2Ja1HokTa3aj1pRuSO+TnwGbccdHVXczYFOVO3gxaleAAVtMD928eRPjx48H1TGh2iVUw4S+mc6cObP4bwcHB5O6lAGbSeU2+2QM2MzrAkMBm41NCoSHm61usnlF0jM7cUlbWyAiInFASSYYsKnPjRzBFtcnv//+OypXriweIOClq59G/6/rKqpLBV23bp2IXCOwRs0MqP4a1Wej5geUbkqgjmqebdu2DWXLlo3T5EBGDbaEANvt27e5Bhsg4BoDNvmvP/oAmw6K6WZM17IlPBYvho2zcxQwc8ibF/moKUGBAlGA7ePduwLEuU+ciEy9e8ebIko2CcbRtbpB96SqVElAudRffmnWP9R6AdvVA7geUB1O+SrjadnvRaMRioA115CVIrq87SgcX/Urak3uhvTl8qNQoULIlCmTubbF80pUgAGbRDHZlPYVYMAW08fUxYu+saZvqekPI0Wsde/eHfXq1TM5XKOVMWDT/nMw+g4ZsJnX34YCNo4AjN9PhurHgM2851zf7AzY4ioTHaJVqVJFpGu6u7uLC9+/fy8aCNB7Bopw27lzJ0qVKiUeo1po7dq1i9NFlFJOKbWUvqyLHcFGXT4p3VRfoxVjU0RTpkwZp4sofQCmIuTUIVVnX52nM+mr0iLET7oKprtDH2CL/PQJ/0yciEfjxyOVry9yrVoF+/+Hf1N02/UqVWLUVPv34UPc9PPDu1On4LFoETJ06RK1idgRbPEBNt3FKd3dRZ02p+LFTSdCrJn0AbbXV/bjxswacMpfBU/LjNEMYFvRbgz+WPkLak7yR4YvCjBgM9vJkz8xAzb5mrJFDSvAgE3dzmXApm7/yF4dAzbZiibNnqGAiAEbA7b4FJCVxpi0UyvvamsAbM+DH2JY7gZwy5kFdVZ+l+gHWyoR0bNnT6xatQo9evQQAIw6dOqGLoWUOoX+/PPPUfWGKNWcot+oAcKBAweQLl06cT99YUeRcDRiAzYdtKNupVQjjeahex48eIAffvjBoCYHCUWwUc012s/UqVNFHTnq8Ed2KXV01KhRDNjkPZWs0pI+wKZL+aQoM2p+kLZu3Sh94gNs9GDooUO43aQJPj1/jvgi3qI3OYgtdtiNG7j19dciBdVj6VJk6NjRbP7QC9j+2osbs2rBucCXeFJ6VKKvQ0pvQFYE208dvsexFTtRc0IXZCjvyYBNaceZ0D4DNhOKzVNZvgJaBWwRERHiG2RK86Q3ty9evADVSWnatCk6deoUo+jm8+fPsXnzZmzduhVBQUHCqRS51qdPH5EaYmNjE8PR9C3z7NmzxbfQDRs2xOTJkxUr4smAzfKfY0nZAQO2pKgl/1oGbMZpaqh+NIsWo0sYsBl3fhK6W6a2/ilKi6laBk43+wdb5RSLa/natWtRzRcofZVqsb169QqDBg0SzRl0Ka6mXJOSc2nxNUZJvYy1rQNsZMe5VCnkXrkSjoULQwfR6PcFAgOR+v8p1wKkGRnB5lioUIxlf/jrL9xp2xbvTp8Wv1ctYLu8Bzdm14ZzgWp4Unok3NzcRM1ncw1ZgG1lp7EIWrYDNcd3QYYKnvD09BQldnhYvgIM2Czfh7wDEyqgRcBG3xzTt7PU9Ytqn9APtbun2im9e/cWrbDpW2fdi/6sWbPEt8sE1bJkySLqp1C9tdWrV4O+SW7evHkMj9CbVIJrlE5BP9mzZxdpF7ZUgEjyYMAmWVCVm2PAZl4HGQqIOIItfj8Zqh/drcUPvzIhkDmeCdYQwUa6Witgi14bLvb58vHxEVF6+fPnN8fRU2ROLb7GKCKUJKME2J7On4+8O3ci7OZNvD1xAjnnzsWbP/4QaaCGArboEW+xAVmcLqLRAFvEhw+45+8vGibQuNWwoWoB26tLu3FzzldwLlgdT0qN0AxgW9VlPI4u2YYa4zojY8VCDNgkPbfUYIYBmxq8wGuwGAW0CNh0NVPs7e1j1Esh8EZpF1QDhb6tpUg2feP06dOoX7++aHdP16ZNmzbq0ugRbBQZF7vlvUznM2CTqab6bTFgM6+PDAVEDNgYsMWnAAM25Z6/MrWNDtgoDZPgkrUMarYwZ84cbNiwAfRlIX25SJ1FqZZcsWLFNCUDAzbTuvP1b7/hdsuWyLt1qzTApm8H8aWIxgZslGKab8cOpKld27RCRJtNX4roq0u/4uacunD2rIEnJYdrBrCt9p+AI4u2osbYTshYqbDooEyBCzwsXwEGbJbvQ96BCRXQImCjNM8KFSqgVq1aol7KpEmTcOrUKVFrhOqPtG7dOkYtlRs3bogot4sXL4rItY4dOyI4OFikUtjZ2Ym0CQJplA6aJ08eEdlGrd2p2DHZYsBmwgOr8akYsJnXwQzYjNPfUP1oFi1++JUJgYzzRPLutsYINlJK1yU0earxXWpVQIuvMWrVmtZFzQyezp2Lh2PHwqloUdEp1LFgwSSniEaPYEsKYKNrdSmiYbdvw33UKGTs1Ut0HzXX0AvYLu7Czbn14OxZE09KDhOg25yAW1aK6Jpuk/D7ws2oPqYjMlUpwoDNXAdPgXkZsCkgKpvUrgJaBGy66DPqjFW2bFmUKVMGpUuXFgWI6dsUAmI6KEZRbqQBFRueP39+VPFhuocAG43169cLoEZ1Sqj2GhUtpvpsZI8Bm3afG+bYGQM2c6j+35yGAiKOYIvfT4bqx4DNvOdc3+wM2NTpF15V8hRgwJY83fgueQroBWwXduLmvAZwLlQbT7yHaAaw/dxjMg7/uAnVR3dApqpFUaBAAdFhmYflK8CAzfJ9yDswoQJaBGwPHz5Eq1atEBgYGKUkgbXoEWw6wEYXUGoE1WSjyLTGjRuLemqUGkr/6gAb3X/y5MkYUWwUKceAzYSH1QqmYsBmXicbCogYsDFgi08BjmBT7vkrU9voKaK0Yo5gU85v5rTMgM2c6vPcpIA+wBZyfgduzfeDc6E6eOI9WDOAbW2vHxA4bwOqjWqPzF8WY8CmoacBAzYNOZO3orwCWgRsHz9+xJAhQ0S9tSpVqsSowxY7rTM6YEudOjVGjhwp0kupecGtW7dEcwSKYCPAFhYWFhXFRnXZqHYLAzblz6g1zcCAzbzeZsBmnP6G6kezaPHDr0wIZJwnknc3R7AlTze+S50KaPE1Rp1K86r0KaAXsJ3bhls/NoJz4a/wxGsQ0qdPj6JFi5pNSFkpouv6TMWhOevx5cj2yFKtmGia4u7ubrZ98cTyFGDAJk9LtmQFCmgRsJHbKCKtW7duceqjxQZsuhTR+/fvY8SIERg+fDhGjRqFBQsWiHTQEiVKRAE2sku13L755hvUrl1bPNajRw9RMLhXr16KnBZucqCIrKo1yoDNvK4xFBBxBFv8fjJUvxiALQUV7/nPXvv27UE/Hh4eIjXfkgYDNuW8JVNbQyLYdO8VaEex3weEh4eLL+OovisNqvdK19OHZBnD0Pquhl4nY02WaIMBmyV6TVtr1gvYzm7FrQWN4VykLp6U+E4zgG1932k4OHsdvhzeDllqFGfApqHjzIBNQ87krSivgFYBm743nvH9/vHjx6Kz6O7duwVgo/pqhw8fRqNGjURTA10EG3mDOpEeOnRIRMhRhFvPnj3x3XffRdVuk+0xBmyyFVW3PWsDbNeuAVTqsFw5ICAAcHIyr38MBUTmBmzBwcDEicDmzZ/18vMDhg4F8ue3DP1olQNGDcCMbTOA9wBuMmAzr+c+z84RbP95ITpgo99u374dDRo0EBc8e/YMbdq0wW+//caATQ0HV88aGLCp2DlWsjR9gO3lmc24vfAbOBephyclBmoGsG3oNwMHZv6MqsPaIGtNLwZsGjrnDNg05EzeivIKaBWwKa+caWZgwGYandUyizUBthcvgCFDgMWLAX9/BmyGnkGCa61bA0FBMe/w8QFWrTIvZDMEUL4Ne4tlx5ZhzKYxePH4BfALgDAGbIb6X8nrGLDpB2xDhw4VzZBsbW2ha6T06NEjswI2Jc+CFmwzYNOCFy17D/oB2ybcXtgEzkXr40nxAaCmbEWKFDHbZmWliG4cEID9M9ag6tA2yFrLC/ny5UO2bNnMti+eWJ4CDNjkacmWrEABBmzqdjIDNnX7R/bqrAGwRUQAZ84Aw4cDe/d+VpABm+EnaeFCoFs3oHNnYMYM4NMnYNAgYMmSz//fr5/htmRfmRBgu/3sNtaeXIvt57fjz+A/P099AMCtmKvgFFHZXjHcHgO2uICtevXqePnyJbJkyYJVq1bBzc1NpINS/VUqQ0HlJKKniL548QIzZswQTZPow7W3t7dIee7SpQuc/h+iS/Vct2zZglmzZuHEiRPw8fHBt99+K8pP2NnZRdmnZkxt27bFtGnTsH//flGaYtiwYfDy8hILjR2Rf+/evaju55MnTxZzbN68WXzApft09une4OBgTJw4UTxO9WdpP3379kXGjBkNPzAqv5IBm8odZAXL0wvYTm/E7UVN4VzMD0+K9dMMYNv03Szsm7YKVQa3hnsdbwZsGjrjDNg05EzeivIKMGBTXmNjZogPsKWHM+xhG6NLqqFzFKhc0tBL+TozKGANgI0irypUADw8qHYRsGgRAzZDj1pYGEBln3bsAAYMAFq1+nznsmVAp07A2LHAyJGGWpN/XXyA7fWH11h8ZDFmHpiJ+y/vR02a2yE37sy/A4QzYJPvieRZZMAWF7B17NhRgLG9e/di06ZN8PT0FCUiDh48KGqwEgTTATZqijRo0CDMnTs3jgMIuFF3c6rfRgCOros+CHItWrQIzZs3jwJnFNFCTZtu3LgRdSmlqS5evBiZMmXSC9jOnz8fZ36yv3XrVlSrVk3YoxRXgnvRB5XFoPq1WoFsDNiS9zrAd8lTQC9gO7Uetxc3h0uxhnhc7FvNALYtg2djzw8rUWVQK7h/VRJ58+ZF9uzZ5QnKlsymAAM2s0nPE1uiAgzY1O21+ABbfRRAVqRW98KNXF0OrwJwclX/HjPkckf6XFmN3O1/t18LPI3rgadRoW9T5GzkE6PQu8wPv+asIXb8OLBuHfDtt8CDB59hG0ewJf8IEXSjz+qzZwMLFnzW0lwjOmAjmLby+ErsOL8DJ+7E/CBP62vi1gQbp2yMs1SOYDOX97gGW3Tlo0eHlSxZUoA0gmRVq1YVoIxSuuis1qtXLwqwPXjwQESJlStXTjRJIjBHzZMoAo06k1NjhGvXrokos5CQECxbtkx0OidYR5Fq1EyBouT27NkjIsqo0Qd1LKc5z549K66h+3bu3IlSpUolCNhGjx4t6sPS9VQrlmrIEdijSLkJEyaItSxfvlzM8++//2Lq1Kmge3Qg0HynUN7MDNjkacmWkqeAPsD24s91uLOkBZyLN8KTop8jRwsXLpy8SSTcJStFdOuQufhtygpU/q4lstUtxYBNgm/UYoIBm1o8weuwCAUYsKnbTfEBNl/kQHo4oXLlykle/PXDZ5J8D99gegW0DNiiq6mLZmPAlrwzFhkJrF37OWW0eHFg9WrAnI03CbA9evUIa06swZxDc3D3+V3YpLBBRGREjA2mcUwDt0g33L1zN87GKRUvS9YscHRwhKOjY/KEiXZXrgy5kCu9abqRBl4LROD1QPSt0BeNcjayuE6oMiG+0Y6LZcBcXUQJrBFII7hFMI1+GjZsKCLQCHxVqFAhRoooNUKixkknT54UTRB+/fVXkSqqA2z79u1DzZo10blzZ5EiSlFvsYcO7kW/5vnz5wLsEXw7evQoypcvrxewRUREYMOGDSLajgbVjqPu6LQGauJEdikllqjeAAAgAElEQVQaL74RvdacbB+a2h4DNlMrzvPFVkAvYDv5M+4sbQWX4o3xuGgfzQC2bcPmYfek5ag0sAWy1ystGsXlyJGDD4YGFGDApgEn8hZMpwADNtNpnZyZEqrBFhoaik9UgCkZw9XVNRl3me6Wv89dx/uQUNNNmMyZ3oWEgtYqe6T1zIbIrKk0GcEWXSsGbMk/OQTXtm4F+vcHqGEERa+1aAEQ5DLXoLkXHF6AuYFzcenBJXMtw+zzMmCT7wJzAjaKQqN6a2/fvkXRokVFCiiljBIciw7YCGxR+ihFpsUeOsCmr8N59OvjuyYpgI1sRe9+Hh2wUVqrDtTF5yUCigEBAVH14uR70nQWGbCZTmueKX4F9AK2E2twZ1lruJT4Bo+L9NIMYNs+Yj5+nbAMlfo3R/YGZRiwaeiJwYBNQ87krSivgKUBNvp2mL69pdohNWrUQPHixUGgiYrzUqoD1RdRcvz999+YPn26SOPInz9/jMLESsybEGA7d+6cSP/Q8kiVKpUo+qz2QZE2MqJtdPskv9IPpQjl+n9IkszoEnOmiDJgM/40x4ZrEyd+jmIz91NFlyL6/M1zLDm6BLMOzhIRbbGHm7MbqthXwdbVW+M8RoXca9eqjcxZMovC8saO4GfBCH4ebKyZJN3vmdYTWSOzcgRbklRL+GJzAjZKn5w0aZL4oUHpmevWrRORatEB27Zt20R0GEWoUYQbNSOYM2cO6LU7ORFs0WGXLMAWPYJNFwkn0U2qMsWATVXusMrF6Adsq3FnWZsowEY1FQsVKmQ2jWSliO4YtQC7xi1BxX7NkMOvLHLnzo2cOXOabV88sTwFGLDJ05ItWYEClgbYbt68ifHjx4uOXD/++CMGDx4sunhlzpxZ/LeDg4NiXnv48KGow0JzU5rIo0eP0Lt3b9StWxdUCDk6DJO1iIQAGxUqpm/UkzO0DuaSo4ka72HAZlqvJNQFM/pKzA0oDx8G2rX7HLkWEPD5v80N10if2Ppd++catp3fhkVHFuH209sxnOlt542z88/GcTAVcacfd3d38SNryIbgCa0rPkAuax9K2pEJ8WWv05yAjSK6KLXTz89PbIsaBMybNw8XLlyIAdjmz58vUjEHDhwo3qcQgCOgRfXP4qvBpquvdunSJbRr1040NNi4cSPoyzP6wlAJwEbdRMnPFNXWvXt3TJkyReypf//+ot4bdRVt3LixbPeZxR4DNrPIzpNGU0AfYHt+fCWCl7eDi1dTPC7cQzQt0QJg2zlmIX75fjEqfNsUORv6MGDT0LOBAZuGnMlbUV4BSwNs1N6eulxRsV76w0URa/QmkYCXknCNPLF06VLx7XTsUb16daxcuRJZs8ordq+bIyHARtF8Wh9v3rxJdhqsKbWhVF1aq+xBqby6dF6ZH37NDYh0OnGKaNJPDDUUbNMGoAaAkyd/7iaqBrhGO9EHKCmKbfWJ1ZgfOD8qmswBDgjbGAa8jKkBRbDVqVNHfGkiI4It6QrLuyM6IJdnVTlLMl9jZK/S3ICNvtCiBgb0L73/6NevH4KCgmIAtuPHj6NFixYiql436H0BfRlHDQToh9JI4+siStcTnKPmA5TeqRRgI/tXrlxBhw4d4nQRbdKkiXh/5ebmJtt9ZrFnzYBNB/k//63//F5R1n9Hf38q27ZujUp8YW2WQwggODg4TjTz8z9+QvCK9nDxbobHhbprBrARXCPIVqFPE+RsXI4Bm7kOnQLzMmBTQFQ2qV0FLA2wadcT8e/M2gGbtfk7of3K/PDLgE3f8w1RH0YS8oW59AsPp06PVLQ8/tWNHQuMHGm+Z01iEYDU9GDdn+sw++BsPHz1EKCeK6dirrdly5agHyqMLDO15MOHD6AfU47ogNyU8yZ3LpmvMcldg777zA3YKLpM1xzg8OHDqFSpUhzAljZtWvFFnC6VlCAcNUKgCHc6y/QYwSv6onDLli2iyQGVu/D29haNFCg6njqPKlmDjQAbjYsXL4paaxRdR4OAG0XeWTrUjn5+rBmwEdShL6F5qEOB2F+2PD+2HME/dYSLd3M8LtRNfKGka0pijhXLShGl9FBKEy3f+xt4fP2FKHFCe+dh+QowYLN8H/IOTKiApQC2e/fuiSgxaiFPbe59fHzEG1JKq6A3pLpBaZz0JvbUqVPi22AqNvz06VPxbXO5cuVipHHS7+la6rZ19uxZ8UeAotGonluxYsVieIHerFAtlV27don5dddSiijVgaMP3PSNIRVDXrt2rUgd/e677+Di4iLs0D3NmjUT/x29+HBirmbAlphC1vO4zA+/5gJEsb3FEWxJO78vX36OXtu1K/771A7YdKumdNHOUzrj0K1DwD4A0TLd6XWdfiwt+itpnlTn1TJfY2Tv0NSATfb62Z7pFWDAxoDN9Kcu/hlj/z17FrQMd1d2gkvJFnjs6a8ZwEYNDqjRgW/Pr5GriS8DNrUcQAnrYMAmQUQ2YT0KWAJge//+PaZNm4bSpUuLb40JqC1evFh09Zo5c6aocULAQJf2QN/AUn2RFStWiEgIgmzUlGDRokVo3ry5cC7VRqH6JlTrhGqpUErS/fv3hS36HX2DXL58eXHt6dOnRdct+gNJ3/jSt0y3bt0S0I5qp/z000+oXLmy+Dab7qPixvRNN9miWkIM2Kzn+aTkTmV++FULYFNSr+TYTiwCS2eT9YtfXUP1o7vFeZ4yBqDvIJ79Z48BW3JOrpx7ZL7GyFnRf1YYsMlWVPv2rB2wad/DlrVDXcMqWvWzo0txd1VnuJRsiceeXUXkaMGCBc22IVkRbLsnLce2YfPg26MxcjUtz1+Umc2j8idmwCZfU7aoYQUsAbDFJz8VF6Z6KHnz5hXwLE2aNBgyZEhUyoMObOkAWf369QUwoyK+ujQOgmBDhw4VMM7W1lZMQ4WMqQMYwbPJVOAIiLIbu/jvyZMn0bBhwyi71O2SouYI/lENFl1RYwZsGn4CmXBrMj/8MiAyDhCxfsbpFwXYxoyJY4gBmwlfVGJNJfM1RvYuGLDJVlT79qwZsGnfu5a9w2dHF+Puqq5wKdUKjwt20Qxg+23yCmwdOhdfdG+E3M0qMGCz7GMaY/UM2DTkTN6K8gpYKmCLnXJJHXiosxelcFLr+QcPHohIMgJg9PtOnTqBANi6deuQL18+AdUIhumGrl197KLF9DhFr+3Zs8cgu3S9zjYDNuXPrzXNIPPDLwMi4wAR62ecfgzY1PnKJfM1RvYOGbDJVlT79hiwad/HlrrDZ0cW4e5qf7iUboPHBTppBrDt+WEltgyejS+6NUTu5hVF7cncuXNbqpt43dEUYMDGx4EVSIICWgFsFF6tK0BMaZxUOJgi2qgeWp48eTB//nyhiq7+GaWIUp203377TTxGqaQ2NjZxihYTlEuKXQZsSTh8fGmSFJD54ZcBkXGASO36nTsH7N4NHDuWFn/9FY6HD6nA/yc4OtrB3d0RhQvbwtf3FerUAby8knQME7w4ySmiHMEmT3wJlmS+xkhYTgwTDNhkK6p9ewzYtO9jS93h098X4N6a7lGAjboNFyhQwGzbkZUiunfaKmz+bhbKdfVDnpaVGLCZzaPyJ2bAJl9TtqhhBbQC2CgqjbpjUfcu+jd16tQigo3+JeBGDQqiA7YdO3bAz89PRLdRDTa6jkbsCDbqAqezO2zYMJFeOnjwYL12GbBp+Mli5q3J/PCrdkBkLqkNBURq1W/tWmDePFc8emSPBg2+QaVK1UXDlmzZsonalVTPkqJ7qYPg77/vx44dm5A160f07BmCFi2MV91Q/Wgm/vBrvN6yLch8jZG9NgZsshXVvj1+jdG+jy11h08P/4h7P/eAS5l2eJy/A7QC2PbNWINNAwLg06UB8raqLLqBU5ADD8tXgAGb5fuQd2BCBSwRsFGdtAEDBogPiSVKlIiKStNBM4o4o4YI1MWzUaNG6NWrF7p06RIDsFEzgtatW4vfUQro9OnTRRef2IAtffr0SIpdBmwmPLxWNpXMD79qBUTmdqmhgEht+lHE2sCBrggLy47+/ceK1z1Dx9atWzFjxig4ONzHtGkhRkW0GaqfqQDbub/P4dX7V4ZKoZrrAq8HKrqWygUqo0qBKnHmkPkaI3sDDNhkK6p9ewzYtO9jS93h08D5uLe2J1zKtMfj/O01A9gOzPwZG/rNgE+n+sjbpgoDNks9oPGsmwGbhpzJW1FeAUsDbBSBQeCsRYsWoDpsGzduFE0OMmTIgKtXr6Jp06YCvNGoW7euiE778OEDmjVrFgOwUYOCHj16YPny5aJuG33LQqAtPsCWFLsM2JQ/s9Y6g8wPv2oDRLF9qvYURzXpt3w50LEjRJQufZmgG5cvXxa1I0+dOoXg4GDx+kgdkKmTGX0BUatWLRQpUiTq+rlz54q0+WXLgA4dkvcsI8CGrsm7l+8ynQKj643GmPpxG0zIfI2RvRsGbLIV1b49Bmza97El7DAy/CNS2NrHWOqTQ3Px97recCnbAY/ztYO7uzvy589vtu3IShE9OGsd1n87DWU71kO+tlUZsJnNo/InZsAmX1O2qGEFLA2wkSv27t2LPn36gBob/PDDDyhXrpzwkK7xwfnz5zFw4EDRITRdunRRv6drdDXYPn36hKVLl4qU0pIlS2L27NnInj17vIAtKXajR8bFd2yiR9wZcqzog7xuREZGIvb/G2KDr9GGAjI//KoJEEX3jqWkOKpFv4AAYO7cTFi7difKli0rpNy9ezdmzJghXveoezK9PlK3ZeqiTF8g3Lp1C8ePH8fOnTtRsGBB9O/fH3WoGBsA+uKhRYv66NXrCfr1S/rzRm2ArUT2EnB1dk36Rsx8R670uUA/sgdFxh2+fhgM2EoLaVsGThf/Vq5cWbbUbE8FCjBgU4ETeAl4dnQJwj+EwtWrIRwyfC74/+TgHPy9vg9cynbE43xtBWDL65ENry7txvu/z8Ldb7xJlZMF2A7NWY91faaiTIe6yN/uS/G5it5/8LB8BRiwWb4PeQcmVMASAZuS8lCEHNVaO3fuHFasWCFaTJtzMGAzp/rqmlvLgM3SUhzVANgocm38+EzYsydIdEYODw+Hv78/CPJ37NhRRO9GH1Rv0tnZGQsXLoz6dc+ePbFs2TIRvUu/t7W1xc2bN1GrVnmMGPEkyZFsaksR1W30zZs3oC9VLG28eiU3vXXmkZmgn28rfit+qKYo1RnVDZmvMbK15gg22Ypq3x4DNu372BJ2+O/rx7g+vTIi/v2AzDUGIoNvezwLWoq/138LF59OeOzRBJnCbsLm0s94/+gKCg44BKfsJUy6NVmALXDeBqzt9QNKt/sKBTpUY8BmUi8qOxkDNmX1ZesaU4ABW0yH6gDbzJkzcfToURH1Yc7BgM2c6qtrbpkfftUAiHTqqi3FkSJFExvm1o+ApLc3RLdkilyjrshUd83b21ukxlONyitXrsTYBkX7Pnv2TET96kahQoVE/UlKkz979iyoHhvVoqRINh8fH5w9m7Quo9EB2+HDhxOUkb7AoJ/Yo3bt2iKijtZB3aF5yFNgxcUVoJ/2xdqLH/oCiVKGzQHYnj9/jsWLFwsgTFCXSjkkOEoBoJ/T//8xQpauwhCwSBhTfjg6OgoITiCb6sFSbVceyivAgE15jXkGwxTQNTWgq1Pl9YV9upx48ec6OOSrinevn8P2CZW2iUTGyt2Rs+V8w4xKvEoWYDv84yb83GMySretgwIdq4sGS/Tax8PyFWDAZvk+5B2YUAEGbHHFpjf+9EaYuocyYDPhYeSpElRAi4BNjSmOlgDYqld3RcOG40TNNYpcq1ixoqipNnr0aL1naPjw4SKCjf6Nb9D5opptR44cEZFsVJNt27aR2L8/xOBnploBW6pUqWBnZ2fwPtRyoYODAwjOyBoUvTbr6Cx0K9MNzfM3Nxtgo+hKSk0mn7x7907W9lRvh55/FElJKdwUPcpDWQUYsCmrL1s3XIHwdy9xPaAa3t07q/cmW2c3FOh/AM45vA03LOlKWYDt94WbsabbJJRqXRsFO9dgwCbJP2oww4BNDV7gNViMAgzY1O0qjmBTt39MuTqtATZLTnG0sUmB8HAgWolEkx0FqlM3f35RHDnyuZlLp06dBISJnRIae0EE4yhiLaEP9vQYRRJRfUoaFSsWQ48el9CiReLbo8A/W1sgIiLxCECyxh9+E9dU9hWJpVnKfI3Rt3aKrqS05JAQw8GtbB3MbY/ScimNm6JHkzu2bNmCBQsWiGhT2anEyV2TkvdROjNF63br1g2NGzc2aCp+jTFIJr7IRAo83jcD9zcNiDUb1Vn+/Dczc7Vvkb1pgIlWE3MaWYDtyKKtWO0/AaVa1ULBLjXN3rzBLGJqdFIGbBp1LG9LGQUYsCmjqyyrDNhkKWn5dmR++OUUx/jPg6E1xNzdXXHixCvkyGH6c1WhgisGDFgmUkKpoYGfnx9Wr14tOignNKgGG0W5tW7dWu9lGzZsEI9v375dpGlSyuj06R1x9GjiMOTvvwEfn7R4+DDxa2kB/OHX9GfH3ICNIPCIESOsGq7pvE6Qbfz48UmOZLt//77oiv7XX39ZpY6kW+HChUXDKiqgntDg1xjTv8bwjPoV+PT2Ba79UB4f/rkWBdV0V6dwTociQ0/AIZN50illAbajS7ZhVZfxKNmyJjy71mLApqEnBAM2DTmTt6K8AgzYlNfYmBkYsBmjnrbu1RJgs4QUx4ROT5MmNVG37j60b2/aM0a1177+OhNu3XosJq5Rowa8vLxw4MABnDlzJsHFUEfRrl27is6i+gZ1VK5WrZpo8rJv3z5xWd68mbF58xN4eSW8VyqntmtXDWzcuNcgUfjDr0EySb3InICNSi9Qp7yPHz9K3ZMlG7O3t8fDhw8NrslGcI1qI9I91j7oLFENyoQgG7/GWPspUd/+H++divubB8VZmEPZLijaaZHZFiwLsAUt24GVncbCu3l1FOpWB1mzZkWBAgXMti+eWJ4CDNjkacmWrEABBmzqdjIDNnX7x5SrkwnY0qZ1wt27HxCtgaDJtqLWFEfKWPPwcMSrV+8T1YLSs6ZN64RjxwyL1krUoIEXTJoEPHnSAwEB83D58mURZXbv3j2D7q5UqZKImKF/Exs5c+YU0XFFihRBv349kSnTfAwdmvBdvr6uGDhwKadvJSauGR83J2CbPHkyxo0bZ1U11xJzNdVko1qvQ4YMSexS8TjVhD127JhB11rDRb6+vggKCtK7VQZs1nAKLGuPnzuKVokWxZYCNg6pkLXzZmQpXsNsm5EF2I6t2ImfOnwPr2bVULj7VwzYzOZR+RMzYJOvKVvUsAIM2NTtXAZs6vaPKVcnE7BRba3Roy+henVT7uDzXGpNcdy/n9IW/6ttlpgydeuWh6/vMejpGZDY7cl6vH79tOjYcblID6VC6bdu3Uq09ppuohIlSmDVqlUoXrx4onNTLba8efOKQvSUJrpsWQfs3PlK730TJgDHjvli1y79H3Zj38wffhN1g/QLzAnYihUrhkuXLknfk6UbLFq0KC5e/FxPMaFBUJ/qLVpz7brY+lC6KNWL1FeTjV9jEjtV/Lg5FHhyYCb+3tAvaupM1foiR9OZ5lhK1JyyANsfK3/BinZjUKLJlyjSsy4DNrN6Ve7kDNjk6snWNK4AAzZ1O5gBm7r9Y8rVyQRsFE1y5844LFxo2g5+ak5x9Pd3Ru7chkeTULpW9eo+aNPmockgW968qbBnz1nR9r5ly5Yigo1qqxkycuXKhcOHD4vOkYkNAnEUwfbzzz/j5s2bqFXLG7duvYn3NoJrq1a5Y//+hNO1GLAlprryj5sTsDk5OYkGGjxiKkANSt6/TzxqtmbNmlFp26zhfwpQmvzevfGnpTNg45OiRgUiwt7gwuBsCH//Gild3eE5KAj26XOZdamyANvxVb9iedtRKPFNVRTpVQ9ZsmRBwYIFzbo3nlyOAgzY5OjIVqxEAQZs6nY0AzZ1+8eUq5MJ2KgekoeHO44c+QhvE3aEV2uK49mz1DHTHnfvGl4PiXxPkM3fvxlevvwLXbuGoFo1gOpuK9Vd1MnJDi9evAbBCkqPmjZtmvjXkEHRHsHBwaB/ExuUhjZw4ECRjkYf/tOlS4P37z+J26hb6P37wIEDwKJFrnBzK4yFCxMvOM6ALTHVlX/cnIAt+t8y5XdqWTNE0pMqkUHPW2voFpqYDrEfp+6i+qL6GLAlVU2+3lQKPNw+Eo9+HQ93v/HI+tVwU02rdx5ZgO3Emt1Y1nokijeugqJ96jNgM7tn5S2AAZs8LdmSFSjAgE3dTmbApm7/mHJ1MgEbrZs6+q1cOQL794cgdWrT7ESNKY6hoQA1XWjbNukd/XSqUfrW2rULEBR0Ev/880pAKKWG7sN4unTp8PLlSyxcuFA0L0hsJAQ41q5di+bNmwsTixYtgr+/P9zc3PDixQvxu+j3EjzMkiUtypcvixYtuhlccy32+vjDb2Iek/84Azb5msqwaAhgY0CpX2l9+vFrjIzTyTaUUCDs2R3cWdoKOZoGwCW3jxJTJMmmLMD259o9WNJyOIo1qoxifRsgc+bM8PT0TNJa+GJ1KsCATZ1+4VWpVAEGbCp1zP+XxYBN3f4x5epkAzZa++DBAxAYuAwLFoSYJJJNbSmOFLnWrZsrqlTpiClTppvSnZhepSuuHz6DAYcWokCVUgbNTZFrBL2SE8Fm0AT/vyhuBFs6g9LYkjIHf/hNilpyrmXAJkdH2VYYsBmnKAM24/Tju82jwNs7J1QB12j3sgDbqfV7sbj5MBT1q4Ti/fwYsJnnaCkyKwM2RWRlo1pVgAGbuj3LgE3d/jHl6pQAbLR+imQbPLg/WrWyQ5Mm71C6NBTrLqqGFEfqFnrqFLBxozPWrPmEKVNmgIr6m3okB7BR44E9e/YkqwZbUvYXtwZbLdFQQeZgwCZTTcNsMWAzTCdTX8WAzTjFGbAZpx/fzQrEB9goLV2Xfk01XA0Zpzfsx6JmQ1C0QUUU798QmTJlQqFChQy5la9RuQIM2FTuIF6euhRgwKYuf8ReDQM2dfvHlKtTCrDRHqgm2+LFi7Fr1xpcuHATr18rV4zc3CmOadI4onjxfKhbtxW6dOmC9OnTm9KNUXPpAFuHzZOQtVQB8U0vFTxPaNSvXx8dO3ZMVhfRpGwybhfRZdi5c2dSTCR6LQO2RCWSfgEDNumSSjHIgM04GRmwGacf380KxAfY6PMH1W2lxkiGArYzmw5gYZPBKFKvAkoMbMSATUNHiwGbhpzJW1FeAQZsymtszAwM2IxRT1v3KgnYTKWUllIcjdXMP0VpYaLHuaXiW+ISJUok2oBg0qRJePLkCQICAnD58mXRRfTevXvGLiXO/Tlz5hRdRIsUKYJ+/fqJN8lDhw6VOg8DNqlyGmSMAZtBMpn8IgZsxknOgM04/fhuVkAWYDu75SAWfD0Ihev6wuu7rxmwaehoMWDTkDN5K8orwIBNeY2NmYEBmzHqaeteLQA2LaU4Gnu6kgPYzp07h6+//joqXbNGjRrw8vLCgQMHcObMGWOXhJIlS6JatWqgefbt2yfskc82b94s5pE5GLDJVNMwWwzYDNPJ1FcxYDNOcQZsxunHd7MCsgDbuW2B+LHRQBSq8wW8B3+DjBkzonDhwiywBhRgwKYBJ/IWTKcAAzbTaZ2cmRiwJUc1bd6jBcCmpRRHY09ZcgAbzVmhQgUMGDBApIlSlJmfnx9Wr16Npk2bGrskbNiwAa1bt8b27dtFdNzWrVsxffp0HD161GjbsQ0wYJMuaaIGGbAlKpFZLmDAZpzsDNiM04/vZgVkAbbzOw5jvt8AFKpdDt5DmjBg09DRYsCmIWfyVpRXgAGb8hobMwMDNmPU09a9WgBsWkpxNPZ06QBby8DP3UsrV65skMm1a9di/vz5OHLkiLi+U6dOonYbNaswdlDttQ8fPmDp0qXCVMWKFdGjRw+0aNHCWNNx7mfAJl3SRA0yYEtUIrNcwIDNONkZsBmnH9/NCsgCbBd2HsG8Bv3gWdMHJYc1RYYMGUSpCR6WrwADNsv3Ie/AhAowYDOh2MmYigFbMkTT6C1aAGxaSnE09pglF7DRvNWrV0fDhg3Rq1cvhIeHCxBWq1YtjB49OtnLovNFHUoJ3Nna2mLu3LnYtm0b9u/fn2ybCd3IgE0RWRM0yoDN9JobMiMDNkNU0n9NcgEbFW6nAu48WAFrV0AWYLu46yjm1vsWBWuURanhzRiwaehgMWDTkDN5K8orwIBNeY2NmYEBmzHqaeteLQA28ohWUhyNPV3GADYCld7e3jhx4gTKli2Lx48fi5RR+l3dunVFCumVK1cSXWKhQoVECuiuXbtw9uxZkRJK3UxPnjwJHx8f8TvZtdd0i2LAlqh7pF/AgE26pFIMMmAzTkYGbMbpx3ezArIA26XdxzDnqz4oUK0MSo9sLrq0Fy1alAXWgAIM2DTgRN6C6RRgwGY6rZMzEwO25KimzXu0Ati0kuJo7CkzBrDR3MuXL8f48eNF1Fm+fPlEJJu/vz/WrFmDjh07xkkZXbRoEbp27Rpj2ZQSumzZMrRq1QoLFy4UkWs3b94U0XAjRoxAhw4djN2m3vsZsCkmrV7DDNhMr7khMzJgM0Ql/dcwYDNOP76bFZAF2C7v+QOza/dG/i9Lo8yoFgzYNHS0GLBpyJm8FeUVYMCmvMbGzMCAzRj1tHWvVgAbeUULKY7Gni5jARvNHxAQIFI5CVpSJBsNanwwY8YMXLt2DdRUoly5cqITaPny5REUFCQ6kB4/fhw7d+5EwYIF0b9/f9HQgAZFrlG9NUo97devn7FbTPB+BmyKyhuvcVmA7f7L+9h/ZT9alG0BBzsHgzYS/W+ZQTcodNHYsWMxePBgPH36FG3btsXBgwcVmslws5YA2EizPn36IGvWrGJjFDVLUH7MmDGGb1ShKxmwKSQsm7UaBWQBtr/2Hcesmr2Qv0oplCoYLBoAACAASURBVBnTEunSpUOxYsWsRkctb5QBm5a9y3uTrgADNumSSjXIgE2qnBZtTEuATQspjsYeJhmAjdZAkWwUsTZnzhwBxnTj8uXLIrrt1KlTCA4OxtWrV+Hp6QmqO1S6dGkRpRa9+DCBut69e4uINiUj13TrY8Bm7AlK+v2yABvNPGrHKAReD0TXil3RoHgDpHFKk+CC1ADYqEPulClT4O7ujgcPHjBgM/AIDRkyBKNGjYKTk1OMO6ghCulpbsiWXMBG9dfo9ZAHK2DtCsgCbFf2n8TMGj2Qr7I3yn7fmgGbhg4WAzYNOZO3orwCDNiU19iYGRiwGaOetu7VEmDTgSFLTnE09nTJAmy0DgKWAwcORFhYmIhIo3pshg6qu0YRbw4ODpg2bZpiNddir4cBm6EeknedTMD2x+0/UHNmTbwJe4OyucpiYM2BaOzdGLY2tvEu2JyALXv27CBIRBFrqVOnFutjwGb4uaLIV19fXzx69Ajdu3cXoI1eMyia7cyZMyhVqpThxhS4kgGbAqJauMmPz+/i0a5xeHVxF/59/Q9S2NjCIXMBZK0zDG5lWoj/N3Qkxdbtxc3x8tR6pMpbHvn6/Apbx4S/eDB0DUpfJwuwXT34JwKqdUfeil7wGdeGAZvSjjOhfQZsJhSbp7J8BRiwqduHDNjU7R9Trk5rgI20s+QUR2N9LxOw6dZCqaLz5s0TH4QbNGiASpUqifSMbNmyiQ/F79+/F2Dh4sWL+P3337Fjxw7xIZlqsVFqqCkHAzZTqv15LpmAjex9t/k7TNs7LWojNQvXRMuyLdGgRAO4ObvF2KA5AduSJUvQqVMnUaeQUhs5gs3ws0ep5aRf7ty5cfToUZHeT4NeP6h78V9//RUjEtZwy/KuTC5g4y6i8nygJkshZ7ci+KcOCH//Kt5lpS/XFh5tFiOFnX2iy06qLWsHbNcDT2N6VX/kqVAC5ca3hZubG4oXL56oznyB+hVgwKZ+H/EKVaQAAzYVOSOepTBgU7d/TLk6LQI20s9SUxyN8b3uTWiByiVR+vtWwlTlypWNMRnjXopoo1psx44dEx+AHz58CErncnR0FHChcOHCIiKFaq8p1SU0sc0wYEtMIfmPywZswc+DUXFqRVBNtujDK4cXRnw1An5efrCzsRMPmROwUYOPmjVr4scff0T+/PkFbOMItuSfL6rruG7dOlCKJb3GEIQz52DAZk711TX32+A/cXN2HXx6+1z/wlLYIEeTGchUrW+Ci0+OLWsHbDd+P4Nplbsit29xfDGxHQM2dT09jFoNAzaj5OObrU0BBmzq9jgDNnX7x5Sr0ypgIw0tMcXRGN8rDdiMWZup7mXAZiql/5tHB9jK5SwHz7SecHV1FT+6ERgYCPqJPapUqQL6iW8cvHoQv9/4PeqhFEiBSESC/q1dtDbaf9EedYrWSbRGm6nU0EWzMWBLnuKUYrtlyxZUq1ZNQHtqGjF58uTkGZN0FwM2SUJaupnISNxd3RXPji4BUtggg297uPuNR8q0WRH+LgT/7JmCx3unIjIiPPEUzmTaig+wRX76iCeH5uDx/gD8G/JAqJwyTRZk+rI3MtcYKCLp6PdXp/ji44t7yPrVcNjYO+Pxvhn49O4lXDxKIVf7FeK+4JWd8S74JGzsXZCxak+41xsT5/4stYeIa58dWSxAo2PmAsjRbDbSFK5J33TE62VZKaI3j57D1IqdkeuLYvCd1F78fSlRooSlnyxeP31JFmlIOx6WihVgBYQCDNjUfRAYsKnbP6ZcnZYBm05HS0pxNMb3DNji/u3R6dm+fXvQDxcgN+aExX+vDrDJt/y/9u4DuoqiYeP4I6GE3nuTTigiSJPee+8Kvi9NmiBNxQKCiIoICKgoKIgKqKggYKOpqCAWiiAKUgxdkN5Byndm/W7eEBJy99a9N/89JwdMZmdmf7MB8jjl3xlq8f3z23y+QckGWvHoCumSP1q2VycBmz2v2KVNuGb+jG7SpImSJUumVatWqV27djpz5oznlfrgTgI2HyCGQRVXzhzR9om1dfGvbcpUrrUK91lwwzJQE3T9ObubFb6ZvdhS5y2bYODkaV3xBWx/ff6sDiweJV2/dpNynpZPKXeLJ28I2G6LSKHrV/+5oWyqHEV1/Z9Lunxi3/8+H2smXuyALr77b0ueSrd3f1NZKsW/FYSvArZda37RhBq9VLBKaVV/vicBWxh8X7kegYAtjAaTR/G/AAGb/429aYGAzRu98Lo3KQRsrhELhSWO3rxdMfuUVL9DVZ/5b5L8Rygz2Lx5gzy715z6+fX2r3Xy5EmdOnVKGTNmvGEG2+rVqxOcwZbQEubvdn6nVdtW3dAh1yy2ItmLWPux9a7RW6XzlPas0z6+i4DNM9C44dpPP/1knTZslqAH+yJgC/YIOKP983vW648pDXX1/AkV/M8sZave0+OOeVpX3IDt2qVz+mNSHV08slMFurykbLX66srZv7VjSiNdOLBFGaIaqsgDi3X13PGYGWzJ02a1ZqxlKNNEe965X8fW/jt7LW3hu1W497u69s8F7XypmS4d/VMZ72ipIv0+kgkEXTPgTJhWsOtrylL1Pl3Y/4t2z+hglU1TsKKKD1mhiDT/m7XsAvJVwLb7+816vlpPFaxUStVf6GX9HROsbSg8HnxujFeAgI0XAwEbAgRsNrCCUJSALQjoDm0yKQVsDh0Cn3WLgI0ZbD57mTyoKDo6Wnv27LlpieiUKVNkPuJeQ4YMkfmIe+0/tV9d5naR+dVc5gTRq9euKlOaTOpXq58G1h2ovJnyWl8L5h5ssftNwObBCyPprbfeUteuXa2Za+awg379+jkiXDNPQ8Dm2ZiG213n/vxBO6Y2tg43KNz3Q2Wu0N7jR/S0roT2YDPLUi/9vUunt35hBWYXDmy+YanqtYtnYgKyzBU6WLPvzHLOExs+sgIycxXq/a6yVOpiXnjtntlJJzZ8GLPUNfb92Wr0VsFuM2Nm5x1dM1t73u6liNQZVWzwMqUtVOUmF18FbH/+8KvGV+2uAhWjVGNibwI2j99A591IwOa8MaFHDhYgYHPw4MT5ocT8IzJu4Obs3tM7XwoQsPlSM7h1EbARsAXzDXQFbHH7MGfOHJmPuJdr2W7cz8/dOldv/PJGzKcLZiiobjW6qV35dqpQoMINxQnYEh5xd3a2CabfmDFjNGLECOuQlM2bN1snDjth5ppLlIAtmH+aOKft2KGYuzPYYi+tdD1JuiLVlaf1WO16tZ0V1rlbl7n/poAtVXqd3LRIe+cP0D+nD9+EZdoq+uBnih2Q5WwwTPk6TrLKugK2uOHYTTPlYgV0rmWnrsbcCQt9FbBF/7RVz1X+r/JXKKGak/soQ4YMKl++vHNeEnrisQABm8d03JgUBQjYnD3qzGBz9vgEsne3CtgC2Q/a8l7gUvQxHZuzVskLZNb5evmsH1xz5crlfcUhVoP5wT2hMIc92Pw3mGaJqPmIe02dOjXBGWyDB9944t7hM4fVaW4n7T25V5lSZ9K95e9Vj4o9VLF0xXg7HsyAKHaHmMFm770qXry4lixZohIlSsR7ownaSpcO7vJfTwM2/oyx9y44vfQ/pw5p+4Tq1nLI+PZgMzO/9i0YYgVdrj3Y/jl1MGbmWOyArWD32do5tYmtusyMs7jB1+Wjf+qPKY2sJZwpsxRQjvpDlL5YLe19b6DO7V4X7wy02AFZqAVse37+Xc9Wuk/5yhdXrRf7ErA5/ZvGRv8I2GxgURQBAjZnvwMEbM4en0D2LqGALZB9oC3fCORRerVQcR3SGS3VH76pNExq4ZCD4A2knVmyz33xnGZ9N0ud7uqkjhU7qnz+W89SIGBLeFydPIPt3nvv1fTp062lXvFdoRyw3X777dZhKlzhIWAOBjAB18mNC+M9RfTwqin664vxun7lknWyZvHhX1sHD7j2LosdsJl90fa808dWXea00rgB24n1H1rLM1NkyGm1F5mrpK5ePK2d05rp7K41fgnYMpVvp8L3vydz2IG5YpaIpsls7cGWpuBdNw24r2aw7d2wTc/c1U15yxVT7an9CNjC41vLegoCtjAaTB7F/wIEbP439qYFAjZv9MLrXgK28BlPAraEx5KALXjvubsBmwmExn02Tj2r94zZYy2xXjslYEusn8H4upMDtmB42G3T0xlsBGx2pZ1f/lz0T9o5ramunDt2y87GXUYZX2FP6kooYDNhl9kXLUvVbjr6zUzt+2CYFfTFt0TU2xls5pCD/B0nWwcqmBNVd73aRpeO7AzIIQf7Nv2hceXvVZ6yRVXnpf4yh6NUqHDjdgHOf4voYXwCBGy8FwjYECBgs4EVhKIEbEFAd2iTBGwOHRgPukXARsDmwWvj91vcDdg86QgBW8JqBGyevFH/u4eAzTu/cLv75MZFin6rh7V/WnxXpnKtdHv3t+I9TTNuebt1xQ3Yrpw+oj8m19XlE/8eBOO6kqVIbZ0GmrZwVRV78Atdu3Q2ZiadtwFbshSRunblsjU7z3WZ0K1Qr7kyByjEd/lqBtv+zTv0dLl7lLtMEdV9eQABWxh9cxGwhdFg8ij+FyBg87+xNy0QsHmjF173ErCFz3i6ArZondRy7QqfB/PBkzCDzQeIHlZhJ2C7dPa8UqVL43ZLBGwEbG6/LDYLErDZBEsCxS8f26ODS0bp5Oalunr+pG5LFqFUOYtbe69lrnSP9d/uXnbqiu8U0dO/r9S+9x/Uxb+2K3mazMrRYIhS5y5lLSeNiMygYkNXKkX67D4L2HI3e0LJUqbR4RWTdeX8CUXmKqH8nacpQ1SDBB/ZVwHbgV93amzZLspdqpDqTh+odOnS6a67bl6S6q495ZwjQMDmnLGgJyEgQMDm7EEiYHP2+ASydwRsgdT2b1t3KY/uUm6t1yGt10H/NhZitROwBW/A7ARsb9zzuLIXza/a/dorU94ciXaagC1pBGxmr7arV6/q4sWLunLlipInT24d4hIREaFTp+KfUZToy5NIAQI2bwW5P9QFYp+G6s7y17jP66uA7eDW3XqqTCflirpd9V4dRMAW6i9WrP4TsIXRYPIo/hcgYPO/sTctELB5oxde95rvVXMldAJgeD1teD9NxKbDith0RJfLZtVfeZMpZcqUypIlS3g/tI2nMyEbJ/zZAPNRUTsB2x+r12takweVpUBOVezSWFXva6YcRfMn2BMCtvAN2DJlymT9GdahQwc1aNBAZcuWVd68eZU6dWpduHBBBw4c0JYtW7Ry5Up9+OGHunz5cryn2Hr6GhOweSrHfeEi4JSA7a/f/9ToUh2Vs0RB1Z/xoNKmTauKFeM/WTpc7JPKcxCwJZWR5jl9IkDA5hNGv1VCwOY32pCtODo6Wnv27AnZ/tNxacucZdoyZ7lK3FtHyasUsE7aKlSoEDSxBAjYAv862AnYrl+7phkdRmjjoq+sjmbImUU17m+rat1bKnuRfDd1noAt/AI2E6zly5dPY8eOVdu2bd1+YRctWqQnn3xS+/fv90nQ5mnAxp8xbg8ZBR0u4JSA7fD2PXqyZHvlKJZfDV4fQsDm8PfGTvcI2OxoUTbJCxCwOfsVIGBz9vgEo3cEbMFQ922broCtUIdqSlOzqHLmzKlcuXL5tpEQr40ffgM/gHYCNtO7bat+1NTGg3Tt6tWYzmbOl1PVurdQzb7tZH7vukIlYHPSEsfYb4AT/V566SUNHDgwpptbt27VsmXL9PPPP8v8PbVt2zaVLFlS5rROM4ulcePGKl26dEz5l19+WYMGDfL6RSdg85qQCkJcwCkB25EdezWqeDtlL5pPDd8YSsAW4u/VDX8HXXfnOJ4wemAeBQFvBAjYvNHz/70EbP43DrUWzA8uXKEt8O2UBfpu6gLlLF9UaYrkVIYM6a1ZbOFypcqQVjlLeT8jj9AxsG/EW3PmaOKc6bqs/wVmpgdjxozR6NGj4+3Ma+0f0caFX970tSwFcqnqfc1V6Z7GylO6sJwYELk67dQljk4N2HLkyKGlS5eqcuXKVhc///xzTZ48Wdu3b1fLli1VtWpVFSlSRNWrV9eaNWu0a9curVu3zrqnRIkSGjZsmJo2bWrd++OPP1r3HDlyxOOXnYDNYzpuRMAS8NUebH/v2q+RRdsoW+G8ajR7mNKkSaNKlSqhHAYCzGALg0HkEQInQMAWOGtPWiJg80SNexBwtsDSMTP1yVMznd1JeoeADQHzd1V8QUeGXFlVo1cbdXhmoK7omo0a/V/U6UscnRiwmXDNhGZFixa1DjPo27ev5s2bp549e+qVV165YdDuu+8+6wfsGTNmxHz+gQce0OzZs9W1a1fr8+bwg507d1phnKchm6cBm5lZZ2bKciGQ1AV8FbAd3X1ATxRpray351HjOcMJ2MLoxSJgC6PB5FH8L0DA5n9jb1ogYPNGj3sRcKbAH1+v1/av11v7D506dVIZM2aS+WE/nK59m7brwskz4fRIYf8s0Xv26Gz0EaVUhP1nve026fr1f++L9ftCVcqo/pB7VfWeJrqm//+6/dr9cofTlzg6MWD74YcfrJlrhw8ftvZdK1++vJo3b67hw4fr999/v2GcJkyYoKNHj8r86rqioqI0adIkffrpp9q4caPMfmxmibyZyValShWPxpmAzSM2bkIgRsBXAdux6EN6vFBLZSmYS03eetg66MQ10xXu0BYgYAvt8aP3ARYgYAswuM3mCNhsglEcgRAScO2nZ8K1cAvYzDAkT57c2oOFKzQEnn/+eY0fP/6mzia0RPSfi5f0YoMB2rXml//P1f43i61w1bKqPaCj7mxdW5EZ0jpqiWioLHF0UsBm/nx6+umnrT3XzMy1mjVrWnuqJbR02PT9iSeesGawmF/ju8y/P82ebd9++601k83syTZq1CjbBx8QsIXGny/00rkCvgrYju/9S48VbKHM+XOq6TuPELA5d8ht94yAzTYZNyRlAQI2Z48+AZuzx4feIeCNAAdWeKPHvb4WmDNnjsxH3Kt79+4yH3Gv6JUbtHbcvBs+XaxWBdXo3VoV2tdXyjSRMV9zyh5sobTE0UkBW5kyZbRlyxarS7169VJkZORNS0Ljvh8mjDMz1syy0IQu87WLFy9q1qxZVpGyZcvq119/tfVqE7DZ4qIwAjcJ+CpgO7H/sB7N31yZ8uZQs3kjrD8nPJ2ZyjA5S4CAzVnjQW8cLkDA5uwBImBz9vjQOwS8ETBLRM1HOF/nzp3TlStXwvkRw+bZXnvtNZmPuFd8Adv1a9e0+rHZOvjDv8sCsxTLp6h76qjLo/2UMvX/gjVXXU4J2EJpiWPscTAzyE6dOhWUd820bfZNM0tCzYEGrVu31ty5c9WpU6db9sfswWZmuXXr1i3BcgsWLLC+vnjxYuvgA7Nk1Ozn5u6fi+bU14TKJnQqrut9Zg+2oLxONOpAAV8FbCcP/q0ReZsqY55saj7/MQI2B461p10iYPNUjvuSpAABm7OHnYDN2eND7xBAAIFwEUgokIhviejmpd/ojXtHqnCVMqrctYnKt6+v1BkSXg4c7IAtFJc4xn6vGjVqpBUrVgTlVTOz/syea+Zq2LCh7rzzTq1atUobNmy4ZX/M6aB9+vSxTglN6KpQoYLq16+vTZs2xTyf2ZPN3QMPTH+WL18eb/UEbEF5XWg0BAV8FbCdOnRUj+RpInO4TYv3HleqVKmsU4W5Ql+AgC30x5AnCKAAAVsAsT1oioDNAzRuQQABBBCwLeBuwHbp7AW91Hywavdrr/Lt6yl5yhSJtmU2uzZLAYN1OXWJo1lCdeHChURZFi5caC3NdHdmV6IV2igwYMAAazno1q1brVlme/fudevuWrVqady4cTK/JnYVKFDAmh1XunRpa0np9OnTE7vF2rfSLC1t166dRwGbOUHUzGLjQiCpC/gqYDt9+LgeztVI6XNkUcsFTxCwhdGLRcAWRoPJo/hfgIDN/8betEDA5o0e9yKAAAIIuCvgbsB29Z8runj6nNJmzehu1R7treV25YkUdPISx9jBX2LPW716da1duzaxYj79ulmC+eabb1rLQydPnqxdu3YluveaqwPlypXTO++8ozvuuCPRPplQrUiRIho2bJi1TLRHjx6JLomtVq2a1qxZk2Ddic1gI2BLdFgokEQEfBWwnfn7hB7K0VDpsmdSqw9GEbCF0ftDwBZGg8mj+F+AgM3/xt60QMDmjR73IoAAAgi4K+BuwOZufbHLmdNJzSmU58+f9+R2r+5x6hJHc8KmOTXz0Ucfdev59u/fb20YfvDgQbfK+6JQunTptHHjRhUtWlT33nuvNYPN7K3mzmVmh61evVomyErsMkGcmcE2f/587dy5U+XLl9fZs2cTvC1Pnjwy++nly5fP44CNPdgSGxVnfd3M3jT7EJpDLYK95Dw+mdj9cmofExrRKd9OkfnoWa6nGmdrrLx581rfW+YgJjtB9NljpzQ8W33rf760/uhJpUyZUnfffbezXiR645EAAZtHbNyUVAUI2Jw98gRszh4feocAAgiEi4A/A7Zjx47JhCKXL18OOJdTlziaHz5NWJY1a1a3TUzI1rlzZ/32228BWS6aPHlynT59WmaJr5kxNnHiROtXdy4zc9D8gG5+TewyM/Meeugha4aeWTKbIUOGeA9HMXWVKlVK77///i3DNdNeYjPYCNgSGxVnfZ1Tt/03HnO2zJH56FCog2qmqSmzD2KuXLmsBu0EbOeOn9awrPWUJnMGtVk0moDNf0MW8JoJ2AJOToOhLEDA5uzRI2Bz9vjQOwQQQCBcBPwZsBkjs4/XyJEjAxIMucbEqUscTVBk9iczSyM9ucyebObE1x9//DHRpZSe1B/7HjMbx1xZsmTRiRMnNGPGDOvwgsSuW80yevfdd9WlSxeripkzZ6pv377KnDmzjh8/bn0u7r1mHCtXrqx+/foluOda3P4QsCU2QqH1dQI2/42XrwK2CyfPaEjmukqdMZ3aLn5KKVKkcDuQ99/TUbMvBAjYfKFIHUlGgIDN2UNNwObs8aF3CCCAQLgI+DtgM07Dhw/X7NmzAxayOXGJownXevbsqUmTJjn+1TEz10zo5ckMNjsPF3cGmwnz3Dn84VZtELDZGQHnlzUBG5d/BKZ+N/XfJaJ39FSjbI1iloi6WnP3MBCzN+fgjLUVmSGt2i0ZS8Dmn+EKSq0EbEFhp9FQFSBgc/bIEbA5e3zoHQIIIBAuAoEI2IyVmclmNrM3yw/9vSebk5Y4mj3Xrly5Yh0W4OnMtUC/a+bggWXLlnm0B5udvsbdg61x48bWgQreXARs3uhxb1ISiO+QA3dDtdhOl86e14PpaylVujRq/8nT1p/x5nAWrtAXIGAL/THkCQIoQMAWQGwPmiJg8wCNWxBAAAEEbAsEKmAzHTN7sr3++uuaN2+etan9xYsXbffX3RuCvcQxMjLSCqi6du2q+++/39aea+4+o7/KtWzZ0ppt58kponb6FPcUUTPLcenSpXaquKlsYgGbnb2lvOoINyPgcAFfBWyXz1/UoLQ1lDJNpDp89gwBm8PH3U73CNjsaFE2yQsQsDn7FSBgc/b40DsEEEAgXAQCGbAFyiyUlzgGyuhW7Tz33HM6cuSIXnzxRW3dutU6RXTv3r0+71qBAgWsU0RLly6toUOHypz8+thjj3nVTmIBG4cceMXLzWEk4KuA7Z8LlzQwTXWlSJ1KHT9/VhEREapRo0YYSSXdRyFgS7pjz5N7IEDA5gFaAG8hYAsgNk0hgAACSVggHAO2UF7i6IRXcdOmTWrfvn3Mcs2GDRvqzjvv1KpVq7Rhwwavu1ihQgXVr19fpp0VK1ZY9Zkx++ijj6x2vLkI2LzR496kJOCrgO3KpX/0QOTdSp4qhTotG0/AFkYvEQFbGA0mj+J/AQI2/xt70wIBmzd63IsAAggg4K5AOAZsobzE0d1x83c5MwPFHE5hlomaWWatW7fW3Llz1alTJ6+bXrBggbp166bFixdbs+MWLVpkHf7w3XffeV03AZvXhFSQRAR8FbBd/eeKBqSsqogUydV5xfMEbGH0/hCwhdFg8ij+FyBg87+xNy0QsHmjx70IIIAAAu4KhGPAFspLHN0dN3+Xe/fddzV9+nR9++23VlO9evWS2VfOHFbh7WX2XjP7782aNcuqqmbNmhowYIDuueceb6sWAZvXhFQQhgJXr11VRLKIG57sVgFbfOUTYrl29ar6J6+iZBER6rJqgpIlS2Z9T3OFvgABW+iPIU8QQAECtgBie9AUAZsHaNyCAAIIIGBbIBwDtlBe4mh7AP14Q4MGDdSmTRsNHDhQV69etX5oNid9jh492uNWzftmTig1wZ3Zq+nll1/Wxx9/rJUrV3pcZ+wbCdh8wkglYSYwacUkZUydUe3Kt1OWtFmsp4svYMuQPYMWblyoUxdOaXjD4W4pmANl+iWrJPOzyz1fTSRgc0stNAoRsIXGONFLhwgQsDlkIBLoBgGbs8eH3iGAAALhIhCOAZsZm1Bd4uik98oEleXLl9cPP/ygypUr6/Dhw9aSUfO55s2bW0tIf//990S7HBUVZS0B/fTTT7Vx40ZrSWjOnDn1448/qkqVKtbnvN17zdUJArZEh4MCSVDgj8N/qM6kOsqeLrseafyI2lVopwnLJmjM0jEaUnOImuZpqt8u/KY317+pv8/+ra+Hf63iOYu7LdX3topW2Xu/nmQFbbVq1XL7Xgo6V4CAzbljQ88cKEDA5sBBidUlAjZnjw+9QwABBMJFIFwDtlBd4ui09+rNN9/UuHHjrFlnRYsWtWay9e3bV/PmzVPPnj1vWjI6c+ZM9enT54bHMEtCZ8+era5du2rGjBnWzLWdO3das+FGjhypHj16+OyxEwvYChYsKHOSKBcCSU3ANWPNPHft4rWVKU0mLd60WA2LN9SRk0f0y5FfLJIxLcdodAt7s1T7RVTW9WvXdM+XE5UsIhkBW5i8XARsYTKQPEZgcSZ1hgAAIABJREFUBAjYAuPsaSsEbJ7KcR8CCCCAgB2BcA3YjEEoLnG0M3aBKvviiy9aSzlNaGlmspnLHHwwefJkbd++XeZQiapVq1ongVavXl1r1qyxTiBdt26dli5dqhIlSmjYsGHWgQbmMjPXzH5rZunp0KFDffoYBGw+5aSyMBLYe3yv6k6qq91Hdyf4VIWzFdZXw79SgSwFbD15/xRVdO3KVd2z6gXdFpFMtWvXtnU/hZ0pQMDmzHGhVw4VIGBz6MD8f7cI2Jw9PvQOAQQQCBeBcA7YQnGJo1PfKzOTzcxYe+mll6xgzHVt3brVmt32888/Kzo6Wtu2bVPJkiWtWWIVK1a0ZqmVLl06prwJ6gYNGmTNaPPlzDVXA4kFbKZfZhYbFwJJUSD2LLb4nt+T2WumngGp7tbVy/+oy8oJSpY8goAtTF4uArYwGUgeIzACBGyBcfa0FQI2T+W4DwEEEEDAjkA4B2zGIdSWONoZu0CXNYHlQw89pEuXLlkz0sx+bO5eZt81M+MtVapUmjhxos/2XIvbPgGbuyNCuaQosO/EPtWcUFN7ju+56fHzZsyr7x/7Xvkz57dN80BkNV25dFldVkxQshQR1hLR2D/L2K6QGxwhQMDmiGGgE6EiQMDm7JEiYHP2+NA7BBBAIFwEwj1gM+MUSkscQ+G9MktFX3nlFR06dEitWrWyfpguW7as8ubNq9SpU+vChQs6cOCAtmzZom+++UZLlixR7ty5ZfZiM0tD/XkRsPlTl7rDQcAcbGBmssW9BtcYrCn3TfHoEQelqa7LFy6py/LnlSxlcgI2jxSddxMBm/PGhB45WICAzcGDI93wf33M8ddxAzdn957eIYAAAgiEikBSCNjMWITKEsdQeW9MP82MNrMX29q1a/Xbb7/p4MGDunjxoiIjI5UnTx6VKlVK1apVs/Ze89UpoYn5ELAlJsTXk7qAOVG07uS6OnjyYAxFrgy5tLTvUlUs+u9poHavB9PV1KVzF9R52XhFpEpBwGYX0KHlCdgcOjB0y5kCBGzOHBdXr5jB5uzxoXcIIIBAuAgklYDNFQg5fYljuLxXwXoOArZgydNuKAnE3YvN073XXM88OEMtXTxzXp2/GK+IyBSqWbOmkiVLFkok9DUeAQI2XgsEbAgQsNnACkJRArYgoNMkAgggkAQFklLA5hpeJy9xTIKvoE8fmYDNp5xUFqYCR84cUZ2JdfT7X78rKleUvn7oa+VIn8Pjpx2SqY4unDqrzp8/p4jUKQnYPJZ01o0EbM4aD3rjcAECNmcPEAGbs8eH3iGAAALhIpAUAzbX2DlxiWO4vFfBeo7EAjZzgqg5SZQLgaQuYPZiG/vJWD3Z4kmZGWzeXEMz19X5k2fU+bPnFJEmpWrUqKGIiAhvquReBwgQsDlgEOhC6AgQsDl7rAjYnD0+9A4BBBAIF4GkHLCFyxjyHP8TIGDjbUDAPYFN+zapz9w+mtltpu7Mf6d7NyVQaljW+jp3/JQ6ffqskqdNRcDmlaZzbiZgc85Y0JMQECBgc/YgEbA5e3zoHQIIIBAuAgRs4TKSPIcRSCxgM7PXzCw2LgQQkNbvXa+7CtzlNcXw7A109uhJdf70WUWkTaXq1asrefLkXtdLBcEVIGALrj+th5gAAZuzB4yAzdnjQ+8QQACBcBEgYAuXkeQ5CNh4BxAIjsBDORvqzJET6rT0GSVPH0nAFpxh8HmrBGw+J6XCcBYgYHP26BKwOXt86B0CCCAQLgIEbOEykjwHARvvAALBEXg4d2Od/uuYOi4ZpxQZUqtatWpKkSJFcDpDqz4TIGDzGSUVJQUBAjZnjzIBm7PHh94hgAAC4SJAwBYuI8lzELDxDiAQHIFH8jTRqUNHVfv1QYpIH6l27doRsAVnKHzaKgGbTzmpLNwFCNicPcIEbM4eH3qHAAIIhIsAAVu4jCTPQcDGO4BAcARG5GumkweOqNQzXZSrSH4CtuAMg89bJWDzOSkVhrMAAZuzR5eAzdnjQ+8QQACBcBEgYAuXkeQ5CNh4BxAIjsCjBZrrxL7DKjWus3IVLaC2bdsqZcqUwekMrfpMgIDNZ5RUlBQECNicPcoEbM4eH3qHAAIIhIsAAVu4jCTP4U7AZk4QNSeJciGAgO8EHru9pY7vOaSopzspd7GCBGy+ow1qTQRsQeWn8VATIGBz9ogRsDl7fOgdAgggEC4CBGzhMpI8BwEb7wACwRF4vFArHYs+qFJPd1KuYgXVpk0bpUqVKjidoVWfCRCw+YySipKCAAGbs0eZgM3Z40PvEEAAgXARIGALl5HkOdwJ2MzsNTOLjQsBBHwnMLJIa/29+4BKje2kXMUJ2HwnG9yaCNiC60/rISZAwObsASNgc/b40DsEEEAgXAQI2MJlJHkOAjbeAQSCIzCqWFsd2blPUU91VO4St6t169aKjIwMTmdo1WcCBGw+o6SipCBg/kEd9xo9erTfHp3AyB4tXva8KI0AAggg4JnArQI2z2rkLgSCKzBmzJibOtC9e3eZD2awBXdsaD08BZ4s0U6H/9irUmM6KldJArZwGWUCtnAZSZ4jLAUIjOwNK172vCiNAAIIIOCZQEIBm2e1cRcCzhQgYHPmuASjVxf/uagXlr+gSSsm6dSFUzd0oV+tfnq166vxdmvVtlXqN6+f8mbKq0OnDql/7f7qUa2H7n3jXhXIUiDB+/z5jNevX9ec7+do5OKROnjy4A1Ntbyjpd67/z2lSZnGn12w6h4d1UF/bYtW1OgOyh1VSK1atVLq1Kn93i4N+FeAgM2/vtSOgFcCBEb2+PCy50VpBBBAAAHPBAjYPHPjrtASIGALrfHyZ2+nfTlNg98fHG8TCQVse4/vVcMpDXXu0jk93OhhFc9ZXE98/IQmdZykicsnBi1g+/vM36o3uZ4ebfKo7q18r2L//OBPw7h1jynVUYd+/1NRT3ZQ7lIEbIG092dbBGz+1KVuBLwUIDCyB4iXPS9KI4AAAgh4JkDA5pkbd4WWAAFbaI2Xv3p79tJZtX+tvb7Z8Y01u6t1udZuNfXL/l80Z+0c1SpWS/tO7FOv6r3UaWYntSzXUvN+mKeOd3XUg/UedKsuXxZyBWy9a/TWhr0btHrHajWMaqgP1n9g/Tqn+xylTZXWl03GW9dTZTrr4NZdBGx+lw5sAwRsgfWmNQRsCRAY2eK64f9Amenfcf3s1UZpBBBAAAEE4hcgYOPNSAoCBGxJYZQTf8bDpw+rzqQ62vbXtpjCeTLl0bjW49T97u4JzgA7ffG0er7VUz9F/6QlDyxR0exFrYBt2W/L1L5Ce71+3+vKEJkh8Q74oYRr6WryZMm1qP8ivb3ubU3/erpqFK2h+b3nB6RfY+/oogNbdipqVHvlLl1YLVu2VJo0/l+a6gdOqowlQMDG64CAgwUI2OwNDl72vCiNAAIIIOCZAAGbZ27cFVoCroCtYMGC1kEHXElTIL6AzUhkS5dNK4euVLl85ZImjJdP/fSd92j/LzsUNbKdcpcpQsDmpadTbidgc8pI0A8E4hEgMLL3WuBlz4vSCCCAAAKeCbhOFT958qTMBxcC4SrAKaLhOrKePZdZITL/x/nqNrubVcEXD36hxqUb31DZH4f/sA4QML+aww/M0svPtnymB+o+YM14Sx+Z3ipvZrgNXTDUqs/sh/Z408eVIiKFvtj6hYa8P0TLhyzXifMn1ODFBjp69qimdp4as6T0zMUzeuO7N3Tg5AFrNlzVQlVjZtL9c/UfvffTezJLVGN/zfR9x5Edeu2b17R081L9efRPXb12VYWyFdLAugNl9pKLe7iBOdzB9G/GNzO0cd9Gmbozps5oPfPTrZ629pXz9BpXoav2bdyuqJHtlbtMYbVo0UJp0/p/aaqn/eU+9wQI2NxzohQCQREgMLLHjpc9L0ojgAACCHgnEB0drT179nhXCXcj4HABM3vNzGLjQsAImODKFXrFDthMgDV77Ww9+N6DOn/5fLxYVQtX1cJ+C5U7Y26ZZZpjPxmriR0mqv/8/nqr+1vKnyW/Os/srPIFyuuZ1s9o84HNNwVspp0RC0coU5pM1v5uHWZ0sPZNa1K6idWm2d/NhHQjm4/Uf2b/R2/1eEslc5VUQjPxXB01J4jO7TU3ZnmoOZyh+5zu+nDDh/E+i5nB98nAT1SlUBWPXoxn7uqmvRu2KeqJdspdtggBm0eKzruJgM15Y0KPEIgRIDCy9zLgZc+L0ggggAAC3gkQsHnnx92hIUDAFhrjFKheJhSwuU4NNTPXTNg1of0EPfv5s+pSqYuij0Zr+IfDrRljrplo5tCEpz55SuPbjteg9wbp6dZPa/aa2dapo66gK3ZbrvsuXbmk+2bfpzvz32kFbM1eaqaulbtas+XM9erqV7XklyV6pPEjuv+d+62DGSoWrGgFbH3n9lXb8m2t/uVIn0Omrimrplgz7sz1QZ8PrK+by4R0LV5uYc2qe6bNM9YMt9QpUuvnPT/rnjfu0a6/d6leyXrWHm6e7CX3bKX/aM/Pvynq8bbKfUdRNW/eXOnSpQvUMNKOnwQI2PwES7UI+EKAwMieIl72vCiNAAIIIOCdgAnYuBAIdwHz7ytmsIX7KLv/fAkFbMu2LlOTaU2sJaArhqy4YWbXqQun1OqVVtZJpOb00Hd6vqNktyXT69++rieXPKlj545ZSzWHNRgmc7pnZIpIq0PxBWzm878e/FX/ffO/1img5jLhlytgM22ZmWcfb/rYCsYebvSwFZKZy8ya6/V2L5mTRM2yVPNhlpuafpvDGAbVHaRpXaZZZad9OU2D3x8cA9OsTDMt6LPAOmHU9bWcGXJq1dBVKp2ntPuA/1/yuSr/VfSPWxX1WFvlLkfAZhvQoTcQsDl0YOgWAkaAwMjee4CXPS9KI4AAAggggAACCCBgRyCxgM11+MHBkwetmWbmxFFzMucrX71i7X8WO6hKrN2EAjZzn5npZk4l/ezXz2ICtrjLVCvfXlmfDvrUOpDBhGomSHOFchHJIvRipxetfeG6vN7lhnpM/Wa/tUcXPqqpX05V2bxlrZlqt2f997APV5jozUEP4+/uoT/XbVHUo22U+85izGBL7GUIka8TsIXIQNHNpClAYGRv3PGy50VpBBBAAAEEEEAAAQTsCCQUsJnZaY2nNraCqbk951ph2rjW46xZY7v/3m3NIpu1ZlZMwHb1+lWPDzlIKGD7ZPMnGjB/gFqWa6npX0+XCdGWDV6m+iXr3zAbbvGAxdYhBy8sf0Ef9P1A4z4dd1PAFvs5TZkOFTrEMPkiYHu+Wk/t/n6zSo5oozzli6lZs2ZKn/7fAyC4QleAgC10x46eJwEBAiN7g4yXPS9KI4AAAggggAACCCBgRyB28GRCsyH1h1hLMc0yz/qT6+u3Q79ZSz1X71itKZ2mWAHbkTNHrP3XzGmcrhls6/5cZ+uQg9htmd/HncHWp1YftX+tvTUrLTJ5pDVbzVyugxhcoZj5nLn/oUYP6cjpI7py7Yp1GunK31fesNQ0dvm4p6X6ImB7oUYv7Vzzi6JGtFFuAjY7r6CjyxKwOXp46FxSFyAwsvcG4GXPi9IIIIAAAggggAACCNgRcAVsjUo10thWY61lmibUqlakmnq91Utvr3vb2kfN7E82/ovx1q/mtM2Z38y8YYno+r3r3T7koHqR6nqu7XPqNrub1ZY53CB2wNaufDsr4DMHH7zQ/gV9ue3LmwK2Tfs2WSeSmtltZu+1rrO6akTjEXr848et5aNm77bYe7n5O2CbWOt+7fh2o0o+0lp5KhRX06ZNlSFDBjtDQVkHChCwOXBQ6BICLgECI3vvAl72vCiNAAIIIIAAAggggIAdAddeZiVzlbwhYDOhV9yDAQpkKaB5veapRtEa6j+v/w0BW8rkKRM95OD0xdNq+2pbpU+V/pYBm+l/7P3W4gvHXP2+I98dMQHbm/99U0s3L9UTHz9hEQQyYJtUp4/+WL1BJR9upTx3lSBgs/MSOrgsAZuDB4euIUBgZO8dwMueF6URQAABBBBAAAEEELArsHbXWg16b5C2HNiiJ5o9ocebPm4tu3QFbGbvsy6VumhCuwnWIQfmihuwmdM43blcJ4bGbSv2DLZMaTLp80Gfq2rhqlaVCc0+M/3uN6+ftv21Labfu/7epfov1pc5lCGQAdvkev20/aufVfKhVspTsYSaNGmijBkzukNCGQcLELA5eHDoGgIERvbeAbzseVEaAQQQQAABBBBAAAEEAi/wYv3+2vblTyo5vJXyVCJgC/wI+KdFAjb/uFIrAj4RIDCyx4iXPS9KI4AAAggggAACCCCAQOAFpjR8QL+v/EElh7VUnsol1bhxY2XKlCnwHaFFnwoQsPmUk8oQ8K0AgZE9T7zseVEaAQQQQAABBBBAAAEEAi8wtfFA/bZ8HQFb4On92iIBm195qRwB7wQIjOz54WXPi9IIIIAAAggggAACCCAQeIFpTQdp6xffq8TQFspbJYoZbIEfAr+0SMDmF1YqRcA3AgRG9hzxsudFaQQQQAABBBBAAAEEEAi8wEvNB+vXz9aoxJDmylu1lBo1aqTMmTMHviO06FMBAjafclIZAr4VIDCy54mXPS9KI4AAAggggAACCCCAQOAFXm4xRFs+/U4lBjdX3rsJ2AI/Av5pkYDNP67UioBPBAiM7DHiZc+L0ggggAACCCCAAAIIIBB4gVdaDdPmpd+oxIPNlbdaKTVs2FBZsmQJfEdo0acCBGw+5aQyBHwrQGBkzxMve16URgABBBBAAAEEEEAAgcALTG8zXL8sXq0Sg5opb/XSBGyBHwK/tEjA5hdWKkXANwIERvYc8bLnRWkEEEAAAQQQQAABBBAIvMCr7R7WpkVfxQRsDRo0UNasWQPfEVr0qQABm085qQwB3woQGNnzxMueF6URQAABBBBAAAEEEEAg8AIzOjyiDR99qRIPNFXemmVEwBb4MfBHiwRs/lClTgR8JEBgZA8SL3telEYAAQQQQAABBBBAAIHAC8zsOELrP1yl4gOaKF+tsqpfv76yZcsW+I7Qok8FCNh8ykllCPhWgMDInide9rwojQACCCCAAAIIIIAAAoEXeL3zY/p5wQoCtsDT+7VFAja/8lI5At4JEBjZ88PLnhelEUAAAQQQQAABBBBAIPACb9zzuH56b7mK92+sfLXvYAZb4IfALy0SsPmFlUoR8I0AgZE9R7zseVEaAQQQQAABBBBAAAEEAi8wq+tI/Tj/CxXv11j56tyhevXqKXv27IHvCC36VICAzaecVIaAbwUIjOx54mXPi9IIIIAAAggggAACSU/g5MmTMh/m387Xr1+3AHz1e5emr+qLr57Y/+YP1dFbMmSqfv34GxXv20j56pYjYAvVgYzTbwK2MBlIHiM8BQiM7I0rXva8KI0AAggggAACCCCQ9ASio6O1Z8+epPfgDnri7599V38u/1nF+jRS/nrlVLduXeXIkcNBPaQrnggQsHmixj0IBEiAwMgeNF72vCiNAAIIIIAAAgggkPQECNiCP+brxr+n3V/8pGL3N1T++ncSsAV/SHzSAwI2nzBSCQL+ESAwsueKlz0vSiOAAAIIIIAAAggkPQETsHEFV+DTR17R5g++UqWHOyr9XberTp06ypkzZ3A7ReteCxCweU1IBQj4T4DAyJ4tXva8KI0AAggggAACCCCAAAKBF3i799NaM2uxGo7rrew1olSyZEkCtsAPg89bJGDzOSkVIuA7AQIje5Z42fOiNAIIIIAAAggggAACCARe4J37x+m7Nz5Wg7G9lKNWKZUoUUK5cuUKfEdo0acCBGw+5aQyBHwrQGBkzxMve16URgABBBBAAAEEEEAAgcALzO37rL6duVANnuqlHLUJ2AI/Av5pkYDNP67UioBPBAiM7DHiZc+L0ggggAACCCCAAAIIIBB4gXn9n9M3r32k+mN6Kmed0sxgC/wQ+KVFAja/sFIpAr4RIDCy54iXPS9KI4AAAggggAACCCCAgH8FFj36kgpUiFKZZtWUKl0aq7H5Dzyv1dM/UP3RPZSzbhkVL15cqS5LGxd9rYy5s6pi50b+7RS1+0WAgM0vrFSKgG8ECIzsOeJlz4vSCCCAAAIIIIAAAggg4F+B/Zt3aHK9fspRNL8aP/IflW5STQtHTNNXLy9QvVHdla1acZ3btE8/zFyiZBHJNHz1TGXKk92/naJ2vwgQsPmFlUoR8I0AgZE9R7zseVEaAQQQQAABBBBAAAEE/C/w/uCJ+nLae9Jtt6lYzTsVmT6ttnz6nYo3rqLj+w/r6NZoqxNdpj2suoM6+79DtOAXAQI2v7BSKQK+ESAwsueIlz0vSiOAAAIIIIAAAggggID/BQ5s2WnNYjt79GSCjeUrV0xDV76qdNky+b9DtOAXAQI2v7BSKQK+ESAwsueIlz0vSiOAAAIIIIAAAggggEBgBGJmsSXQHLPXAjMO/myFgM2futSNgJcCBEb2APGy50VpBBBAAAEEEEAAAQQQCIzAkR179ULN+3X68LEbG7xNyl4svx5bO0dps2YMTGdoxS8CBGx+YaVSBHwjQGBkzxEve16URgABBBBAAAEEEEAAgcAJJDSLrfGY3mo3ul/gOkJLfhEgYPMLK5Ui4BsBAiN7jnjZ86I0AggggAACCCCAAAIIBE4g+setmtLoAV04dfbfRm+7TdmK5FXfpZNUoGSRwHWElvwiQMDmF1YqRcA3AgRG9hzxsudFaQQQQAABBBBAAAEEEAiswEePTNXyF96JabT9hMFq9PB9ge0ErflFgIDNL6xUioBvBAiM7DniZc+L0ggggAACCCCAAAIIIBBYgeP7DuuFGr10fO9fyleuuB5aPVOpM6YLbCdozS8CBGx+YaVSBHwjQGBkzxEve16URgABBBBAAAEEEEAAgcALLB71qj4bN0utxvZT81G93e7A6tWrrbK1a9d2+x4KBk6AgC1w1rSEgG0BAiN7ZHjZ86I0AggggAACCCCAAAIIBF5g9/eb9d6gF9RnwXhlK5zX7Q4QsLlNFZSCBGxBYadRBNwTIDByz8lVCi97XpRGAAEEEEAAAQQQQACB4AhE/7RVt1cqbatxAjZbXAEvTMAWcHIaRMB9AQIj961MSbzseVEaAQQQQAABBBBAAAEEQkeAgM3ZY0XA5uzxoXdJXIDAyN4LgJc9L0ojgAACCCCAAAIIIIBA6AgQsDl7rAjYnD0+9C6JCxAY2XsB8LLnRWkEEEAAAQQQQAABBHwhcP36df21LVpHduxTqYZVlCJ1Kl9USx1xBAjYnP1KELA5e3zoXRIXIDCy9wLgZc+L0ggggAACCCCAAAII+ELg/InTWjJ6hrIVyqtMebKpbIuaWvjINCtoa/PMACVPldIXzST5OgjYnP0KELA5e3zoXRIXIDCy9wLgZc+L0ggggAACCCCAAAII+ELAzGA7sGWnFaqVb19Pu9duVqZ8OdTk0e5KlTa1L5qgDkkEbM5+DQjYnD0+9C6JCxAY2XsB8LLnRWkEEEAAAQQQQAABBLwRuHblqr59fZE+ffoNVbqnsY7s2KscxQqoTJNq+uyZWeowaagK3hXlTRPcG0uAgM3ZrwMBm7PHh94lcQECI3svAF72vCiNAAIIIIAAAggggIA3Akd27tPCES+p1VN9tWzCW6o9oKNur1hKKybN1dE/D6jTi8PZj80b4Dj3ErD5ENMPVRGw+QGVKhHwlQCBkT1JvOx5URoBBBBAAAEEEEAAAW8Eju05ZC0LbT6qtxWqVenWVHs3bte2VT+py7SHrNlsXL4TIGDznaU/aiJg84cqdSLgIwECI3uQeNnzojQCCCCAAAIIIIAAAt4ImL3Xtn/1sz4ZM1M7vt2o/OVLqGKnhqreq7XSZ8/sTdXcG48AAZuzXwsCNmePD71L4gIERvZeALzseVEaAQQQQAABBBBAAAEEQkeAgM3ZY0XA5uzxoXdJXIDAyN4LgJc9L0ojgAACCCCAAAIIIOArgXPHTmlW15Hauux7tXn2ATV9rIevqqae/xcgYHP2q0DA5uzxoXdJXIDAyN4LgJc9L0ojgAACCCCAAAIIIOCuwLHog/r8uTn6bdn3Onf8lErWr6zGI/6rQlXKyPw7/PD2PZrZ+THt/+UPDVg8WXe0rKlNH3+tRY+9rAw5sqjFmD4qUbeiVdZcu9b8ogk1elm/f+S7WSp8d1kd+u1PrXlzibZ8+p1VX84SBa0lp3UHdY5ZcmpOLv3zh1+tcttW/iizD5xZmnr3f1uoRu82SpU29U2PdO3qNf04/wstGDJReUoXUbsJD6pw1bJWuSuXLmvjwq/0zYyP9MfqDVab1Xu2Vu3+HRSRPEILhk7SNzMWqlbfdtahDckjU+r4nkP6ecFK/bZ8naJ//FUXz5x3a3ns+ZNntHjkq1r39ieq1KWxWj8zwNZSWgI2d9/W4JQjYAuOO60i4JYAgZFbTDGF8LLnRWkEEEAAAQQQQAABBNwROPT7n3qrx1NWsBX7ylowt/p++LyyF8mnj5+YrtWvfqjybeuq64zHdfWfK5rf/zm1fKqfdn+/Wd+/9Yl6v/usshXKE2/Ali5bppiALm6fXHWafd1iB3Nxy9Ud2EntJwy+6eRS12mnHScN0Q9zP9cfq9erx9tjrXDLHM6w8NGXbmJoOLybmj3R0woIYwdsl89fjJmpF59dqUZV1fXVx5StcN6bvvzz+8u1d8M21R3YWfP6P6cCFUqqxeg+ShaRzJ1hEAGbW0xBK0TAFjR6GkYgcYFbBUaJ3520S5gNV+P6JW0Rnh4BBBBAAAEEEEAAAc8EVr44X2ePnrRmiS0Z9ap1auiqqe/quzc+tpaDmlllS558TXlKF1bPueOU/87iOnXoqN594Hk1f/J+K2CbP2C8NVOtSPVy8QZs6XNk1pfT3lPFzo1U8K4oa6aYCdPm9nlGJuAzs+LKtaql3eu26Of3lqtaz1bKVfJ2a5aZmZ1m6k9VjDbeAAAIF0lEQVSVLo0eWPqidX/sK27AtmzCWxq8/BVlzJ1N8/o9p7bPDdT2L39SRIrkyhVVSG/+50llypNd/5n9pFZP/+CmgG3pmBmKaljVmnWXLmtGq6lfP19rPa+ZUWd84gvO4gZs5r6e74xVmswZ3BoYAja3mIJWiIAtaPQ0jEDiAgRsiRslVIKAzXM77kQAAQQQQAABBBBAILbAD/M+t5ZvugI2s8Ry7ZtL9clTM62ArXa/9pr/wPP66d1lav10fzV9oqd1+y+LV1vB24EtO63/vlXA5greYrdrll6++8B4rXvnM7Ua288KruK7Th7825pV9sfX69Vz7tOq0rXpDcXMzwbrP1iphY9MswIwV1/MclATijV5rMe/AVvKFIpqUFkzOz2q5ClTxBuwpUidSv9cuKSVU+ZrxcR3VKRaOXWcPFTZi+bX58/M1uJRr6ps8xrxBmeXzl2wPL57fZG1rLR047vVa944pf3/kC6xt46ALTGh4H6dgC24/rSOwC0FCNg8f0EI2Dy3404EEEAAAQQQQAABBGILmH3KzH5qx/cdtkIh82/tN7o8LrNc0iwRNfuaxd2rzARR5oq9N5vdgM0EWa56bxWwxT5gwQRsd3Woby1ZNcs/zay3+14fqfQ5sty075sJ9Y7s2KtNi1crY66sKte6jr4YP0efPztbCS0RNc9lAkcTpvWa/4w1O8/srWYOdTCfn91tVExwdvHMOc3qNspq1wSRjR/5r7Uc9NOn37CCNgK28Po+I2ALr/HkacJMgCWO3g0oft75cTcCCCCAAAIIIIAAAnEFYodeTR/vqVZP9bX2W3NSwGZmsO3fvMMKAc3y0m4zn7AOQNi9dvMNByvEnTW345sNer3L40qTKb16v/eschYrEO8hB5889brWL1iRaMCWJksGaxmtWeaaO6qQVWe+O4oRsIXptxUBW5gOLI8VHgKxA6LweKLgPYX5v2xcCCCAAAIIIIAAAggg4J2A2c/MBFd71v8esxwzdujmOm0zoRlsZmP/zZ98q+UvvK3on36zOvPQ6pkqVqvCDR0zM8sWjnhJGxd9ZX3ezgw2E7CZk0PNXmsfP/6Kte9br7lP6+SBv28ZsH3+3JtWedfMspRpIm8K2ExfXGGi+b055bTDpKHKnC/HTTPYzNLPM0eO6537x+mXJd9Ys+LaPDNAyya8zQw2715DR95NwObIYaFTCPwrQMDmuzeBgM13ltSEAAIIIIAAAgggkHQFYi/5dO135m7A9p83RllLTU3AZq5Bn02zfv19xTq1HT/I2vfMdZmwy8wkK1SljDWrrOp9zRLcgy3uElHXHmzHog/GLNE0e8OZQwlebDBAecsWVZ8F461DEmJfcZduJhawxQ0T4y4Rde2tZvaim33fKOsQBnOowY5vN1n715lZdZ2nPiTTjjsXe7C5oxS8MgRswbOnZQQSFSBgS5TI7QIEbG5TURABBBBAAAEEEEAAgXgFzF5iE2r0uqXOrWawmRvvaFFTDR+6T2tmL1alLo2turZ88q01CyxFZMoEA7Z24weqfLt68badUMBmfgYwBy/M6/esdaiA67qrYwN1m/F4zOmdsQPChB7O9Vzm67FnsMVXPu7eauZwA3PAwtfTP7iheKcpw1XvwS5uT6wgYHP2NyYBm7PHh94hgAACCCCAAAIIIIAAAggg4AgBbwO22v07qN3zDyoyfRrtXrdF7z/4gvVcnac9rMJVy97wjGaJ6AfDXrROIK0/9F7V6tNOrmWncTESCthMuWtXrmr9h6usgwvMjLYKHRpY+8Zlzp8zphp/B2ymoXPHT1uHLnzz2oeKTJ820WeKb8AJ2BzxbZBgJwjYnD0+9A4BBBBAAAEEEEAAAQQQQAABBBAQAZuzXwICNmePD71DAAEEEEAAAQQQQAABBBBAAAEECN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AQaAHXbKlAt0t7iQvUrl078UKUCLgAAVvAyWkQAQQQQAABBBBAAAEEEEAAAWcLELA5d3wI2Jw5NgRszhwXeoUAAggggAACCCCAAAIIIIBA0AQI2IJGn2jDBGyJEgWlAAFbUNhpFAEEEEAAAQQQQAABBBBAAAEEEEAgXAQI2MJlJHkOBBBAAAEEEEAAAQQQQAABBBBAAIGgCBCwBYWdRhFAAAEEEEAAAQQQQAABBBBAAAEEwkXg/wA+Fbi3RZRZtQAAAABJRU5ErkJggg=="/>
          <p:cNvSpPr>
            <a:spLocks noChangeAspect="1" noChangeArrowheads="1"/>
          </p:cNvSpPr>
          <p:nvPr/>
        </p:nvSpPr>
        <p:spPr bwMode="auto">
          <a:xfrm>
            <a:off x="495300" y="92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5" name="AutoShape 8" descr="data:image/png;base64,iVBORw0KGgoAAAANSUhEUgAABNgAAAM5CAYAAADVCYzVAAATFnpUWHRteEdyYXBoTW9kZWwAAE15xZLkXNTc00yEvfAXYliKmVk7cYkZn97SzO8Id3R33bpcB/Jkqv7ATH+VdVf8gYB9LRaqKobtD8z+gSBtfOquS/5APPof8A7/r6Ae8vFc36buvv9A4O2G6bcVGAGG/O+3QU1TVwRFqtTbtwzG/4Oxb6Uiupr6B2Ledle331lCkbXjt4T5LWNffLPfU/6DCAL+j8Dfficpk6X+/3aB3s6jWNZ6HP7dD/vm/wdC/4aKvN7G5d/IeZ7/5Uty/leP/wa3eyr+DeXFUWfF1wtzf2Amr5NqSfp3ypD0/zPFTKri/4D/puA+mGaYgXAHAhbeqdDUD3mEsMc13QB9V/cNOJ5uYJDHDl5LkY6F5D7eS2NUYzmOUPMUssuIOMSb5LABSIJzmQNb6A4w9J7Av7+OX+Lg/TZkY5yPVg3/QHReeETICJy1HvI7AhbAIZMJtb6mp/X0bt/78sE05+mZlvrhs3ESF0ca/4C8l9C4Xd04XgnIrAM8LB1PC6BF597j6HWDihb9kRiMg1zV6jCKBmveYBeU5EecbHqFLQxO8j1ahsTm0eecqQ22DyWIO6gAhsdOKEb2Hi6WWKlCl4/6R8eyr3PoJS+VB9xtYh/UHbhd2Z3eXui1BY01O/1Ltf4e3jcPAoeK/26RX8umzV4qGiRwI+TXRSf2Z7sB6aDwiFlHEXHnfZ/tiBHEC2GdJTfeMOzEd1tk6w4VPgxL3TvDev+6d3c+ahzVHHkq/WGy8Z420zUXLnUT292ADUe2vJHFK0S2XcqeKSOvOqUeO8y6kgvrULisy7azRmoZRqBx9GI2Mgld7TBLpiYIAEGZ78cwLocJm+DNla2eH/0D32d9cU1F5+XQ5JdLRUeHuuYFk3yBq6o5f3bo8Qbp07f1nm8GcPB28mdHEsPe0s5h+MjRZamAlmWSYU9jntzJCjorR7RoA84vj+3cIbI3mGlCGiFCOkEk8oRDaJg2Xgr5+WxNP+Ia3j3sYjsvk78RqFeZOZShJqW1IrS1KEfBEKowQh8rB0IR/5IurMa0fF8NBH63QPd1BSDnILBYWd+U52FzJzshKYl3sI6G5tbfhisY5ZToedAdv9p3A7QoQYK0DzFEVVbW13b/vJhEMd/fj3twV+ThSXMtFYglz7t+jD9wEPspreDPv5Humb98TKlYFk6aoTKqWpzOSx9Fb8jIikJLyf/mCq3nQ1veHUmmoVqvAoingunIWMmCXH9y364/eqmH+UcD7lwS63w48UzKH4rI6e8LsbmbFqd3roz7cE3fvuh5h+kohT5rKDhM3jC0O5l6ktedkzGEzMKBt8I72rz+40fsxlXYu3M/7XZbB+23Dy9AVaJ4P08a+X/2k0rP4VYKDjBesVliit4+LmJkfLcwgpa7UNCuqVNoD42C3AcMyoeFLBHK35fucweT73zF/aKVy8LlKZDua/86snSw2ynntTPfGdUwftHvXTefzYhi3QlprP3WX0kXLVgnffcFHPYUlidf9Fy0Im012M0mWwc+c3XRXnfybdPJB5VsP4mgV4kGnklY2V7SjQDJS2hr4/UG9zcL/LihYIDlGIeu6MxqerQ2EDfETlDXbh1JDSNcaZ+T9rBl+P0NTgZgNI6gDXKscwwoImAeZqdzrD5X5JmlXaPvs4ib4MPaNAehJp0yXFoJbctX4mePdK5Bv+sJTmLrJ5lXEEvFtIRcVvV+dCem1n21QOvMDj/aLIkIC4IDKhl07XUXAVMZrHULI+kMbUSGSNuza8uxNu9dS9EiYU9t9RpkaizkjRs6o0TpHx6jVKAxcC247C3aheooYegy4ilJsaiylPigVZXJTgwgN/MlHSXlOQVAa+x1WeRtwJKpROLrrVLqv6rzc/YxXvfxlzAKtMnjqzaB8h1EvntoXjXu+AlOtRLBhkIhzmXS3OWemi6Mv+tsdEfUz7hW9VBkfrPiRdixu0kmdYDORdjer4gMdtakabTPX+r76mhhFqTMSbptT6+Ww36w2IgeM6+CHS9qvdF7/lOTL0B1QtbUmA+kYYvjzmKqU1IngWVVxnhNxDNdktTayFecc3sAxKDaRhF7JnFNQLIsOblxZkfXIef+jKkrYMqb+IUsz9i9F1CodBTbkFgp1UlkVVV3oGSIcnIRbWuMLPwmCi3HtvnKBqXaElcZlCw9/GuQlt7xti2tYTVpjzr0+4a0m+B92xYkSeA0W18zP7Ne3yRBA54tMthTequtLVejdPEOe+H3jKHeD3xRjQ4Xldo6W81Dy2sTyqIyvZTPfStUHzd8nPoQbl3uGd6PgwzKJGoRp1ywGkOYHldZuIQIT0e6F6To3b2B37clu7QPJsGcn1Cb/NZtGqRzbAUVa3iNgiHJ7RX01Fucq9NTMkj0EKecefV41PXGCBQFtZ6OPgq8Hfb3SNc5PXBOhEK18WIcvaXIoZzASNKOEjcKtQgoH3hgiB82zvHF/JvpWxQCoMwwHVmXp3Nzn9oaWMyXZhiUGyTks8jf7LRrEHycMEFxPgl103KGQZ5iGmCbd0eZCoiVwolaIPjCoT2lHUgfGFKE9Cz/0MzegbAPOrZ51gQyk9Y3NeheiCoq07bIaKDiaBSpRzWpb9ElDZEdXNxALbk8nfUOpKV1NeWBiPjQrTG2psTQhZ4YPu50Qr9kI5573EO31QWewFWt8g56kSTfebi+klHX+bm6MOVf/Q4eCV8e6y8azqliQxjOO+VgaUwKi/jwlaV/PmDS+vVhC62AAPoz43EX9pUDPw10znKmzgNrxeMFQaWBm9YeVo4nLzdQ9ECuIhlcS+iRYyqkC3VCC53Id7wpwhYAc2m0hBCpPbbN5ucFvN3qwgD20bHY0798xjd+N/kMbtXBtoHoTP9MGnPFOvkoka2CP7UNPw4TNKs20EdI28gxwJj6hZRv4LgYGl4DYtOO4AyMidqcvtYgA2LegscaM2xaEZxX0HzG59sIv0iUItIeaOXuyS+/Qc1uOv1ZAktEd752P3bmghKmULQsXy39JXM7rhg8hvzKMW+9oxFRerH90r7lL7QQa+pjHTiaI9H+JZu2Ihvps6zoZ16ly2/21y+368PGHldpHoU/XDTwUqBAtnCZ8iOlPwjEnCjenSg9FhJ18LKrFGXDq5r9+CzA+J/fR57r7UyMFCUeK3nghw2fKavsnjUNtOm7ji/0FUlbXbndr9L4cL4rTeb9OefLupdoyoZTxzMeory2dCha3c9z9iyS0alfQJ3VeyH/zYszSTXXUZPvTMqTFCoeAd5Dxk7JOrXBm8aVG2nP61a40wVSE3CQQI80gWk4RuG5FIHYaglvJVi39r3Gh/SexEhKSLsjJLprlTzHeuuh6ZPBCTN9KfLd/BjL8c5kNCzXJzTkY7OKEMZ6iUvToZpP+yv/sj/6McytMBZrBvkmzibvghNHEJltRi/6kgifUz8+NoLkBRmk0fO6AfDo4axzsjHCuFxel6SCjK+G91ZH2lygHdivXnTBjW2LggFsfpvNszXPnMzmSOwYXuXttiH2QOfp0j5pVRfPOnIlxRv1deLxt3SfhqxINK7e9OaykgNAM7Cbmodd0VItSuEwOnff9+lARAEmKCgacxK9VDswCNSXcoLA4RXbKi+5lDFo77B8pHggrljW7Uq8ogjyppvVmbWtnr6yRAC6BA9sWUjOHS8TEiCkQon3R+S0ErzlRXcIQ8I8lvfjwTUIO2QY29tilfuo6q04nBZn+vzAhNAUQp4PSdc70djuLRL33qgeDVhPNjYQf9apYpUyLbWvcvQh+w57CTlOPYn2A8MGbD9WIGhLswehj+v2eyl/CWAjCduTLooMiNwkibTHLTMa2E8dqF9JIpOlLu5OFb6Wa0Qhb6BxfmwXXipZB9DRo4KM0PVEl+phvwsMM+T0Xh4baw7ZVmMmgLaJxkj+1wMZ/OoWenpaQb4+GtfetL0EA4pLPH9aYnSNiSjiJ6TYrhvwiqhioHTY/IIqAY9aycvIQryZAeJTg1aNViYb4v41W3kABQPFrCpYybNWqO2eTyH9MdB2DE1HFBVKFT7iSzZDwgy+I7hL9biCUOkjt//MWWE+zaLq65iGCt9+Eg7WsYuv3zjSNoaHsNsNT8w486xJWlPVd81zQOPj8kmxrsG0kNwoZHNZDGMgB9r9ginzDNPW0XxfPyensY6RVzN02nas6r1YGojNJumot2+pw/39O1Flx7Ilw/Uj75+HFY4sXe4YUkNesG1NxoW8Oe1fTqVO/nia2MfiTSRvbNNQd8QxD6J+NqjylhDWx6tlL9l2H5SpoWy5S/W/as59Htjg2cg8IHjnUNlEO4aqI6XvXXIA8869Z3iOm/JpAWTOMYSjHZW/cgvOHiPuqDVQSlXR7EjbCuDHCDNA1VCB4sZ+mmf/Yj2aYU8CBOgf+UoM2msZxQOcYEQTekkQrn3tsLfBbBOg9soEpbAwdfgxabZ8kkOr3Hnmvc8Fnmf/OD+mMwxQ+zJR5edTAEPQ2EWEVpA7uir7c+y9ih2a9YR2sHL/B9QZEMeO0mt1v9r175W6AG9HY0ZxOFEw0SlWg3G8YG6G7s9VHvyy7PjybbSFmnGCLRKuOfVJv1LaFxqJGbonObK1I+arxbeQJZyxwS1qDirLXItH/DDo8wlXHcBfJ4JSWXQh8RMDzcYttP+UOh7xcdFMQ/WJYfQy/6li73hFLA8ohbQCrYGSVJa7oub4LKQ5K33+rDacg4x0MwcXj0NGNiw5B0oa2M8K3SDcOWfHX4xDkTaEeTuvMxjHItZaL6Q89fZ8YmLdWLSNp8LbYzgAL65mEVbqz7vOqBRvQholTCt7hpnntt7+OQOZu66n19Sq36XCarUeO6bw2+ohL5oR5j9BqOrLTQWMMyxMtux99sshDNh9NsoFgVxOWBl1ULcE4K239puSAeDG/4QGVaQLmSYDTtFuCdkfx/pgqJDD/Xa+nG66GMXFzrIir62/j4a2aIBXObG8nNmkk0fdFeVsl3GxuyUPrGrZgAJv/K11yYlcjernXyWpKF2b0U9AO5VOnKoqeBRrDNrkJ+TcOjkzSxvjObLNIVGGD0aR137VA4hEPhVWfZLZnskEIaSy+/2ea8RNLg7oV6uoUAjLknUpwKRLwNlbvUPF4p4bzfJ5s8w34+6zRhsSap8caF4RfaqlHm7UHw+R1Mzt2FfAutOPwCBkvoM4etx8OJ60C46rwk9KY475TGVtKgteLsJDg80sopxsZI8qqeY/N8P50TBGcC9fgLvbzdNZdhhzIu5E6sc49qe+1CDNhQbQtob+ifmxhaX+QgXzhV0r4lKUqV38vOUGYW4IgCq20RLodA2UaRhvpVKCngPQCKQqY39JsGooyfPEsOBqiEKDVh+npGnfUYWKJbn6Ifqt/i3NrVlKvwItejlNmmRCdzdSf9p93K+dVbt4qrM3J0nxy/wm9RXO3VwUZzqciDzq4NRrvkctcjy/XhhFSLSjFKY7KL3ZEGn/SeBwFA2W44+6uCpqAKdNcKnug0vPk7PF6LbBVHfvgBoD9DmhshsNfwKbUQhyAL7nT4mQzNH1wSCwc/yLgCzKmOVd9LuIOMapnXmPdBd47m5Ao31FQ0nvfqRcUA+uTHk6nYnlGTaCSauXGdtWdyL1rxWFuaXpe7tTSQ1519fqIQ5teWd65V1rv3J3jTy6R9MRCHoChGPC4pVayr+nUStx7Nl+cb1v2pgqqV86eGgjNWpUPIkI9o4cyUhOMhYXXAxe2NogY7q5VNEriTlwD99S1tGPfZpA9zdflF9GLzGDKa8Q/71S9oDl6XuW1KB66R6K1qkpEWdeOSZxjc3JjFDfU5Wq8QdJ6olU9LKX/j1rdgAvXwkFsDvLBoQ4mRak+joiS1FCVRwD8wM7PFu28auBO1xQQYGTCOcegWne2HmbZ7BMo0RKSOzzfTXqmVpB957TEmwjIjZbZW7l4qlEnv5jPzKgVMT1TMvE/M4aHGtYMz988EFVJAPS1o2T05/vsTX/NOU3n2+L15cFN0Cq7mFrWT9QvI0wW6ETOwY+AxDNFxiriRtWacBCH3mHw7xCLPc4eMksWdc+8NFCQ6UiVBKuWsfQS4dYpxeqmfiHWFhd3lH/GLK3JrwfwukjuL8s1hxyD1z6s2upEscrKkKRrf2ij452n/VnbxhnIQhUp5ClHjl4vJsqNg2JwmxOoMYozxO+MvUiNLvZKOh5wQ8oBycEiFlVK1yMJSWQPT1YoL4860/e/9DCGfulaU1kjfwVzHapuTTpAPATSaX7J0hC7CQSirLAs6+lSIqfFvjHI0JdRnuxWpEXpOFsNxtf5mau60ZxMbgb7ByDoJ2gcHHn6XwgGhsoWFgLjkkigPZIE66c9tZbkiTuFddm2QUr52BPgh1gbA50neJzfxsfunDTOGmpoVOmPlCI1RACUKiaK+2NcjhwcCxN9OL+Q4t7nINf1Uya57GLAjYY+kK0yJixez4lTpxW4iHgK7S8/auYY3+FPPTiRq2R7XG741wcZ/kH/qzy/77P+Pvlxle1/323A3P/FxjbauEAACAASURBVHhe7J0JmI3VH8e/ZoaZsY69ELJEWSJr9ooUUWgRFVmylxSRFikR2ZJ9jdJmqVSyZRdKKYSkkC277Mzyf37H/153rjtz33vv+953ud/zPJ7hznnP8vmdGXM/8zvnZEhJSUkBCwmQAAmQAAmQAAmQAAmQAAmQAAmQAAmQAAmQQFAEMlCwBcWND5EACZAACZAACZAACZAACZAACZAACZAACZCAIkDBxoVAAiRAAiRAAiRAAiRAAiRAAiRAAiRAAiRAAiEQoGALAR4fJQESIAESIAESIAESIAESIAESIAESIAESIAEKNq4BEiABEiABEiABEiABEiABErA4gVOnTkH+SClatKjFR8vhkQAJkEDkEaBgi7yYc8YkQAIkQAIkQAIkQAIkQAI2I7B3717s2bMHRYoUoWCzWew4XBIggcggQMEWGXHmLEmABEiABEiABEiABEiABGxMgILNxsHj0EmABCKCAAVbRISZkyQBEiABEiABEiABEiABErAzAQo2O0ePYycBEogEAhRskRBlzpEESIAESIAESIAESIAESMDWBCjYbB0+Dp4ESCACCFCwRUCQOUUSIAESIAESIAESIAESIAF7E6Bgs3f8OHoSIAHnE6Bgc36MOUMSIAESIAESIAESIAGNBBITEzF58mS88soreOihhzBkyBDkzZvX/fTEiRPRu3dvLFy4EDVr1tTYKquRQOgEKNhCZ8gWSIAESMBIAhRsRtJl2yRAAiRAAiRAAiRAArYisGzZMjRr1gxnzpxR43711Vfx+uuvIzo6GufOnUP37t1x+PBhzJo1C3ny5NE8N3l25syZ+OCDD7Bhwwafz3Xq1AkjR45EfHy85nbtUNGftLTDHKwwRgo2K0SBYyABEiCBtAlQsHF1kAAJkAAJkAAJkAAJkMD/Cbz55ptYvny5kmELFizAl19+iY8++gi5c+fGqlWr0LJlS0id9u3ba2Ymcq1Pnz4YN25cus84QbCJTFu5ciUk009kpZSqVaviv//+w/jx4xXXihUronXr1pr5seJVAhRsXAkkQAIkYG0CFGzWjg9HRwIkQAIkQAIkQAIkEEYCkkEmYs1bsIk4EgFWsGBBDB06FFmyZNE8qvXr1+Pee+9VWXGjRo1C586dERsbq/l5u1SU+fXv3x9jxozxOeRbb70VycnJmDp1KrfXBhFUCrYgoPEREiABEggjAQq2MMJmVyRAAiRAAiRAAiRAAtYmsH37djz++OP49ddf1UCffPJJJdaGDx+OrFmzqo+eZ7JpmY1kwD3xxBPXVa1bt67KiGvTpo3tt4UmJSVhxIgRKlOva9euePnll1GgQAGkpKRg69at6t/ffPMNZs+erfiyBE6Agi1wZnyCBEiABMJJgIItnLTZFwmQAAmQAAmQAAmQgOUJbN68GW+//Ta+++47ZMyYEffcc4+SQo0aNQoq8ywtweYCIVltzz77LDJkyGB5NmkN8ODBg2rb54oVK9KdgwjLsWPHIlu2bLadq1kDp2Azizz7JQESIAFtBCjYtHFiLRIgARIgARIgARIgARLQhYD3mWwPP/wwpkyZghw5cujSPhtxJgEKNmfGlbMiARJwDgEKNufEkjMhARIgARIgARIgAUMJ7Ny5E4899ph7++SaNWvcZ2mtXbsWtWrVUv3ffvvt+PTTT1GqVKlU45HtgnKBgGSHbdy4UW2PHDRo0HVbLj0zvho2bOi+ZEDOQZPPya2eUp577jk888wz152H5m8sFy5cwOTJk9WlAxcvXkS/fv3UpQUxMTHu8Uqd559/Xh3WL2XgwIHqRtG0isgP2R752WefqVtIX3vtNVSoUCHN+l999RUefPBB9XnPOboeuHTpkmI1ffp0deuotO+rpDcumYNkx7377rvq7DjZpikyz3Oenv3JJQ6yhfOHH36AxFpK9erVUb9+fTz99NO4+eabfWbZHTlyBN9//z0WLVqEHTt2QM6ck1KkSBFUq1ZNrZn7779f0zbYQDkauuAt1jgFm8UCwuGQAAmQgBcBCjYuCRIgARIgARIgARIgAU0EQhVsIr5kG6GnLHrhhReUZPM89D8twea6xfPQoUPu8fp6Pj3B5nlWmKsR2a44a9Yst/CS1wMRbN515Xk50P+TTz5B+fLlfbL1HKO3YJP2RIaJHPNX0hNsvramTpo0CR06dEglyv7991/06NEDn3/+eZrdCSMRo3JBg6egO378uIqpyLX0ikhHuUBCpFtaJRiO/vg46fMUbE6KJudCAiTgRAIUbE6MKudEAiRAAiRAAiRAAgYQCEWwXb58GX379lWS5cUXX8SAAQPU3yULTkRQ7ty53SNOS7ANHjwYS5YswYwZM/Dnn3+qiwPy5ct3XbZceoJNJEWrVq2wbt06fP3116hYsaLKgpNMK88MtUAEm4xFsvE6duyo2hbpJxlyIqQkO85XSU+wbdq0CU2aNIGIRBFScmaZZIBFRUVpjqpk5sk45GbP0aNHqwsG5Pyzxo0bK5mYM2dO1ZbMUzLv3n//fb9ti2QTQSdzdRWtgk3qP/XUU+qG0ezZs/vsKxiOfgftoAoUbA4KJqdCAiTgSAIUbI4MKydFAiRAAiRAAiRAAvoTCEWweQorPQWbSCjPraoy6/QEm+ccjBZscpum3DoaFxd3XTDSE2xpXYqQK1cuVKlSBQ888IC6dMFTSnp3kJZgq1SpksqsK1GihHpExiHyTkScbO0dMmQI5HbT+Ph4yJZc2fopAs51q6pkok2dOtUt6ESw9ezZE+XKlVOXQUi7ItDkwgaJjdwsKltUpYigW7hwoXtbsfeY0xJs6XHUf5Vbt0UKNuvGhiMjARIgASFAwcZ1QAIkQAIkQAIkQAIkoImAXoLNszPJGpMz1aKjo90vp5XB9tNPP6kzxLzPIwtWsLk6FPEzf/58JYhcJZAMNjkvrX///kqmeZZOnTqpLD2RVd4lGMHm2UbNmjVVJp9LlPkK4Jdffqmy1kSeuYr3+XgzZ85EmzZtUj3uXWfx4sWKu7RTsmRJzJkzJ9XW1xMnTqi5T5gwQZ31JsJNto3Ktl+RbJK5tnTpUtWH1BEuvkowHDUtXIdUomBzSCA5DRIgAccSoGBzbGg5MRIgARIgARIgARLQl4Cegk2kVtu2bdV2URFsu3fvVgfsFypUSG0Zle2fUjzPJ5NLEkQayQUCW7ZscU8uFMEmWzDfeOMNlb0l2ztla6acCXflyhWflxwcOHBASSu5gECKbAOVDC+RTLIFdtq0ae5xBSvY0oqayCo5m03EmhTJDpOLGCTTTBjKWKQ0bdpUbVGVjDf5+Morr6jxSfGWZ2+++abi6Vm866QX97SkmGTCyRZVoznqu8Kt3RoFm7Xjw9GRAAmQAAUb1wAJkAAJkAAJkAAJkIAmAnoKNtfh/LJdUc5Ak+wol5SRG0h9CTbXINMbh9TRukVU6oqcu+OOO9znkIlw++CDD1C1atU0bxH1FIDelxl4Ciu9BZuM17Nvz/a9mXheZpAeD5GWX3zxhTorTtq49957IWfdydl0ss1TSnq8Xds65dw4yW6TW1S3bt2q5Jqc/SY3paZ1G6seHDUtXIdUomBzSCA5DRIgAccSoGBzbGg5MRIgARIgARIgARLQl4C3aBEZJWKmffv22LBhA2rVquXuUM7kkmwr2Voot0762nIpn3v66afVs1Jccmv//v1BCbbk5GR1ZpjIu9WrV6s2tWRjibiQ2zFdWylFCsnWznfeeQcTJ05U7Xje1nny5Em1zdF166bnTabBCDZpX3hJH9K3S2x5Rk/GNmzYMHXhgSsbzfPCAhFl7733ntqeKUW2kH744YcoWrRousLx77//Vue5SQx8bZX1J9g85Z0rhjIPieG3336rLkWQcRnFUd8Vbu3WKNisHR+OjgRIgAQo2LgGSIAESIAESIAESIAENBHwFmzykEgZuZUyT548qQSbfO7GG29U2VGSDeYt2GR7qIgq2fIpWxsLFCiAHj164LbbblNySLY/SvHcIuoapK+MKskkk/Pcxo0bl2ouIq4kq6p06dLqde9nZfukjF+K3KQph/BLG5JBJ9sfXRLNU7BJXc9zyWSekolXp04deAo2rZccuAYsglF4VahQIdUcvOWZ65PebNLavrp+/Xp3bHxdcuASo94yMj3eEiMp3oJNXpN5SPaabE+VSxlkXPJ3KXpz1LRwHVKJgs0hgeQ0SIAEHEuAgs2xoeXESIAESIAESIAESEBfAundwHn33XcriSOySQ7Bl8Pu5awyuXVStgh6CzbXyERCDR06VB2ILwflyzlmnkWLYJsyZYqSaKdPn4a0J3KuS5cu6nB9OV9MLhlwXaSQliSUw/clk+vIkSMqO03En2fxFkPnzp1D9+7d3eehSeaZCLoxY8ao+fiSSZ7tucSUiEHJNJMxSv+9e/dWFwR4FhGRwrJ8+fLqMgXJrhOZ6IuN3PDZoUMH9bgrI/D8+fNo1KiRes37mfS2j7rGoGVrsK+4FytWDM8995y6RVXa8MUkVI76rnBrt0bBZu34cHQkQAIkQMHGNUACJEACJEACJEACJKCJgLzBl4sA1q1bh6+//lqd0yXnp1WrVk1tbZQtn2fPntUs2OQZ2TqYP39+1b/IFrkwwDMLTYtgk2clo0rkUr58+ZSMkssKXIJNLkSQ875y5859XQabPOs6+022skrZvn17qq2rvsSQvCZySmSY962mLpgizrxlmetzcmaZjDEhISFoweYrQ+7o0aNKEMqtqL6K97lwoQo2l3wTMektViVL0XMrrREcNS1ch1SiYHNIIDkNEiABxxKgYHNsaDkxEiABEiABEiABEtCXQFJSksoOEwnmKq5zuyR7TbKrJAvNVSSDSqRL5cqVr8tg874cwPWM9zZHLYJNBN/06dMhbfraTinjla2bmTJluk6wiYSTrLPs2bOnguW5BTQtMSS3d0o2mbTtOr/N1Yi3PPSOhGT0ybgk681VZPyyJbVMmTKpqgt3yYqTM+08ucvWVunHu6xatUqJT1fWmGc85AKHunXruh8JVbB532AqDXvGfd68eWjRooW7P+9MQPlEKBz1XeHWbo2Czdrx4ehIgARIgIKNa4AESIAESIAESIAESEAzARFDcp6WZJldvHjRfcmBZH+JZBo/frz6nGwLlNsoH3roIXVov/cWUbkcQcRUdHT0dX1LVptcOiBFi2DzzhSTTDjZGiqvi4AaNGgQ8ubNq9rz3u4oIq1BgwbXjUHm0q1bN/f5bL7EkDzkulhBsuCWLVuGUqVKQTK35OIHV59pwZU+REjOmDFDCT5/lxxIHyID5Yw2mZ9sy42KivLZ/J49e9TZdnPnzlWfFw6yXVO2mXpeohCqYJO2JbZymYHIRu+4Hzp0SGUSLl26VI3DCI6aF6/NK1Kw2TyAHD4JkIDjCVCwOT7EnCAJkAAJkAAJkAAJkAAJkIDdCVCw2T2CHD8JkIDTCVCwOT3CnB8JkAAJkAAJkAAJkAAJkIDtCVCw2T6EnAAJkIDDCVCwOTzAnB4JkAAJkAAJkAAJkAAJkID9CVCw2T+GnAEJkICzCVCwOTu+nB0JkAAJkAAJkAAJkAAJkIADCFCwOSCInAIJkICjCVCwOTq8nBwJkAAJkAAJkAAJkAAJkIATCFCwOSGKnAMJkICTCVCwOTm6nBsJkAAJkAAJkAAJkAAJkIAjCFCwOSKMnAQJkICDCVCwOTi4nBoJkAAJkAAJkAAJkAAJkIAzCFCwOSOOnAUJkIBzCVCwOTe2nBkJkAAJkAAJkAAJkAAJkIBDCFCwOSSQnAYJkIBjCVCwOTa0nBgJkAAJkAAJkAAJkAAJkIBTCFCwOSWSnAcJkIBTCVCwOTWynBcJkAAJkAAJkAAJkAAJkIBjCFCwOSaUnAgJkIBDCVCwOTSwnBYJkAAJkAAJkAAJkAAJkIBzCFCwOSeWnAkJkIAzCVCwOTOunBUJkAAJkAAJkIABBE6dOgX5IyVDhgzqY0pKivvfaf09vXquz/lrz1c9X8+k114obWjpy6i+vXl7jkXLuCQuwfB19esZ12BjbsByZJMRSGDPnj0oUqQIihYtGoGz55RJgARIwNoEKNisHR+OjgRIgARIgARIwEIE5M2tZJGwkAAJkIBZBCjYzCLPfkmABEggfQIUbFwhJEACJEACJEACJKCRAAWbRlCsRgIkYBgBCjbD0LJhEiABEgiJAAVbSPj4MAmQAAmQAAmQQCQREMHGQgIkQAJmE+AWUbMjwP5JgARI4HoCFGxcFSRAAiRAAiRAAiRAAiRAAiRAAiRAAiRAAiQQAgEKthDg8VESIAESIAESIAESIAESIAESIAESIAESIAESoGDjGiABEiABEiABEiABEiABEiABEiABEiABEiCBEAhQsIUAj4+SAAmQAAmQAAmQAAmQAAmQAAmQAAmQAAmQAAUb1wAJkAAJkAAJkAAJkAAJkAAJkAAJkAAJkAAJhECAgi0EeHyUBEiABEiABEiABEiABEiABEiABEiABEiABCjYuAZIgARIgARIgARIgARIgARIgARIgARIgARIIAQCFGwhwOOjJEACJEACJEACJEACJEACJEACJEACJEACJEDBxjVAAiRAAiRAAiRAAiRAAiRAAiRAAiRAAiRAAiEQoGALAR4fJQESIAESIAESIAESIAESIAESIAESIAESIAEKNq4BEiABEiABEiABEiABEiABEiABEiABEiABEgiBAAVbCPD4KAmQAAmQAAmQAAmQAAmQAAmQAAmQAAmQAAlQsHENkAAJkAAJkAAJkAAJkAAJkAAJkAAJkAAJkEAIBCjYQoDHR0mABEiABAIn8MYbbwT+EJ8gARsTeP311208eg6dBEiABEiABEiABEhACwEKNi2UWIcESIAESEA3AiLYBgwYoFt7bIgErExA1joFm5UjxLGRAAmQAAmQAAmQgD4EKNj04chWSMBUAvPnz8fSpUuxadMm7N69GydOnEBycrKpYzKz86ioKOTKlQvFixdHpUqVUL9+fTRr1szMIbFvDwIUbFwOkUSAgi2Sos25kgAJkAAJkAAJRDIBCrZIjj7nbmsC//33H4YOHYqJEyfi2LFjtp5LOAafJ08edOrUCX369EH27NnD0SX7SIMABRuXRiQRoGCLpGhzriRAAiRAAiRAApFMgIItkqPPuduWwLRp0/DSSy9RrAURQRFt77zzDtq1axfE03xEDwIUbHpQZBt2IUDBZpdIcZwkQAIkQAIkQAIkEBoBCrbQ+PFpEgg7gW7dumHcuHGp+r3lllvw8MMP46677kKZMmWQL18+REdHh31sVukwKSkJR44cwbZt27B8+XLMmTMHf/zxR6rhde3aFWPHjrXKkCNqHL4EW0pKSkQx4GSdSyBDhgypJkfB5txYc2YkQAIkQAIkQAIk4EmAgo3rgQRsRKBVq1b4+OOP3SMWsSaHZ8vrUkQsLVy4UP358ccfcfjwYfz777+4fPmyjWYZ3FAzZcqE/Pnz44YbbkCVKlVw//33qz8u0Th79myI2PEUbY8//jjkdZbwEqBgCy9v9hZeAhRs4eXN3kiABEiABEiABEjAKgQo2KwSCY6DBPwQ8M5c69ixI8aPH+8WSMOGDcPgwYNx8uRJsvw/gZw5c6Jfv37o3bu3W0B26dIFkydPdjNiJlv4lwsFW/iZs8fwEaBgCx9r9kQCJEACJEACJEACViJAwWalaHAsJJAGATlzrX379u7Pvvzyyxg0aJD6t2yBfOaZZ/Dnn3+SXxoESpQooaRavXr1VI3+/fvj7bffdteeOnUqz2QL4+qhYAsjbHYVdgIUbGFHzg5JgARIgARIgARIwBIEKNgsEQYOggTSJiC3hRYvXtx9oYFkrk2aNEk9MH369OvEkJzB1qhRI7U98uabb1bbJuPj4x2P+MKFC2pL7J49e9QW2W+//VadweZZRFQ+/fTT6iWRkq5MNrn4YPfu3bxdNEyrhIItTKDZjSkEKNhMwc5OSYAESIAESIAESMB0AhRspoeAAyCB9Am88sor7mw1OXPt999/V9tCveVarly5IIdp9+jRg0j/T2DMmDGKyYkTJ9xMXJJNzqu77bbb3GeySVbbW2+9RXZhIEDBFgbI7MI0AhRspqFnxyRAAiRAAiRAAiRgKgEKNlPxs3MS8E8gb9687uy1jz76SF1osGLFCnVjqKtUqlQJs2bNwq233uq/wQirsX37djz55JPYtGmTe+bff/+94icXHLRu3Vq9LllsR48ejTA65kyXgs0c7uw1PAQo2MLDmb2QAAmQAAmQAAmQgNUIULBZLSIcDwl4EJg/fz6aN2+uXpHstZ07d6q/lyxZ0n3mmsi1NWvWIC4ujuzSIHDx4kXUqlXLLdnkTLZdu3ap2qVKlXJnsc2bNw/NmjUjR4MJULAZDJjNm0qAgs1U/OycBEiABEiABEiABEwjQMFmGnp2TAL+CXjeHOq62EBuC+3Tp496WLaFilxj5pp/lpLJJpLNtV106NCh6nZRzwsPeKOof4561KBg04Mi27AqAQo2q0aG4yIBEiABEiABEiABYwlQsBnLl62TQEgEqlevjg0bNqg2lixZorY1ypbRkydPqtfee+89nrkWAGE5k+3ZZ59VT+TMmVNtCZVbWBs0aKBeq1atGtavXx9Ai6waDAEKtmCo8Rm7EKBgs0uk9Bund8z1a5ktkYA1CKSkpFhjIBwFCZAACVicAAWbxQPE4UU2Ac/z1w4ePKi2ODZp0kRBkdtCt27dGtmAgph92bJl3beLLliwALLFtkCBAqolnsMWBNAgHqFgCwIaH7ENAQo224RKt4FSsOmGkg1ZlAAFm0UDw2GRAAlYjgAFm+VCwgGRwDUCcltocnKyeiExMVFlX40bN079W7Y3yjZHlsAIyPZa2WYrRbaEShZgTEyM+ndUVBTkdlEWYwlQsBnLl62bS4CCzVz+ZvROwWYGdfYZTgIUbOGkzb5IgATsTICCzc7R49gdT8Dzh3b54aZq1ar48ccf1bxdN2E6HoLOE5QtoXfffbdqtUqVKti4cSO8OevcJZvzIkDBxiXhZAIUbE6Oru+5UbBFXswjbcZye72UunXrRtrUOV8SIAESCIgABVtAuFiZBMJLwFv8FC5cGP/8848axF9//YWbb745vANyQG979uxxc7vpppuwb98+CrYwx5WCLczA2V1YCVCwhRW3JTqjYLNEGDgIAwlQsBkIl02TAAk4igAFm6PCyck4jYC3YIuNjcXly5fVNM+fP4/4+HinTdnw+Vy4cAGZM2dW/WTKlAmXLl2iYDOceuoOKNjCDJzdhZUABVtYcVuiM1+CzSUkLDFADoIEAiBQr16962pTsAUAkFVJgAQimgAFW0SHn5O3OgFvwcatjPpEjFz14RhsKxRswZLjc3YgQMFmhyjpO0YKNn15sjVzCVCwmcufvZMACdibAAWbvePH0TucAEWQMQEmV2O4am2Vgk0rKdazIwEKNjtGLbQxU7CFxo9PW4sABZu14sHRkAAJ2IsABZu94sXRRhgBiiBjAk6uxnDV2ioFm1ZSrGdHAhRsdoxaaGNOT7DxUPjQ2PLp8BPgeg4/c/ZIAiTgHAIUbM6JJWfiQAIUQcYElVyN4aq1VQo2raRYz44EKNjsGLXQxmwnIfHmm2/itddeu27CFStWRMuWLdGlSxdky5ZNM5CdO3fiscceU/U//fRT5MmTB61bt8aiRYuwZs0a1KxZU1NbH330EZ544gl06tQJI0eOTPOMWdf4Bw4ciFdffVVT26wUGAE7refAZsbaJEACJGA8AQo24xmzBxIImgBFUNDo0n2QXI3hqrVVCjatpFjPjgQo2OwYtdDGbCchkZZgcxHo3r07hg4dqvkSJQq20NaOFZ+203q2Ij+OiQRIILIJULBFdvw5e4sToAgyJkDkagxXra1SsGklxXp2JEDBZseohTZmOwkJXxlgiYmJWLhwIXr06KFu154zZw7Kly+vCYq3YCtVqpSm57wrac1gC6pxPhQQATut54AmxsokQAIkEAYCFGxhgMwuSCBYAhRBwZJL/zlyNYar1lYp2LSSYj07EqBgs2PUQhuznYREWlssjx8/ft3WzpSUFPz2228YPXo0vvzySwWpRYsWePnll1G0aFH1by0ZbCLwRNqNGjUKGzZsQJEiRdR20F69eiFXrlyqHU/B9tRTT+Hdd9/F0qVLcd9996n+KlSooOp5j9+z/yFDhmDevHmYO3cuChYsqJ57+OGHERMTo57966+/IP//zJ8/H/Xr10fv3r3VvwPdzhraarH+03Zaz9anyRGSAAlEGgEKtkiLOOdrKwIUQcaEi1yN4aq1VQo2raRYz44EKNjsGLXQxmwnIeFLsF2+fBnfffcdnn32WWTOnBmff/45ypQpg5UrV6JNmzbYu3dvKkDVqlXD9OnTceutt2oSbCLnnnzySZw5cyZVOy+88AIGDRqE2NhYt2CTfmU8u3btctdt2rQpJk+ejHz58qUp2H799dfrgihnyYlMu+eee3DgwAE1huXLl7vr3X777Th16pSaXyDnxYW2Wqz/tJ3Ws/VpcoQkQAKRRoCCLdIizvnaigBFkDHhIldjuGptlYJNKynWsyMBCjY7Ri20MdtJSPg7g00uQJDLA0SGtW/fXgmqESNGoHPnzkhOTsawYcNU1lfbtm3x/vvvY//+/X4vOXD1KZcXiMTbtm2bkl1S5GIE2VbqymCT7LYpU6bgrrvuwi+//ALJZhMJtmDBAlSqVCldwfb666+rrDSp361bN5V1J2N//vnnMXXqVHTo0AENGzZU477pppvw4Ycfqs/JXCnYrn0N2Gk9h/aVy6dJgARIQH8CFGz6M2WLJKAbAYog3VCmaohcjeGqtVWrCDbPLVEydnkT2L9/f7jWh2yNku1FrkwKeTMmt+Olt0XJ9WbRu064zxcKdm5aY+ivnpab/nxtSfPXrh0+T8FmhyjpO0Y7CYm0BFvdPijPVAAAIABJREFUunXVLaKSsRYfH49NmzahSZMmkCyvWbNmqdtBpfz99994/PHHIds+P/nkEyQlJfkVbC65JdtBGzdurLZ9yu2iIrmioqJUu67vkSLBZEuqZNL5+h6R1vdfkX+fffYZSpcurdrzrCdbRUUaDh48GBMmTFA3lUo5duyYEn2SvUfBRsGm73cFtkYCJBCpBCjYIjXynLctCFAEGRMmcjWGq9ZWrSrYRKZJ5kSOHDlSveFzzcvOgk3r3LTG0F89CrZrhAYMGADJrGFxLgE7CraBAwcq6ZRWWbt2LWrVqqVklGSeiXST4pJehw8fVtlnUh577DH1Uf4tIk5+EeF5rtm5c+dU5tuYMWNw4sQJd5ft2rWDnJuWN2/eVGewufoLRLC5+nddsuD5PejFF19UmWoTJ05UWWsyPikXLlxwv07BRsHm3O9QnBkJkEA4CVCwhZM2+yKBAAlQBAUITGN1ctUIyqBqVhVsJUuWdN+eJ2cA9e3bV72xdBXPN2aeaHzdoqdFMBmEN9WbYHmTKyXYuQU7RrPnH+y49XiOGWx6ULRXG04UbHpmsLmiKd9Xd+/ejRUrVqgz3H788Ud3RpmvLF+9BNtLL73k/n7ODDb/X1t2Ws/+Z8MaJEACJBBeAhRs4eXN3kggIAIUQQHh0lyZXDWjMqSiFQWbZGBI9oVseZK/u7YOXbp0CXJQ9ldffeXOfNBji+j58+fdWR5y493PP/+s2pcimRbPPPOMO2NEsj/Gjh2LcePGIXv27JDME9m+KllRaWWheL4xDWRucmugHAL+9ttvY9myZeqGPzmzqE+fPu5b/GSMe/bsUXVk7FLkZkHJhpEtX1JcjCTWkgUjWVxy7pJnPV9vnj23icn2tPfee0+No1mzZpCzoVw3Cco45XwmyX6R7V0FChRAly5d1BlLWbJkMWTdam2Ugk0rKefUs5OQ0Cq/Dx06pM4/k5s8QzmDTb5mu3fvjhkzZiipJreHXrlyRX2/GD58uPuMNCMFm/TFM9i0f73ZaT1rnxVrkgAJkEB4CFCwhYczeyGBoAhQBAWFze9D5OoXkaEVrCjY5MwfOfhatlLKG9DNmzer84fkDaZsaZIb7PTcIuop2HzBlq2qcsC4nHMkIk1klqvIIeAJCQmQW/O0CLZA5ibbwmT7lPetgXJmkuscJjmTTs4t2rBhQ6qhiwSTLViy3cv1Jt7zlj5XZdeWM08Gru1ZrjfZvpjUr18fM2fOxI033oi0xilv5IcOHeqWk4Yu5DQap2Azg7q5fdpJSGgVbEJUbhOVyw08t3XK64HeIprWbaTyvWzOnDmoXLmyoVtERbD5ukW0du3a6pcp27dv5xlsHl9CdlrP5n7ls3cSIAESuJ4ABRtXBQlYmABFkDHBIVdjuGpt1YqCbd68eZg0aZKagogkycySN5azZ8+GvDn0PLtH7wy2jh07YtCgQYiLi4NsZRo/frzKYpPsLJFZjzzyiLoVT7Y2yQHhku3Wo0cPJbi0CDatc5MDzuWNqIhGyeYTqSbbxFq1aqUOHJfXbrnlFjVWqScZY++8845i1qtXL3V+nbeElDfiwrVMmTIq00wORy9XrpzimjVr1uvOavK8SVCy9mQMwl/OapLtZXKT4G233ab4SFahZMWIeDt9+rTKspMxLly4UB2gblahYDOLvHn92klIBCLYJFNUsmVF0suNnFIkC1UuDShatKj6t/cWeV9nsEk7q1atwqhRo1RGasaMGVVmrJyNVrFiRXWxjNEZbDLWHTt2qLFLVp58v5PvWz179kx1Xpx5q8g6PdtpPVuHGkdCAiRAAlcJULBxJZCAhQlQBBkTHHI1hqvWVq0o2ETiiAASYSOSRt7srV+/Xv1bxJaRgk36rlOnjsLn/SZTMrvuvfdelTEmwkm2q8qbVZfk0iLYApmbjEFE1pYtW7B69Wp8/fXX6g2xZKIJF9mK2a1bNyUhPcftHXvXm3jJvpM/8jWn5Y24lpsECxUqpKTfunXrfC45zzOWtK5JPetRsOlJ0x5tUUhYP06u7y2uW1HLli2r5KHcmhoTE6OOByhRooT1JxKGEXI9hwEyuyABEnAsAQo2x4aWE3MCAYogY6JIrsZw1dqqFQWbiKz9+/errAbJaNi4cSOKFy+Od999V539ZaRg87y9zluwSfaZnFnkfZOfq54WwaZ1biKtvvjiC/Tr10/JMM/iEmy+slN8xd1Xlkwggs1zvt5ntckY5Fw52SLrq/i7HVHrOg22HgVbsOTs+xyFhPVjJ2dASjawbAf1LlbYWm4lglzPVooGx0ICJGA3AhRsdosYxxtRBCiCjAk3uRrDVWurVhVskh0mZ7DJtkwpcu6ZyDbZjmiWYFuyZAkefPDBkDLYRLBpmdvdd9+tzpyTraeyVVWEm2y9bNu2reIRTAabp+zSS7C5Mtjk8gcZU6lSpbQuvbDUo2ALC2ZLdUIhYalw+ByM62IU+aWJ3K4s58rJ9w75/iaXysiFLixXCXA9cyWQAAmQQPAEKNiCZ8cnScBwAhRBxiAmV2O4am3VqoJNtgzJLZRy6LaUxYsXqxswzRRsf/31V8hnsIlg0zI3OWhcMsPk8gE5I01u/5OPkt1RrFgxn2ewuc6OGzZsmNoKKmezuS5lkMw/IwSb562EIkHlHKWjR4+qM/PkfDrJwqtatarW5ah7PQo23ZFavkEKCcuHiAMMgADXcwCwWJUESIAEvAhQsHFJkICFCVAEGRMccjWGq9ZWrSrYqlevrgTR4MGDUaNGDSWX8uXLZ6pgk8PAvW8RvfXWWyHbJOWMNK1bRLXMTW5NlUwOyQpzFcl8i4+PR/78+fHZZ5+hdOnSKsPP1y2iso1UbvksX768+xZRIwSbXGCQ1q2EL7zwgjqfLjY2Vuty1L0eBZvuSC3fIIWE5UPEAQZAgOs5AFisSgIkQAIUbFwDJGAfAhRBxsSKXI3hqrVVqwo2ETdyM6VsyZRMNrk5T9aKmRlsIrfOnDkDyRCTSw7kNs6hQ4dCto56Z4h58vc+t0zr3ESeyfbQ+fPno1mzZqoPuZVTbt6Tm1WbN2+uutmzZ4/aQiuvSZEbAeUWT8kuk2LkGWwyF+9bCWV7V9euXdXNpiIFzSwUbGbSN6dvCglzuLNXYwhwPRvDla2SAAlEBgFmsEVGnDlLmxKgCDImcORqDFetrVpFsGkdr5n1XOeWyYH+cqOpZI7JuWgis6ZMmaJuvpNtnSzWIUDBZp1YhGskFBLhIs1+wkGA6zkclNkHCZCAUwlQsDk1spyXIwhQBBkTRnI1hqvWVinYtJIC5CB/OQNN5Jp3qVatGmbNmoWSJUtqb5A1DSdAwWY4Yst1YDch4ZnhKjAl47R///7uw+1/++23VBe+fPjhh2jdurUu3H1l1/pqWGs9XQbFRlIRsNt6ZvhIgARIwEoEKNisFA2OxfIERAx4FzkfyahCEWQMWXI1hqvWVinYtJK6Wk8O8B8zZow6A00y2mQ7pGxjla2r5cqVC6wx1jacAAWb4Ygt14HdhIS3YJPbkyUjNkeOHIrtRx99hCeeeMLNmYLNckvO0AHZbT0bCoONkwAJkECABCjYAgTG6pFNwFsMDBgwQB1AblShCDKGLLkaw1VrqxRsWkmxnh0JULDZMWqhjdluQsJbsEkWrNyeLBeUXL58GX379sXIkSNNFWyhRYRPh0LAbus5lLnyWRIgARLQmwAFm95E2Z6jCVCwOSO8FGzmxpGCzVz+7N1YAhRsxvK1Yut2ExKegk3OcJSbg13nOR47dkyd9Xjp0iV1YYhc/OLKYJPLRZYvX64uOFm2bJnKpvW+4ETi430JSosWLdQNzTfddBM8+5bLWrZt26ZkXlxcnLqopGPHjurmYl9bRF2Xp/Tr109l78pFNL///rvazir/r0j7UmTs8+bNU5/fsGED7rnnHiUN7777bkRFRVlxCVlqTHZbz5aCx8GQAAlEPAEKtohfAgQQCAEKtkBoWbcuBZu5saFgM5c/ezeWAAWbsXyt2LrdhISnvBIJ9f777ytJJQJr8+bNaNKkCZ566imcOHECkydPdgu2tWvXqrPY9u7dmyoM9913nzoPMk+ePJCbiEXQidjyLHIr8cSJE5XgkjYWLVqEGjVqYN26danquWReeoLN1xpo27atmoeIuhEjRqiLYDyLyMJJkyahZcuWVlxClhqT3dazpeBxMCRAAhFPgIIt4pcAAQRCgIItEFrWrUvBZm5sKNjM5c/ejSVAwWYsXyu2bjch4SmvJNNLxJMUkWRz585F586dMXv2bKxcuVJJMZFeIqYkC00klmS8iVTbtGkTWrVqhcyZM6vXbrnlFgwaNEjV69KlC9555x3Vbq9evdQZb9KOPOcSbFJH6osUGzhwIIYMGaLOlpSPZ86ccddbs2YNatasqQTga6+9BrngRc6lvOOOO/Dxxx+rzDfJaJMxX7x4Ud2sXKhQIYwdOxaFCxeGXNrQpk0b3HjjjW4RaMV1ZJUx2W09W4Ubx0ECJEACQoCCjeuABAIgQMEWACwLV6VgMzc4FGzm8mfvxhKgYDOWrxVbt5uQ8BRsItG+++47dVOxSDK54GD9+vXq3xMmTHALNtctonJG25YtW7B69Wp8/fXXaqvo7bffrp4tUKAAunXrpiSWtFunTp3rwuXdt6uO62KFTp06qS2j58+fT1Owydm38ke4y8UvItSkyBjk33IJjK/iedacFdeRVcZkt/VsFW4cBwmQAAlQsHENkECABCjYAgRm0eoUbOYGhoLNXP7s3VgCFGzG8rVi63YTEt7bL/fv368y1Hr27ImNGzeiePHiePfdd1W2mCuDTTLVvvjiC8j5ZyKxPItLsMkWUVd2mivrzDtevrZ+Sp1ABJtku0mWnBRvwfbTTz+lugHVu/+0xmXFdWXWmOy2ns3ixH5JgARIwBcBZrBxXZBAAAQo2AKAZeGqFGzmBoeCzVz+7N1YAhRsxvK1Yut2ExLekkvOJ5Mz2OT8NClyiYHINtmu6RJsckGAnMsmZ6u99NJLamvo6dOnIWefSQkmg81Tdukl2FwZbK5MOLkwgSUwAnZbz4HNjrVJgARIwFgCFGzG8mXrDiNAweaMgFKwmRtHCjZz+bN3YwlQsBnL14qt201IeAu2smXLokOHDpgzZ47Cu3jxYtSqVSuVYKtcubLaiilbN+WsswoVKqiP3bt3R7FixXyeweY6X23YsGFqS6dknUl9EXVyyYERgi0xMRGPPPKIGue0adNQr149fP/996rP6tWrY+rUqciZM6cVl5FlxmS39WwZcBwICZAACfAMNq4BEgiMAAVbYLysWpuCzdzIULCZy5+9G0uAgs1YvlZs3W5CwluwiXgS+TV48GB1s6eIs3z58qUSbHKz6DPPPKNEmqtI5ptkiOXPnx+fffYZSpcuneYtorKNdObMmShYsKDPbaR6ZbDJ9tbhw4ejb9++qZaKjFXOhkvrfDYrriuzxmS39WwWJ/ZLAiRAAr4IMION64IEAiBAwRYALAtXpWAzNzgUbObyZ+/GEqBgM5avFVu3m5DwdQ7aV199peSTZLKNHj1aXSDguUVUzlaTLaSyPXT+/Plo1qyZOqNt4cKFePnll9Xto82bN1fh2bNnj9pmKq9JadiwIfr06aOy3ow+g61UqVK4cOECPvjgA3VRg2xprV27Nnr37o3GjRsjKirKikvIUmOy23q2FDwOhgRIIOIJULBF/BIggEAIULAFQsu6dSnYzI0NBZu5/Nm7sQQo2Izla8XWKSSsGBWOKVgCXM/BkuNzJEACJABQsHEVkEAABCjYAoBl4aoUbOYGh4LNXP7s3VgCFGzG8rVi6xQSVowKxxQsAa7nYMnxORIgARKgYOMaIIGACFCwBYTLspUp2MwNDQWbufzZu7EEKNiM5WvF1ikkrBgVjilYAlzPwZLjcyRAAiRAwcY1QAIBEaBgCwiXZStTsJkbGgo2c/mzd2MJULAZy9eKrVNIWDEqHFOwBLiegyXH50iABEiAgo1rgAQCIkDBFhAuy1amYDM3NBRs5vJn78YSoGAzlq8VW6eQsGJUOKZgCXA9B0uOz5EACZAABRvXAAkERICCLSBclq1MwWZuaCjYzOXP3o0lQMFmLF8rtk4hYcWocEzBEuB6DpYcnyMBEiABCjauARIIiAAFW0C4LFuZgs3c0FCwmcufvRtLgILNWL5WbJ1CwopR4ZiCJcD1HCw5PkcCJEACFGxcAyQQEAEKtoBwWbYyBZu5oTFasP3www+YMPUDLFm6HP/u/wvJSYnmTjjMvUdFxyB/oWJoUP8udG7fBnfeeWeYRxDZ3VGwRV78KSQiL+ZOnjHXs5Ojy7mRAAkYTSBDSkpKitGdsH0ScAoBCjZnRJKCzdw4GinY2nTojHlfLcTZ27sBJRsBeUoBURnNnXC4e0++AhzbCez6Fll/HYvmTe/HB1MmhHsUEdsfBVvkhZ5CIvJi7uQZcz07ObqcGwmQgNEEKNiMJsz2HUWAgs0Z4aRgMzeORgm26vXuw9ZLN+Fcg3GRJ9XSCmnyFWRZ0hVlY//B+hXfaQr8vHnzMH76bGxYtxrnTp/Q9IydK2XJkQvVatRGl6dboXnz5iFPhYItZIS2a4BCwnYh44DTIcD1zOVBAiRAAsEToGALnh2fjEACFGzOCDoFm7lxNEKwSeba3G1JONdwsrmTs2jvWRZ1RIsy0elmsu3btw8t23bG9v2nceq2jkDxe4FsBSw6Ix2HdeYgsHsxEn6fjFsL5cAnMyagcOHCQXdAwRY0Ots+SCFh29Bx4D4IcD1zWZAACZBA8AQo2IJnxycjkAAFmzOCTsFmbhz1Fmxy5tq9D7bE2c5/MnMtrdAmX0HWCSWw+MtPfJ7JJnKtWp36OFy8DVC7v7kLxMzeVw/CDbs/wIZVS4OWbBRsZgbQnL4pJMzhzl6NIcD1bAxXtkoCJBAZBCjYIiPOnKVOBCjYdAJpcjMUbOYGQG/BJtlrM/cWA2r2MXdiVu997VA8VeQvn1lsNe5uhB8y1IxsueaK3+pBuDNlLdZ9/21QEaVgCwqbrR+ikLB1+Dh4LwJcz1wSJEACJBA8AQq24NnxyQgkQMHmjKBTsJkbR70FW4GipXCo0VwgX1lzJ2b13o9sxY3ftsDBPTtTjVTOXGvfdzhOtVpr9RmEbXwJs2ti6pAXgjqTjYItbGGyTEcUEpYJBQeiAwGuZx0gsgkSIIGIJUDBFrGh58SDIUDBFgw16z1DwWZuTPQWbNExGZH88nluD/UX1uQriHo7M5ISr6Sq2aDJw1ga/QBQoa2/FiLn85tnoH7S11iyYE7Ac6ZgCxiZ7R+gkLB9CDkBDwJcz1wOJEACJBA8AQq24NnxyQgkQMHmjKBTsJkbR70Fm4rn6ynmTsouvb+RASkpqVllz50fZ9r+EhkXGmiN05mDyDajIv47/q/WJ9z1KNgCRmb7BygkbB9CToCCjWuABEiABHQhQMGmC0Y2EikEKNicEWkKNnPjSMFmIn8vwZaUlIRMsXFIfiV1VpuJI7RM11FvZbwu20/L4CjYtFByVh0KNmfFM9Jnw/Uc6SuA8ycBEgiFAAVbKPT4bMQRoGBzRsgp2MyNIwWbify9BFtiYiJi4+Ip2HyEhILNxHVqs64pJGwWMA43XQJcz1wgJEACJBA8AQq24NnxyQgkQMHmjKBTsJkbRwo2E/lTsGmGT8GmGVXEV6SQiPgl4CgAXM+OCicnQwIkEGYCFGxhBs7u7E2Ags3e8XONnoLN3DhSsJnIn4JNM3wKNs2oIr6iEULi6NGjmDp1Kj6d9yF2bN2FK5cTHcs5Y6YYlC5bEo81fwLt27dH3rx5HTtXO0zMiPVsh3lzjCRAAiSgBwEKNj0oso2IIUDB5oxQU7CZG0cKNhP5U7Bphk/BphlVxFfUW0iMHTsWz/fqiaI1MyJPhQtIKArExDkXc+JF4NQe4NjmeOxZewUjR4xCt27dnDthi89M7/Vs8elyeCRAAiSgKwEKNl1xsjGnE6Bgc0aEKdjMjSMFm4n8Kdg0w6dg04wq4ivqKSRe6N0Lny2YjuKPnkL2QpGH9r/9wO7PEvBok6cxfNiIoAHMmzcPU2aMxw/rNuC/U+cgl007tcjF0NkTsuDOGtXQoW0XNG/ePKSp6rmeQxoIHyYBEiABGxKgYLNh0Dhk8whQsJnHXs+eKdj0pBl4WxRsgTPT7QkKNs0oKdg0o4r4inoJCclcGzLmFZTvcQrRGSMXa9IV4LcxCejb462AM9n27duHJ9u1xN8HtyN31VPIexsQl+B8lhdPAUd/B45vTMDNBW7FrGmfoHDhwkFNXK/1HFTnfIgESIAEbE6Ags3mAeTww0uAgi28vI3qjYLNKLLa2qVg08bJkFoUbJqxUrBpRhXxFfUQEnLmWsFCBVDjpcSIzFzzXkSSybbunRgc2H9Q85lsItdq1q2GrLcfRslGkbssd30LnP31BqxduSEoyabHeo5c+pw5CZBApBOgYIv0FcD5B0SAgi0gXJatTMFmbmgo2EzkT8GmGT4Fm2ZUEV9RDyExZMgQTFs8EKVbXoh4ni4AOz6JR7t7X0Pfvn01MalbvwaOZP0houWaC5RItnxn78TKpes0sfOspMd6DrhTPkACJEACDiFAweaQQHIa4SFAwRYezkb3QsFmNOH026dgM5E/BZtm+BRsmlFFfEU9hETFqmURX2sb8pSOeJxuAMd2ABfWlMEvG7f6hSJnrvV8pT0q9Dzlt26kVNg8KgGj3poa8JlseqznSGHMeZIACZCANwEKNq4JEgiAAAVbALAsXJWCzdzg+BNsp7d8jfhCFZApp7YTvlU8X08xd1KevR/fCXz+GFCoOnDfSCAm3jpjo2DTHAsKNs2oHFvx4r9/IDZPUWSIzpTuHPUQEvGZY3HXkMuOvi000IUit4su75sJF85f8vtoo6YNcCjXUtxUw2/ViKnwzzrgxhP18e1XSwKasx7rOaAOWZkESIAEHESAgs1BweRUjCdAwWY843D0QMEWDspp9+FPsJ39cw32fdwduSo/hrx1OyM6c07/b26tItgunACW9gV+ngxU6kTBpmWpndoDrH4b2D73au1SDwK1+wG5Smp52rA6FGyGobVNw5eO/oX9c15AzkqPIKHCg4jKlMXn2EMVEomJiYiLi0Wjccm2YROugX7bNQqJiUl+u8uZJzuq9DkTERca+IXx/wpy8cGPQ7Ph5LH/tD6i6oW6ngPqjJVJgARIwGEEKNgcFlBOx1gCFGzG8g1X6xRs4SLtux9/gg0pydj7UWccWz0Z8YVuR+5qrZFQsTli8xZP+82t2YItJRk49DPwfX9g9+Kr46Rg87/QRK7NewL4Z23qugWrAc1nmSrZKNj8hy8Sahxe9A4OzO+HrMXuRK7qTyJPzfbI4HXFZ6hCgoIt7ZWkRbAlJSUhU2wmNKagvA7kN12jkKRBUHo+GOp6joTvC5wjCZAACaRFgIKNa4MEAiBAwRYALAtXpWAzNzh+BRuAc39vxM5htZCSdEUNNlOuwsh3T0/krd0RUbFZU03AEltERRBNqwXkKAKUaAhsmkTBpmWZbZoIfN0ZuKMD0HAEkJwILOkD/Dzl6r+rP6+lFUPqULAZgtV2jV4+sQ9/DK+HS8f+VmPPUuxOJFR4CHlqdUBMllzqtVCFBAVbaIJN8YuPRaOxzAD0JvlttygkXvGfAUjBZrtvTRwwCZCARQlQsFk0MByWNQlQsFkzLoGOioItUGL61tci2KTHPdOfwvH1s1J17soiyX7bve6MNksItv3rga2fANV7AmcOXJVtzGBLf+EkXQJWDwZ2fgXUeAEo1/pq/V+mAV+1B+4aCNR5Vd/FF0BrFGwBwHJ41WOrJ2Hvh51SzVKya3NVfRzyvShL4TuuI7BixQr1Wt26df3SoWCjYPO7SIKsQMEWJDg+RgIkQAJBEqBgCxIcH4tMAhRs1+J+4sQJfP7554iPj0eLFi2QJUsWLF68GJ9++inee+899W+rFgo2fSNz5o8VOPvHSs2NyhtP15vPg2cA+eP6t2cj5/dtwoG5fZCSLFkJqS8xkIy2G+57CblrtEN0pnhrXXLgymajYNO8JtwVRbpJBtuG94AHJlyVlCaVHEMz4p/NSzX1Hpu7CDLlLqrqemczDRgwAK+//rqmdljJmgSu/HcYO4fVwaUju64bYEyW3Bi36jjm/g4cv3Dt0xRs+sRSyxZRZrClIyiZwabPQmQrJEACJKCRAAWbRlCsRgJCgILt2joYPHgwChcujH/++QcFChRAzpw5MXz4cCXXypcvb+kFQ8Gmb3gOLhiAQ1+/oW+jGlvLWrwmekxciyVPWugWUQo2jdHzqpaSAmz9+OqW0fzlgeYfAglXpZUZpcrUGIxvFNjWKjPGGZ05AZkLVTCja9VntlL1TOvb1fGZnVezxQItSRdO4fw/mwN9zGf9P08AP+wHRq+/+mkKNl2wgoItNI7MYAuNH58mARIggUAJULAFSoz1I5oABdu18G/duhWvvfYa5s+fjyJFiqB58+Z49tlnUbSoeW+ItS5OCjatpLTVcwm2bLfURdZb/L/ZXrlypfvNZ4FsgPzxtY0q+cpF9eY3JfHStYFkyACIiAGQufAdyFOrI25t1AXHe1OwaYrWGxmQ8n9+Ul8yP2Lj4pH8ytWz7kwrMqYd84FFvQC5iVWy18o+Lulgpg2p9PgYfNmnlqb+Lx3fg8vH92qqy0oOIpAhCnIpy5VkYNGfwHd/Auv3X50fBZs+caZgC40jBVto/Pg0CZAACQRKgIItUGKsH9EEKNicEX4KNn3j6BJsOeu/hOiqXfw2PmrUKMgfz3L48GHExsameu3E4kE4uezd/78mokUkWgZkLX4nctd4GrmqtkZUpvirW/LMvkXUc+TMYPO7BlJV8JZr97wNVO4MRMUE1o7OtV1nsImEPHv2rKbW4+Li1LZ5zxKOLaKyTduscuGfzUg8f8qs7lXzPMnsAAAgAElEQVS/wWbRRccnIPNN/rP/ki7+py46OL/vl6vz/L9YyxAVo85ge/jtb/Hr4dQIKNj0WRIUbKFxpGALjR+fJgESIIFACVCwBUqM9SOaQKQLNsl8Wb58OYYNG4a1a9fizJkz7vVw++23q/PX9u7dqzLZ8uXLh6FDh6J69eruOm+++abKehs4cCBefdW8w8sp2PT9MnYJtvhaz+Fo4WZ+G58xYwbkj2fxPoMtw7l/kXlZT2Q4e8hdLebGcih0X2/kvKM5ojJdO+OPgs0v8msVrJjBtnclML/N1cy1+0YCt7cxXa4JMJdgO3XqFH799VfNkOvVS53F2bZtW8gfo0tMTAyyZk19w67RfXq2n5CQEM7ufPYlsQqm+JOoMX8vQtwPg681nSEaOco0RN67uiP7rQ0QFZPxum4p2IKJxPXPULCFxpGCLTR+fJoESIAEAiVAwRYoMdaPaAKRLti2bduGRx55BJkyZcKsWbNQrly5VOvhwoUL6N27Nx5//HHs3LkTCxcuxJQpU5AjRw5Vj4LNmV8+3oJN3mi7Yu5rxqNHj74ug2379u24dOnaVtDkjWOR/NNklbGWoWAVRJV6APnvbIUbCxe/rkkKtgDWldUE24ldwLwngQMbgPpDgDtfsIRc8xRskr22e/duTZAvXryY6pcK8lC4BJumAbJSwAQynD+K+JX9EHXyT/VsUr7bcblMa9Rq2dvdlvfFFvIJCraAUft8gIItNI4UbKHx49MkQAIkECgBCrZAibF+RBOIdMEmWWu1al07kyhbtmyoWbMmunbtisaNGyMqKgqrV69Gt27dsGXLFriy2kqVKkXB5uCvHG/BJmfypXcWn/fXkaDxPBfs4qHt+GPEXciYUBA3NHwJCRUeRIaY1NtHPXFSsAWwuKwk2FKSgBVvAKve9D2BuwYCdczLdHVlsAVAV1U18xbRYDO4Ap2jr/oiIiUTzMwSbBZdetl/p36Zh90TWiDuhtIo0HQgcpRvgqiMcammScFmXNQp2EJjS8EWGj8+TQIkQAKBEqBgC5QY60c0gUgXbN7BF4n25JNPQt7UzZkzB5UrV1ZVJHvtscceU3+XbaMUbM7+stFbsB3+bggy5S6KHGXug9yQ6K9YTrD5G7CZn7eSYLt48mr22q5vKNjMXBPsO00CKclJ2DOjDbLdUg85yjVGxhw3+qxLwWbcIqJgC40tBVto/Pg0CZAACQRKgIItUGKsH9EEKNhSh1+2hD7//POYOHEiPvzwQ7Ru3ZqCLQK/QvQWbPKmNkNUtGaSFGyaUQFWEmwBDNuMqnbMYDODk7P7TEFKUiIyRF9/xprnvJ0k2M7+C2yaBOQsBpR5FPAzdcPDbxfBdv44sGshcOjnq0huuB0oeT+QJZ/hiNLtgILNXP7snQRIIPIIULBFXsw54xAIULBdD891rtqIESOUbJPCDLYQFpkNH9VbsAWKgIItAGIUbJphUbBpRhXxFZ0i2K6cA36fD+xbDRSpQ8GmdWGLXPtlKnDC66jGnDcDFduZK9ko2LRGkfVIgARIQB8CFGz6cGQrEUKAgu1aoI8ePYq+ffti2rRp6kUKtgj5IvAxTQo2G8Wegk1zsCjYNKOK+Ip2F2wpKcDpfcCOL4Cjv18NJwWb9mW9dxXw20dA4VpAmUeAlGTg97nAvjVX/12svva29K5JwaY3UbZHAiRAAukToGDjCiGBAAhQsF2DtWzZMnVL2hNPPKFuDR0wYACaNm2qKjCDLYBF5YCqFGxBBPHwZuDPhchxZB2SjvyOiycPIvHyRcRkikNczgKIzncbTuerAZS4H7ihQhAdpPGIHQWbSawo2PRbdk5vye6CTTKv1g4F4nMD+W4D9jKDTfOSTU68ujX031+B4g2AgtWuPrpvLfDrTKBUU+CWxpqb070iBZvuSNkgCZAACaRLgIKNC4QEAiBAwXYNliuD7YsvvkCPHj3Qu3dvZMmSBcePH1dnsS1atChNsgMHDsSrr5p3O6DnmyG5vdL73wEsCVYFQMEWwDLY+jESfhuLTBcO4eFmTVH/rjooV64cChYsiPj4eMi5hgcOHFC38C5dvgpz5n+Fy/E34lT5bkDZxwPoyAGCzWRWFGyhL7dIacHugu3kX8DBn4Cb7wEunroq25jBFvzqFekmGWx/fw+Ub32VpVmFgs0s8uyXBEggUglQsEVq5DnvoAhQsAWFzXIPUbDpGxIKNg08D29GwuoXUSjzJQx8uReaNWum4aGrVebPn4/X3h6B/edjcar2u6FltNkhg80irOLeisOvy9bhwqkz+GfzTs3xkmxez1Kv3l2oV6+uz+dvqVsJt9SrpLltVrQmAbsLNk+qrmw2CrYg11oKcODHq1tGsxcEKrYHMucOsi0dHlvVNQ4bl63V3NIfK35SOxK8S9u2T6uXihYtorktVrQHAf4/ZI84cZT2IUDBZp9YcaQWIEDBZoEg6DAECjYdIHo0QcHmh+fm6cCX7TBmzBh0797dXXnbtm0q0/Onn37Cnj17sGPHDpQuXRpFixZF5cqV0bBhQ5QpU8Zd//3331fZonhwGlDh6pudgIvVBZuFWBV8MycaJxcPGHEgDzzw+jNoMuCZQB5hXQsSoGAzLih2uUVUEUgBDm0Gtn0OyIURkr1WsAqADMbx8dfy4S4FUTH5Bn/V+PkIJsD/hyI4+Jy6IQQo2AzBykadSoCCLe3Iym2ixYoVU9tDQymbN29W57q1a9cO3bp1w7BhwxAbG4tevXohOjo6lKbdz1Kw6YLR3QgFWzo8149Evm3vY8Hcj1G1alVVceHChepSEDmrsEmTJqhevTqKFy+OmjVrYu3atdi9ezfWr1+PBQsWoFSpUmrt33///erZjRs3okmLx3GkTHeg+tVbewMqVhZsFmOV983seKl2S8QnZMNNFUppxiz/T3gWyV6rW7deqtckS+SPlT+Db2w0Y7V0RQo248JjG8HmJddKPwQUrQtkiDKOjZaWd3XJgw61tWdMy/e6oaNHXNd027Zt1GtFihTV0i3r2IAA/x+yQZA4RFsSoGCzZdg4aLMIULClTV5PwdayZUvcddddyJw5M5KTk/HWW2+p8930KhRsepG82g4FWxo8N09Hvk1vYe3yRShRogSSkpLQqVMnfPTRR0ogjx07NtWDTz75pFrzEydOdL8ukllu6hVxLa+LZP7zzz9R866GOFLplcAz2awq2CzIynUGW2JiIs6ePQv5eO7cOb9fPJKB6Fl69uwJ+eNZVo/6FKtHfYbaPR9F7Z6PIUeOHEhISPDbNitYkwAFm3FxsYtgO/4H8MuMq5lrZR4FbrrTfLkmUXGdwXbx4kXIHy0lZ86c11X75JNP1GvyCyEWZxDg/0POiCNnYT0CFGzWiwlHZGECFGzGB0fkw+DBgxETE4NMmTLhm2++Qd68eXXtmIJNV5wUbL5wys2XEytiw4YNKnPt33//VeeuVaxYEY0bN8YLL7yA7du3p3py6NChOHbsGOSjq9x6660YPny4+jr45Zdf1Hls+fPnV5ls1apVAzr9EtiZbFYUbBZl5RJsp06dwq+//qr5i6ZevdTZam3btoX88SxbZizClhmLUa7tvSjXtiGKFCmitgaz2JMABZtxcbODYDt3BPhlGnDyb+DW5ldvEzU7c80VEZdgk2MI9u7dqylQ3t/D5KHRo0erZ2+//XZNbbCS9Qnw/yHrx4gjtCcBCjZ7xo2jNokABds18HL75po1a5RAaNCgAcqXL48zZ87gueeeU1s877nnnoCiJFtD3377bXz33XcoVKgQqlSpoqSECLfcufU9IZiCLaDQ+K3MDLbrESV8Xh9vdnlInbkmmWu1a9dWZ6q9/vrrafLs37+/ymCTj76KfP+RM9tWr16tMtnkTLZXx3+BU48s9RsjdwULCjarsnIJNslek227Iv21ZNLefPPNqeIh2WvyfdGzSPbamtGfoUrnpijZsi4Fm/YVbMmaFGzGhcXqgi0lGfjja+CPb3wzKNUUuKWxcXz8tewSbIcPH1Y/U2kpFSpUuK6aK4NN/WKHxREE+P+QI8LISViQAAWbBYPCIVmXAAXbtdjINjXZutmxY0eMHz8eL730EiZMmKCya+Tvcm6a1iKHvMubUMnUkWwfOfy9Q4cOassUBZtWiubVM1uwRcdkRPLL54GojOZB8Ox568cou3cctvy4Wr3avn17xMXFXbcl1HuwIuMkY022haZV5HOyzWfq1KmqSrkqtbG1SFeg7OP+5558BVFvZ0ZS4hV3XZF/mWLjkPzKtdf8N6RjDauyAuASbIHO1lu2yI183mJ1wYBJ+PqNSaj13KMo3KwaBVugkC1Wn4LNuIBYXbBdOX81e+3fLb4ZWEWwBRKhUNdzIH2xrnkE+P+QeezZs7MJULA5O76cnc4EnCLYLl26hFWrVuH48ePq8HQ5/yfQIm3ImVByWLtsO5CMtS5duuCBBx4ISK7JG3zhKme4eRfJ+KFgCzQy4a9vtmArULQUDjWaC+QrG/7J++gxYXYtTHvnBbUlVC40ePDBB/Hhhx/i0UcfTXd8cgabrHnJAE2rfPbZZ+rzX375pfralS2j7V4ajlOt1vif+5GtuPHbFji4Z2equtlz58eZtr8A2Qr4b0PnGpZldeYgss2oiP+Oa8v48MRCwabzIrFBc6EKCTnfLy4uFo3GJdtgtuEdotUFW3hpBN6bK4MtkCdDXc+B9MW65hGgYDOPPXt2NgEKNmfHl7PTmYBTBNvcuXOxa9cutQ1z06ZN6NOnj86krN0ct4jqGx+zBVubDp0xc28xoKYF1vHhzcj3TQv8+89uBVm2T8t2m2XLluHnn39OF7zcKPrMM8+om0XTKnfccYeS2bKlesmSJapa/puK40jjuf7PYls7FE8V+QsfTJmQqvkGTR7G0ugHgAqpzwnTd5X4aM3KrDbPQP2kr7FkwZyAMVCwBYzM9g+EKiQo2NJeAhRsoX15ULCFxs/JT1OwOTm6nJuZBCjYzKTPvm1HwCmCTY8MNlfwTp48qbbA7dixA59//jnKlCkTclzlfDdhLX/kXLZ+/fqF3KZnAxRsuuIM+yUHSSdP4vK+fYj//2HLP/zwA+59sCXOdv7T/G2iawaj621HMPa9kWqrs2SZ7du3TxPwOnXqqG3X8tFfKVy4sMqOk6+3bs8+j3G/5wNqpfN1knwFWSeUwOIvP8Gdd96Zqvl58+ahfV/Jglvrr1t9P29VVgASZtfE1CEvoHnz5gHPmYItYGS2f4CCzbgQUrCFxpaCLTR+Tn6ags3J0eXczCRAwWYmffZtOwJ2FGxHjx5V5zXJ1jK5hTBXrlzu7Zx169ZFVFQUkpOT1WUFkydPVlvPrly5ourIuWjyZt/15kG2lEr2m2xLW7t2rbrUwFVmzJiBp556yl1XXpffyr/33nsYNGgQHnroIQwZMkTdCCqvf/XVVxg3bpzaRnfo0CGIVJObFeV6eDmTrUePHpBDeWWLaM2aNZWkkEN2v/32W6xcuRLZsmVTr8szd999t5qH1kLBppWUtnphz2BLTsafDz2ELJUqIU+nTsh4ww2QLLa525JwruFkbYM2qFaOeU0w/Y12al3L9mk5HH/s2LGaepPb2WbNmqUuDPFX5Cy24sWLo1evXurr8enXp+F08wVpPpZlUUe0KBN9Xfaa64EadzfCDxlqArV9X7DgbzzBfN6qrLB6EO5MWYt1338bzLRSfQ+UBngGW1AYbfUQBZtx4XKKYDv9D3BkK3B5fw6cPpCE/05cxJVLicgYG4PsueKQo2A0MhU6rU46yHGTfjwp2PRj6bSWKNicFlHOxyoEKNisEgmOwxYE7CbY5Gy0tm3b4sKFCxg1apS6QEBukZIDt0VWyaUEjz/+OOTCAhFkLVu2VIesS3154y5b0ObMmYPKlSur+Mg17S5BJ4Krb9++SpJJ6dSpE0aOHIn4+Hh3LHfu3Knk2sCBA9UfuR1U+pa+5BKDkiVLqral30mTJkFu35NsOBmzSDe5JfHhhx9Wh7q/++676np4kWoyBrnZTy5TkLOtpN927dpd98Y2rUVFwabvl1vYBRuAs6tWYdd99yFTkSLI9fjjyNWqFep26I6tl27CuQbjTMtkyzqhOH5ZswglSpRAq1atVAabnK2mpRQtWlTJ4yJFivitLiJOMthmz56tvn4r1mqIs52vbktNVZKvIMuSrigb+w/Wr/guzXZFYFerUx+Hi7cJm2SzHCuhs3oQbtj9ATasWgrJEgymMIMtGGr2foaCzbj42V2wHfgROLouAYlnMqF5s4dxT736KFeuHAoWLKh+XpKftw4cOIAtW7Zg2YqlmDd/DmKyXUbeGqdQsEroXCnYQmfo1Bb+WLEJw+/qhJINqqBK/5a8bMepgea8wk6Agi3syNmhnQnYTbCJeBJRJiJNBJir/P3330qsiSSbOXMmbrzxxuvCIq+3adNGXT7Qv3//6+SVnOEmAqx+/fqq7VKlSqlsswIFrh2U7pnBduLECbeEE9knMk2KjEUy5Z5//nmsX78en376qbqAQc6iEtEmfWTJksXnsvntt9+UgJOsOBENWsSENETBpu9XoRmCDcnJ2P3IIzg1b56ajGSx5e3cGW9v/wMzvl+Ds7d3A0o2AvKUCqtsixkcj/9OnVBvnGrUqKHEsHzUUuTW3D179qjbc/2VdevW4cUXX4R8lDdo2RNyIbHfhauPJV8Bju0Edn2LrL+ORfOm96eZuebZj0i2lm07Y/v+0zh1W0eg+L2GXnxgCVYC4MxBYPdiJPw+GbcWyoFPZkwIWq55f3+RfzODzd9qtv/nKdiMi6FdBZtkrO1dkIBcsYXwat+BKqtZa5Gs5DeHvIYTl/ajSJNTIWW0UbBppR559VyCrXC121DrnfYUbJG3BDhjgwhQsBkEls06k4CdBJu86RZpJTd9SrZLpkyZ1GUGIsTk47PPPqvenC9evBjVq1e/LmAiy+S2Qs/MNJFqIuzkN62SPSZZYyIEHnvsMfW8yLHTp0+r7aDFihVT2WWSlePdloxNzmuT8sgjj0C2sXq2cezYMdSqVUvdqOi6RdSVhSfCQrKChg8fjpiYGLRu3Roi2hYsWIBKlSppWngUbJowaa5kimAD8N/SpfjzvvuQkpTkHmumokVx4Z578MH5S5i/biP+3f8XkpMSNc1lEoA7JBsTwCZNT/iuJNudpUimpZxRKF+DIoz9FV9v0l3PfPzxxyrTU4pke8rXpWynFnEtxfPZqOgY5C9UDA3q34XO7dtcd+aav3HImWzjp8/GhnWrce701faNKBIXs1gJI1fJkiMXqtWojS5PtwrqzDVvNsxgM2K1WLvNSBBspm1x7BqFxMRr3+N9rQR1SUR8LBqNtcYtrP+sAzZ/AIwZMwbdu3d3D1nO5Vy0aJE6BkN+dpKza0uXLq1+TpJsfvmZx/McW/kFoxyXUaENcJO239Nch4eCzdrfO8wcHQWbmfTZt5MJULA5Obqcm+4E7CTYLl++rLZwShabZKtJkQsDJJtNDjkfP368+kFvzZo1atuld/GWYiLoZP6S0SbbQiX7TYrcROopx+QHRRF4cvaaZKqJyJPsMm9Z5+ovKSkJQ4cOxcsvv+zOWJMbEr0Fm9zCKMJQxiXnycnNjPXq1VOCLb15+FoEFGz6fmmYJdhkFrtbtHBnsXnOSkRb7jZtkKtlS8SVLq1pwn/Uq4czK1filuXLka1ePU3PeFeSzDWRXsFksAXSoXcGm8g8kdB6F/n6dEkwvduW7yFmsXKdHynfC6Kjo3WdGgWbrjht0ZiTBZvpWxxtJtj+WgqcWJ8PX8xZoI7lkCLb+eVMTjk2Q26Jll9qyhma8rOXnGcrZ3VKBr/8olB2A8gvMuUXiVI2btyIhx5uglzVj6BY/cC/HCjYAmcWKU+4BFuxmuVRfVAb5MmTR5eLyiKFH+dJAmkRoGDj2iCBAAjYSbDJtCRzpnPnzqlmKGecuTLYAhFs0ogrI04y0+R2PTlPTX5AlI9SJINNfjhUPxB6ZLHJD5BpCbaDBw8qSbZp0yZ13tu9996rfuD0Fmwu4Sf9SH3PDDYKtgAWsQFV9RZsLtEV0FAzZAD+nznm+VzGAgWQp2NH3NCnD6IyZ063ST0Em7xpkvUYzBlsgczX+ww2yXyQN2l2Kk5lRcFmp1Woz1idKNgss8XRRoJNMtf+/T4fVn2/Vv0fIL+gkGxj+flFMv69L7yR8zkzZ86sflZzFbnAZtq0aernHHldfgEg52zWubsm8t99JOBMNgo2fb7GndiKt2CT4ynkrGMWEiCB0AhQsIXGj09HGAG7CTaRVvLbUrkwwPMcNrkN1F/ml3cGm6dgk7PO+vXrp247lMsL5I29/JDoEmyXLl1yZ7FNmTIFcXFxaQo2+Y2uZwacCLr0BJvnllUt8/C1RJnBpu8XruUEm4dsy1y5MvL37Imcjz6KDBkzahJs0VOm4HSJEuoHTS3noXk2Kl9v8kYqmFtEA4mK9y2i8oZMsh/sUK5cuITPeo3AJ/vXOZIVBZsdVqG+Y3SaYLPUFkebCDYRkqvegrqR3XWhlPw/ULFiRTRu3FjdeL59+/ZUC0+y9+VIDPnoKnLRlPwC8ZtvvlE3v8t5bPnz51e/uKxWrRrqvBLYLaMUbPp+rTupNQo2J0WTc7ESAQo2K0WDY7E8AbsJNld22IoVK1JtBdUiptLaIrp//3688sor6uKD1157TYk72Q4qMsIl2CSQcsaIXEBw3333qc917dr1uvNIpB4Fm+WXvd8BGiXY/G3VTLl0CX/ce6+6UVQVEWtSUlKQpWpV5O3aFQkPPohoDZcGyGOuDLZQBNvgwYNx5MgRtTVbztuRbT5yeYDeRW64lG1Hcl6PZJbmy5dPSW87lFUT5uKL/mOR/bFKOB2b6DhWFGx2WIX6jtFJgs1yWxxtIth+G5eAFzu8qc5ck8y12rVrqzPVXBn+vlac/Bwlv5yUj76K/MwpGdGrV69WmWxyJtu7U15F+a6nNC9gCjbNqCKuIgVbxIWcEw4TAQq2MIFmN84gYDfBlpZIC0awyZlS//77r/otrLyxlx8I5Xy1lStXqmwdudTAU7DJuU3Lly9X58BJhptk3PTu3dt9dpunXPv11199LhDPSw48t4j6qpzWWXK+6jKDTd+vR6MEm0t0pTXamO+/R9zAgak+nbVWLeTp0AE5H34YUWncPptWe3oINjk/sEWLFu7tmg0aNFDnBcoZgj///HPI4O+44w7cc889kH6WLFmi2pOtlnPnzlX9WL2c3H8EI+7qhCN//oMSDatiwq5FjmNFwWb1Vaj/+Jwi2Cy5xVGDYBOhlSk2ExqPM+eSAzmnLuW3svh5wxa1uOQoDsnc994S6r3yRMZJxpr8fJRWkc9dvHgRU6dOVVXuqFYOGcpvRcEq2tbxN12jkOTnkgjvlkJdz9pGxlpmE6BgMzsC7N+pBCjYnBpZzssQAnYTbIZAcECjFGz6BtEUwZacjLj+/RHzww9qMsnFi+Nyy5a4s1+/gMWai4Yegk3akvMDRUSLeBYZ/eCDD6obdR999NGQwcsFH3Ke4Zdffqmy42T7kGwnEsFsh7J8zKf45NlhaqiZMsdhZ/FkdHmjt6NYUbDZYSXqO8ZQhYS6BTMuFo1MEkRCw7JbHDUINhl/zjzZUaXPGcQl6BtbLa1tHp2A0W9NC/j7mJzBJr9IlO/paRVf3/Ofe6UdKjznP4vt4ingx6HZcPLYf1qm4a4T6noOqDNWNo0ABZtp6NmxwwlQsDk8wJyevgQo2PTlaVZrFGz6kjdasPk6C+30woX469FH1VbQXK1aIWeLFpq3gqY1e70E28cff6xu2pVtPVK0ZjNoiYp3NoNsQ5Lt166bgrW0YVadS2fPY3i9Ttj3yw6kJKeoYeS7sxRWRO9zFCsKNrNWmHn9hiokrCDYLLvFUaNga9S0AQ7lWhrwJQChrhoRk7s+yIeD+/5VTQWStSxndj7zzDPqrNy0iq+s5QKF86NkmyPIcVP6o5eMxBtP1Me3X13NdtZaQl3PWvthPXMJULCZy5+9O5cABZtzY8uZGUCAgs0AqCY0ScGmL/RwC7bk8+ex6/77kfeZZ9RW0AyxsbpMSC/BJoOpX7++ukk3kPN4/E3C13k8X3zxBZYuXervUUt8Xs5e+6jLYPdY5OswKiYa/5SLQ8OnH3YMKwo2Syy3sA5CDyERnzkWdw25jJi4sA5ddWbVLY6JF4HlfTPhwvlLfqHMmzcPPV9pjwo9/Wd2+W0sgAq7FgL3FO6K90ePDfjczTp16uCtt96CfPRXPM/d7P5cNyzbNw4l70//qc2jEjDqranq1vdAih7rOZD+WNccAhRs5nBnr84nQMHm/BhzhjoSoGDTEaaJTVGw6Qs/3IIt5coVJJ06hZi8eXWdiJ6CTc5Ik9vjArlRztdk/N0oJ7fM2eHstTNHT2Lk3Z1xYOvu66Z5S+M78eI37zuGFQWbrl+WtmhMDyFRsWpZxNfahjylwz9lq25xPLYDuLCmDH7ZuFUTlLr1a+BI1h9QspGm6rpU2jY5B959eXpQN0dLdvasWbPUjez+ivfN0S++/TTKdDyd5mO7vgXynb0TK5eu89f0dZ/XYz0H3CkfCDsBCrawI2eHEUKAgi1CAs1p6kOAgk0fjma3QsGmbwTCLdj0Hf211vQUbNLq9OnTVXaC3AJXokQJdbNcp06dIBd2tGvX7roDsCdNmqS2C3kWeVM1bdo0tG7dGhMnTlQ3yf3555/q3B65zffpp582Coeu7a4c9zlmd3vHZ5vx2bOgRM9GGPnhJEewomDTdenYojE9hMSQIUMwbfFAlG55IaxztvIWxx2fxKPdva+py5K0FLmxuWbdash6++GwSbZ1A7Ji/apf1Pf4Vq1aqbMx5Ww1LaVo0aLqoqgiRYr4rS4iTs70nD17tvo/oHqdiqgx4KzP50Sunf31BqxduQGS+RZo0WM9B9on64efAAVb+Jmzx+MYSN8AACAASURBVMggQMEWGXHmLHUiQMGmE0iTm6Fg0zcAFGxp8xw5ciTef/99yLlsVatWVRXlTdKIESOwc+dOdfZO9erV1U2gNWvWxNq1a9WtmuvXr8eCBQtQqlQp9OrVS71pk7Jx40Z13ppsPX3++ef1DaRBrZ07fhrv1u2Ig9v+SrOHSo/Ux7k78zuCFQWbQQvJws3qISSOHj2KgoUKoMZLicheKHyTteoWx//2A+veicGB/QeRN4BsZZFsT7Zrib8PbkfuqqeQ9zYYevHBd8/G4PTJ/yA3rdeoUQPvvvuu+qilJCQkYM+ePZCP/sq6devw4osvQj5euHABOXJmx33vJbofkwsNjv4OHN+YgJsL3IpZ0z4JSq5Jg3qsZ3/z4efNJ0DBZn4MOAJnEqBgc2ZcOSuDCFCwGQQ2zM1SsOkLnIItfZ6SySYZa2PGjFFizFW2bdumMrZ++ukn9SZrx44dKF26NCSroXLlyipLrUyZMu76Iup69OihMtrskrkmg185YS5m///sNfnai0/IhvMn/0OBMsXc0i0qKgrdvxmNjYd22J4VBZu+31/s0JpeQmLs2LEYMuYVlO9xCtEZwzNzK25xTLoC/DYmAX17vAXJ4g2myJlsU2aMxw/rNuC/U+eQIYP/VmIRjUtI8l/Ro0ZSYjJSUq5e2pIrVy6cPHlSZRt7ZyP7atTXunHVk1/KtGzZUv1Tspsl+zlnzpw4ceKEek2ejY6JUn+X7rMnZMGdNaqhQ9suAZ+55j02vdZzQCBZOewEKNjCjpwdRggBCrYICTSnqQ8BCjZ9OJrdCgWbvhGgYPPPU85kk+yDS5cuqYy0Zs2a+X/o/zXmz5+vMt5iY2NVdoQdzlxzTe7C6bMYfW93dXNohYfqodoT92PJ8A+xa9Uv6PHtezh34jSWjfoYe3/6HXe2eQBtZwyA3VlRsGle2o6pqKeQeKF3L3y2YDqKP3oqLJlsVtviKJlruz9LwKNNnsbwYSN0WSOyPd8lwdJqUG42/qDtADR9qwtyFb5Bc7/ZsmVT0iuYDDbNnQAqc80zg01k3pkzZ67JtujoQJpLt66e61m3QbEh3QlQsOmOlA2SwNXvySn+/schKBIgATcBCjZnLAYKNn3jSMGWPk85O2fmZ1/h5x834OSRA0hJSdY3ABZoLUOGKOTMVxB3VKmGpx5t6j6DaOW4Odj85Qrc3+9p3FKvkhrp8HrP4I+VP6Plh68hV9kiKJS/AHZ+tx7rpi/AoyN7ofAdV095lwwOyeg5dOgQmjZtqm7aK1euHAoWLKjezMo2qQMHDmDLli1YtWoVvvrqK9x4440q40W20ZpVKNjMIm9ev3oLCVn3z/fqiaI1MyJPhQtIKArDbhe1whZHuS301B7g2OZ47Fl7BSNHjAo6cy3YVbBr1c8Y3bA7mrzRGQ37PKW5Gdne7zpnM9Az2DR3AqjLEDzPYJMMZzlOwIii93o2YoxsM3QCFGyhM2QLJOCLAAUb1wUJBECAgi0AWBauSsGmb3CcItgODhiAQ2+8gajOnfFfy5aQG960nI2TFs0lS5aga6/+OJqYDadvaw8UbwBk1vfmU30jGWJr548Cu5cgx/ZpyBt9GuNGvI0CyVlR+q7KiM50bb+bS7A9OKUPspTI7+Z85cIl/LFyE8rcl/r8IslokzeWksHx+++/4+DBg7h48SLi4uJQoEAB3HbbberMIzmnzgrZfRRsIa4jGz5uhJCQM9mmTp2KT+d9iB1bd+HK5WvnbemJKCnJxC2O0Ve3OGbMFIPSZUviseZPoH379gGduaYXi5nt38TaaV/i5mpl8cLyicgYH6upaTlHU44AkKxkyTQW6SWCVO/ifYuoHBUg53QaUYxYz0aMk22GRoCCLTR+fJoE0iJAwca1QQIBEKBgCwCWhatSsOkbHAq263nOnDkT7Tp0RNKDM4Eyj+kL3A6tbfsU0V+2wdTJE9GmTZtUI05LsNlhWlrGSMGmhZKz6oRDSCQm6i/YDg0ciFsGD8aJ/4I7pD+QKKa3xTEmJiaQpnSvK1vYh9ZsD5H8Upq+2RmNX+nwP/bOAzqKqovj/5AQktBCKIEQakIIvUPooQmKCBFBmkpRQjVIU1AkFEGEUKQJSlEQBATkQ1CUEkAUxABKbwLShNAhNCH5zn1xY/rM7LzdnZ3cd84eNHvfnTf/e2d257f3vafqOBMnTsTVq1dBG9rQupoE+mmjBdmNdgOlHxpoXU7a4KZQoUIYMWKE7MMIf/bIZ5sMnJ1qUoABmya52JgVUK0AAzbVUrEhKwAwYDNHFjBgkxtHBmwp9aTKtWdbt8HT7rsAv8RpkVmyXd4H10X18N2G9WjRokWSBAzYgPWR8/HtmPloENERxcPqoESJEmJzC27OqYAjgET8w4eInTMHvoMHWy0aVe3WjYrClv37ERgYCLNMcdQiCK2Us3JQFLZ+/FVSt7x+BfD2roXIX9JP0RVV2LZv3z5puibd66iSdsuWLdi3b59ifyWD6tWro1mzZmJtSvpsoUbTUlevXm2zil1H5LOSDvy+bRQId6kpHHeJjhIV+1S5z40VYAX0KcCATZ9+3DuLKcCAzRwBZ8AmN45mA2yeERGIDQuzGnqUqVQbp4KHZM3KtdSpdXglAo9NxsmDexmwJdOGAZvce5CjvTkCSNz65hv8PWECAv73P2QvrH5R/uRaEWDrOn063ly0yFRTHLXkw5k9hzCtWV88inuQolvrUa/jhbF9VLlq0KABhgwZIjSkKrO2bdti6dKl6Nixo6r+mRmtXLkS3bp1w7p160R1HG16ExUVhZ9++km374wcOCKfbXYy7DhTBRiwcYKwAvIVYMAmX1P2aGIFGLCZI7gM2OTGkQHbf3rSQtQDJyzG7Ze3yBXZib3lXdkcM0e8lrTxwZx2Q/D7uu14dtoA5KtWSvdad0aThqeIGi0ith+PvYFEwj//4GSrVri7dSuKjB4Nv8hIq06SANuEMWPgNmAAps+caZopjlrE+OrNydg2c0XKLi4u8PLOhYjvZ6Fk7QqK7mhDljlz5mDnzp3CltaRozUiZazFRmuv0ZqTtB4ftYYNG6Jfv3423cjF3vmsKLABDeh5wAztUmTiOn6Pu1cSOVvYSlhvBi34HNJXYPTo0SyNRgUYsGkUjM2ztgIM2MwRfwZscuPIgO0/PVu06YDN7mFApS5yRXZmbweXofnjtfhx/SpxFpbqrVp9XkCZTo0ZsPEUUWfObjF2ewOJm6tW4c9/q6Pc8udHmc2b4VW1qmYdCbBtHzMGI4sWxZkLF0R/M0xxVCvE3dibonrt4sFT6XZ5ZugraD85QpW75s2bo127dhgwYACePn0qQBjt9Knn4ZS+c9IOpQTuXF1dMWvWLHzzzTfYvHmzqjFZa2TvfLZ2nI7sl/p5wJFj0XPs3khcxmI+YvS44b4mVSAyMlLXPcyksiieFgM2RYnYgBX4TwEGbObIBgZscuPIgO0/PfMXLo4br8aYe7dQrelzPxY+X9TA9b8TF/5mwMZrsGlNIaPb2xNIJDx5gtMvvIDb332XJIu1VWyWnZP7BARg5OTJppniqDZf1o2ai43jEyvD0mu5CubD27sWoFCZ4oouaY20atWqYc+ePahduzauXLki9KS/tW7dWkwhPXr0qKKfcuXKiSmgGzZswP79+8WUUF9fX/z666+oU6eO+Jutd0u2Zz4rCmJQAwZsBg0MD0uqAgzYrJOTAZt1unGvLKoAAzZzBJ4Bm9w4MmBL1DMuLg658+RBwqincgU2gTeXca6If5qoiwWw1enXDgEdG4pd8QoUKGCCs0w8BZ4iappQqj4RewKJ2xs3CsCWEB8PJCSIMXpWqoSgLVvgVrCg6jGToQWwbWvVCqtv3cIvv/wi+jv7FEc1Ilw6dBpRTcJx79otYV4wsBhiT51HHl8fxF2/g6f/7traZODL6PTxMDUusWjRIowfP15UndGmEVTJFh4eji+//BI9e/ZMM2V0/vz56N27dwrfNCV04cKF6Nq1K+bNmycq106dOiWq4d577z306NFD1Vj0GNkzn/WM05F9GbA5Un0+tr0UGDRoECIiEqt4eSMm9aozYFOvFVuyAryLqElygAGb3EAyYPtPT5FboxMferklU2CMC2i3PmpmX+CfAVvWy3x7AQnaOfTkM8/g3r9rfSVX2poqNgtgo41deu7eLRbTN8MURzUZ+M27s/HdhEXIXcgHLYZ0ReGyJUHrQwY1ro624/th14J12LdmK7Jly4aIH2ajZK3yatxi2rRpYionrctGlWzUaOODqVOn4vjx42jTpg1CQkLETqD169fHrl27xA6ku3fvxvr161G2bFkMHjxYbGhAjSrXOnfuLOLy1ltvqRqDXiN75bPecTqyPwM2R6rPx7aXAt27dwe9eKdzbYozYNOmF1tncQW4gs0cCcCATW4cGbAxYFPMKAZsKSQyO2RUzAeTGdgLSNz46iuc6dyZyiSTqtcsUroVKoSgrVvhWUF5UX5Ln+SA7ZdKlfD666+bYoqjUnrF3biDGS37o3aXVghuWhv+VcrgRHSMqGgLaFAFLWe9iZw5c8L1xkP88vkGPHn0GK9+NkrJbdL7VMlGFWszZ84UYMzSDh8+LKrbfvvtN5w9exbHjh1DcHCwqAypWbOmqFKjil5LI1A3cOBAUdFmj8o1y3Htlc+qBTWgIQM2AwaFhyRdAQZs1knKgM063bhXFlWAAZs5As+ATW4cGbAxYFPMKAZsDNgUk8R5DewCJOLjcapdO9xen7jrXxJkSwbbiowaBb+xY1ULmRywxYaFiWqpTz75xOmnOCoJcGzLr/CvEoRcBbyTTC2ArXT9ygj54DV4e3uLDVio3boUC28/bdNvaU22oUOH4tGjR6IijdZjU9to3TWqeMuRIwemTJli8zXXUo/LLvmsVgyD2mUE2GjNKmdqyXcRpXHzNEBnip7csaaXuwzYrNOYAZt1unGvLKoAAzZzBJ4Bm9w4MmBjwKaYUQzYGLApJonzGtgDSNDaa6fatAFo7TXia+7uSHj8GC45ciDh0SPxtxylS6Pszp3I7uenSszUgI2mARHccfYpjqpOPpVRZoDNGn+WPjRVdPbs2bh8+TJeeOEFNGrUCJUqVULRokXh6emJBw8e4OLFizh48CB27NiB//3vfyhSpAhoLTaaGuqIZo98dsR5yTxmZoBNz86xMseoxle4S01h1iU6SvzbuHFjNd3YxmQKZJTPDNisCzQDNut0415ZVAEGbOYIPAM2uXFkwPafnrwGWwa5xYAthTA8RVTuPcjR3mwNJOLj4hLXXvv5Z3iWL498L7+M2xs2IO7XX1FsxgzcP3AAN1euBNlpWYstPcBGFSzOPsXRmnywFWCzjIUq2mgttp9//hlHjhzBpUuX0L/6QwQXyIbl5/zgVawq6tWrJ9Zes/UuoUr62DqflY7vDO8zYHOGKPEY1SrAgE2tUursGLCp04mtWAGhAAM2cyQCAza5cWTAxoBNMaMYsDFgU0wS5zWwNZC4uWIF/howAIUGDECBPn2Q3dcXJ0JDcXf7dhRYvRqoUQN5Ll7E7fnzBXQLXL8eOQICFAXNCLBRR2ee4qh44ukY2BqwpTemE1GhuHtiO4KGbEPuoFBrhm2TPrbOZ5sM2s5OGbDZWXA+nE0VYMAmV14GbHL1ZG8mV4ABmzkCzIBNbhwZsDFgU8woBmwM2BSTxHkNbA0krkybhtxNmsCratUkkSyAzfWzz3A7MFCsF0brhsXt3Yu4PXsEjFNqmQE2S19nnOKodN7pwq5/NzlIbw02a/yp6cOATY1KxrRhwGbMuPCorFOAAZt1umXUiwGbXD3Zm8kVYMBmjgAzYJMbRwZsDNgUM4oBGwM2xSRxXgNbA7Z0gdC/FWypAZsWFdUANou/9KY4Pnz4EB4eHvDz80P58uUNM8VRiwYWW0dWsOXstBSPfCoiICAAuXLlsmb4Uvs4Ip+lnoAdnDFgs4PIfAi7KcCATa7UDNjk6sneTK4AAzZzBJgBm9w4MmBjwKaYUQzYGLApJonzGjgCSGRUwaZFRS2ATYtfZ7R1JGBzbfsZbuf8rwrR0fo5Ip8dfc5aj8+ATatibG9kBRiwyY0OAza5erI3kyvAgM0cAWbAJjeODNgYsClmFAM2BmyKSeK8Bo4AEgzY5OYLA7ZUn2Op5I2OjhZ/4V0mE4VhwCb3+mNvjlWAAZtc/RmwydWTvZlcAQZs5ggwAza5cWTAxoBNMaMYsDFgU0wS5zVgwOa8sbOMnAEbAzYtWcyATYtabGt0BRiwyY0QAza5erI3kyvAgM0cAWbAJjeODNgYsClmFAM2BmyKSeK8BgzYnDd2DNjSxs4R+exsGcSAzdkixuPNTAEGbHLzgwGbXD3Zm8kVYMBmjgAzYJMbRwZsDNgUM4oBGwM2xSRxXgNHAAmeIio/X8JdagqnXaKjxI6stDOrLZtlF1Feg82WKtvGt1kA2yDvUDy4fU/kPDWeAmybfDG6VwZsciPEgE2unuzN5AowYDNHgBmwyY0jAzYDAba/DwA7JwCnvgc8fYDK3YC6gxP/25GNARsDNkfmn42PzYDNxgLbyb29AdvBkaXw+PpZuL2yEbeeegmgR2DP0c0R+ezoc9Z6fLMAtqjQ3jixfR+aTe8H36oBDNi0JoJJ7BmwyQ0kAza5erI3kyvAgM0cAWbAJjeODNgMAthunATWvAJc3JMywLUHAC0+Atw85QZeizcGbAzYtOSLk9k6AkhwBZv8JLE3YIsJdxEn4dbvAG7dusWATX5IbeaRAZvNpGXHDlCAAZtc0RmwydWTvZlcAQZs5ggwAza5cWTAZhDAdugrYM8MoFBFoOVU4DoBt26AqzvQYQWQv6zcwGvxxoCNAZuWfHEyWwZsThawDIabHLCRia2nyzFgc968MRtge2bmQBSoVNLmOe+8ETf3yBmwyY0vAza5erI3kyvAgM0cAWbAJjeODNgMAtiShzUhATi/C1jfG8hTFAj7AshVRG7gtXhjwMaATUu+OJktAzYnC5jBANuTnrvx8OFD1KlTBx4eHg4X0xH57PCT1jgAswG2tp8NR85AX8NUUWoMB5vrVIABm04BU3VnwCZXT/ZmcgUYsJkjwAzY5MaRAZsBAduOccC29wG/WsCzHwP+IXKDrtUbAzYGbFpzxonsHQEkeIqo/ARxVAXbvS7R4mRsXTGnVjFH5LPasRnFjgGbUSLB45ChAAM2GSomexZISKCfubmxAqyAGgUYsKlRyfg2DNjkxogBm8EA29PHwOZ3gN3TgLwlgIYjgGq9gGxucgOvxRsDNgZsWvLFyWwdASQYsMlPEgZsiZo6Ip/lR9O2Hhmw2VZf9m5fBRiwydWbK9jk6sneTK4AAzZzBJgBm9w4MmAzGGATv5slAPcuAxv6A2e2Ap3WAqWayQ28Fm8M2BiwackXJ7N1BJBgwCY/SRiwMWBTm1UM2NQqxXbOoAADNrlRYsAmV0/2ZnIFGLCZI8AM2OTGkQGbwQBb8vBSFdumwUCTsUCjUXIDr8UbAzYGbFryxcls0wNstj6F+QCqAwgHEGPlwXoDoBf5oldWb71RQ0gw32pFtSn4G4kPoKYTiB8dbaxprNqUlm/NgE2+puzRcQowYJOrPQM2uXqyN5MrwIDNHAFmwCY3jgzYDADYnjwEdn4A/LkZaDACKPtC4qAYsMlNdhXeUsOWyMhIjB49mgGbCu2c1YQBm7NGLuW4GbBlHEcGbCm1YcBmjmuezyJRAQZscjOBAZtcPdmbyRVgwGaOADNgkxtHBmwGAGzJYVrFTokbGzx5BHzbBzi3A3hpOVCmtdzAa/HGFWwM2LTki5PZMmBzsoBlMFwGbAzY1GYyAza1SrGdMyjAgE1ulBiwydWTvZlcAQZs5ggwAza5cWTAZhDAdusssKYbcH5XygDX6ge0+AjInlNu4LV4Y8DGgE1LvjiZLQM2JwsYAzbNAeMKtpSSMWDTnELcwcAKMGCTGxwGbHL1ZG8mV4ABmzkCzIBNbhwZsBkEsNEw7pwHto8Djq4G3HMDBNdq9U38b0c2BmwM2ByZfzY+NgM2GwtsJ/dcwZax0AzYGLDZ6TLkwzhAAQZsckVnwCZXT/ZmcgUYsJkjwAzY5MaRAZuBAJvc0MrzxoCNAZu8bDKsp+3bt9ttbJ4REXD9/XecGjYMV/z9ERAQgFy5cmk6vvvixaDXjZdewtGGDeHr64vChQtr8mEm42WhQ8TpVJjxqvi3SpUqNj29XMtChf9dFWbY5XgyTqZx48Yy3Di9D65gSxvCcePG4f3330/zRrVq1dCpUyf07dsXuXPL+7Hv+PHjePnll8XxVqxYgbJly6Y5thobp09GCSfAgE2CiMlcMGCTqyd7M7kCDNjMEWAGbHLjyIDtPz1Fbo1OkCuwGbwxYEsRxfWR8/HtmPloENERxcPqoESJEihZsqQZIp2lz4EBm3OHnwGbcvwYsCVqxIBNPWCzWA4YMAAfffQRPD09lRNNhYUaeKbGRsWhTG/CgE1uiBmwydWTvZlcAQZs5ggwAza5cWTAxoBNMaMYsDFgU0wS5zdgwObcMWTAphw/BmwM2DLKEksF29ixYzFq1Chh9uTJE3z33XcYOHAg3N3d8fXXX6Ny5crKiabCguGZCpFUmjBgUymUSjMGbCqFYjNWgBRgwGaOPGDAJjeODNgYsClmFAM2BmyKScIGWhQ4ERqKu9u3w/Wzz3A7MFBMZ/T29tbiApciI3F5zBjQdNPYsLAsX0kZ7lJT6NclOkr8a2uYFBPuIo5zr0u0XY6nKTnYOFMFuIItrTzpATayun79Orp27YpNmzbhp59+Qv369fHgwQN8+umnmDNnDgiU0fTOjh07YtCgQfDx8RHO4+PjsXXrVnz44YfYsmWLsOnXrx/eeOMNUQWXGrCVKVMGy5YtEzZNmzbFvHnzcOvWrTTTSC3jHDFiBCpVqoQZM2bgyJEjeOmll8RzXrFixcTxCQ4uWbIE06ZNw507d0D2Hh4e6N69O8LDw8XfZVXjOfpyY8AmNwIM2OTqyd5MrgADNnMEmAGb3DgyYGPApphRDNgYsCkmCRtoUYABmxa11NkyYFOnE1vxFNH0ciA9wPb48WN8//33ePPNN+Hl5YVVq1YhODgYU6dOxfDhw9O4IR/vvvsu6Hv6V199hd69e+Pu3bsp7Gia6eDBg3Hq1KkU8CwmJgZ9+vRB+fLlsWjRIpQrVy4NhCNIl9FacXQQgmezZs0SY/3ss8/E8S2N1o+rUKECdu/ezYCNbwKZKsCAjROEFdCgAAM2DWIZ2JQBm9zgMGBjwKaYUQzYGLApJgkbaFGAAZsWtdTZMmBTpxNbMWDLDLBllB+0AQJNHb169aqoaKPv4osXL4a/v7+oZKNppJbKsLi4OLzyyivYtWuXeK9Lly44fPiw+Bs12tSAmmWTA6pqmzx5sqgwmz9/Pho1aiTeT28aqQWw1alTBzNnzkT16tWxfPlyUflGFW1UBUfTWV999VVs3rxZVMK99tpruHjxogCFGzZsYMDGNwEGbJwDrIAsBRiwyVLSsX4YsMnVnwEbAzbFjJrvgujoxGlQB2duwsFZP6DUa/Xg1TwQvkV9Ubho5jsXVvGvAm8vbdPfFMdkI4Pk9xc6RGRkJEaPHs2AzUZ6Z1W3DNjkR54Bm3xNzerRLFNE57Qbgt/Xbcez0wYgX7VSVk01t8Q4o8owmmpNu4gSpEo+pfLmzZvYu3ev+G6wZs0aAcMsgO3kyZNiyiZtAETAq2DBgmlSyQLPfv/996T3aP23kSNHwtXVVRGw0ecyvegzOzWIe/TokTh+0aJF8eWXX8LPz0/4o//u1q0bAzazXtiSzosr2CQJyW6yhgIM2MwRZwZscuPIgM2JANvfB4BT3yHv1Z/x9OoRPLx5CU8eP4Sbuwc88vnBtVB53C5UDwh8FihcVV6iXE5ca4hajRg/1IgpgpiKlxFT6hKQC0BueYcymiePbB4ICQxJMaz8PzxC/h8e40rDbDhX8R94+JD+HkYbuhhPaNlQm46rcVBjhAbZ9hg2PQEHOWfAJl94BmzyNTWrR7MANsuO1rX6vIAynRpLAWzJNzlIL/5UnUbrqtHaZ6mnf1oA2759+9CgQQO0bNlSQK38+fOncZUeYKNpoTQNlaZyUsusgi35OFPbXbt2Ld3jU0UdjYvXYDPrlS3nvBiwydGRvWQRBRiwmSPQDNjkxpEBmxMAtkPL4f3HbLg/uIyXwl5A8yaNxFQI+nWWflGmBYdp+sPBgwexedsOfL32f3jsWQS3KvcHKnbWnzD7XJIWDC/ww+MkuHS24mNVcOns9bM4d/2c/nEYxENWg4yZyT76+dGIbBNpkMg4zzAYsMmPFQM2+Zqa1SMDtrSRzWiTg9SWtGFBWFgYSpcuDZo2Spse0DptyTcP0FrBNmHCBOTJkwcDBgwQFWwUHzc3N6sB271799CmTRuxsQJXsHXP8hvgaL2PMWDTqhjbZ2kFGLCZI/wM2OTGkQGbgQHb3wfgvXMo/L0eYezIweJLrdq2du1avD9hKi7cz4FbDafoq2j7dw022tHrxw+/wOZJX6BWn7Yo8nx1sWNX8eLFVQ0rV65c4kuzkVt6U0Qbd26cYsgHZ/6AQ7N+QEkxTTZA1TRZR53z2WtnQYBTdos+EY3tJ7aDAZt1yjJgs063zHoxYJOvqVk9mg2w1enXDgEdG4rKrwIFClgVNrWAzTLNsnPnzpg9e7Y4Fm1sMHfu3HTXYKNNB2gNNvoRsH///tixYwfo+wmt3WZZg43WZMuXL5/YYZSmjH799deoWbOm1YCNYB2vwZa46QO9aKpuyZIlrcqLrNiJAVtWjDqfs9UKMGCzWjpDdWTAJjccDNgMCtgOLALW9RSL+NKvupZGCwVv2rQJv/32G86ePYtjx46JXb3oyxN9IaUpGZbpFdSHvtzS4sNouxCo2sO65PkXsG3fvh0HF2/Cy0XQrAAAIABJREFUwcU/oNRL9eDVMBC+vr4oXDjzNdisO6hjeoWGppzuaPmCSmCQACG1vZ+sw95P/ofgrk2Qt2k5FClSJGmNF8eMWvmo3t5y18CbvnM66DWo4SDxyps3L2QfQ/msnNeCAZv82I2r2gUXfj+BZz8bjHyBRZOqbuUfKdFjTHji1Pl7XRLXp6S1qrg5hwJmA2wNIjqieFgdXSBFLWA7cOAA2rVrh3Pn/qtKL1SokKikJ2BGU0dpF8+MdhHt1auX2IX08uXLKQAbVZutW7dObITQo0cP0G6j9B0nOYRLvotoZlNEg4KC0t1FtGHDhti4cSNPEXWOy9Rho2TA5jDp+cDOqAADNmeMWtoxM2CTG0cGbP/pKXJrdIJcga3xtnsaCh2ehfWrl6N27drCw3fffSe+lNJaIzT1ISQkBAEBAWJ6Bq0rcvr0abH9/Pr168W0iMGDB+PZZ58VfX/99Ve0ad8ZVysMAELe0j6ifwEb/bKsBy49fPgQ9DJyywiwJR+z2SGjmvgsPrgY9Opeqbt48S/kalT7z4YBmza91FhHhfbGie370Gx6P/hWDbA58GLApiYqxrRhwJY2LmoBW0JCggBhND2UqtL69OkjqqTeeust0NpntKNnqVKlEB8fj61bt4r12mhaKX0v6dixIwYNGgQfH590q9Pu3LkjfhD88ccfBaCjH/CsAWx0LNroYOHChZg0aZKYfkpAjqaOEsDjNdiMeV0aZVQM2IwSCR6HUyjAgM0pwqQ4SAZsihJpMmDAZjDAdmARCsWMx65tmxAYGIinT5+KL4M0LaNnz55JUzIso6Yvi/RrMW1Fb2k0DYO+WHbt2lX8nXbkOnXqFOo3aYmrNd7TXsn2L2Aj/5ZFlWX8Yq4pUe1knNkuojRFlpqeabJ2Oo00h5ENN6l6bcZPM9CnVh90KtOJAZvGwDJg0yiYCnMGbCpEYhOhAAM2cyfC9evXxfcfqvYnsDZ8+HAB/CZPnix2HqU130aMGGEaETLKZ54ial2IGbBZpxv3yqIKMGAzR+AZsMmNIwM2AwE22iV0XjXs2bNHVK5duXJFrLtWrVo1tG7dGkOGDMHRo0dTJABNo6BfjelfS6OduKKiorBhwwbs379frHdCvwRTJVudOnWA8P3a1mRjwJZCc7NDRjV3mMj1kRjz7RhENIhAWPEwBmxqREtmw4BNo2AqzC2A7fl5Q5CnrB9q1KiRNK1bRXfNJlzBplkyw3RwRsCWEB8Pl2zZVH8WPX38BK7uxl7z1FYJQT9MUoypKi91o2pr+sGSqv/N0hiwyY0kAza5erI3kyvAgM0cAWbAJjeODNgS9aSpA3ny5EXC+0/lCqzBm/eq5hjXt51Yc42+INJ6IbSmGv3imlGjxYWpgo3+Ta/RfY9+xd25c6eoZKM12UbN/Qa3OmxWPTKXca6If5qoi9nhUmYVbBbBzK6BmsRgwKZGpYxtGLDp0y+93hbA1vaz4cgZ6IsqVarYdF1ABmzyY2gvj84I2DZ+sBB5i+RH7c6tkN0zR4afxzkeJODnRetRMKAoGoW3t5ekhjtOXFycWIft888/Fz805s6dG82aNRNTVBs1aoTUn/WGOwENA2LApkEsFaYM2FSIxCasgEUBBmzmyAUGbHLjyIDtPz3zFy6OG6/GAF4F5Yqsxtuh5ah4bg4O7t0prGkhYA8PjzRTQlO7IhhHFWs0LTSjRu/RFMEFCxYIk0q1GuJQiX5Axc7KI7sfC58lNXH9cuKCxmaHSwzYlFOCLBiwqdMpIysGbPr0S683Azb5mprVozMCtkf3HuDjZwfCJZsLKrSsi4bhL2LbzJX4dsx80JIN+WqWxtWdR3B4zQ74lCiMIVvnwSNPTrOGkM8rmQIM2OSmAwM2uXqyN5MrwIDNHAFmwCY3jgzY/tPzmTYd8KN7GFCpi1yRVXjzXtYACycNEVNCaUODtm3bYunSpWJR4MwarcFGVW7dunXL0GzlypXifVqYmDY+oCmjPd+Owq0uPymP7OCXaPH4G/ywfhUDtn/VMjtkVE4KBmxqNMrMhgGbXgXT9mfAJl9Ts3p0RsBGsfj+w8VYO2KWCItvUHH4FC+Co5v3oFid8rh28jwe3Lgr3us8azhC+2f+3cGssc2K58WATW7UGbDJ1ZO9mVwBBmzmCDADNrlxZMD2n54EtAZMWIzbHdVPn5QSjb8PoNCG9rhy/rRw16JFC1StWlXsvLVv375MD0E7ivbu3VvsLJpRq169upgaceDAAbE7l/hyXiwAV1uvVlyLLc+KZpj9bo8kgGd2uMQVbOoymivY1OmUkRUDNn36pdfbnoDt8fWzODiyFDz9qyC20QwxnMaNG8s/KfZoEwWcFbDdPH8FlOexf17MUJd8/r4YvO0TFAosZhPt2KnxFGDAJjcmDNjk6sneTK4AAzZzBJgBm9w4MmBLqWeZSrVwKngoUOFluUJn5u2niehX/ipmfzwNhw8fFlVmf/31l6rj01oi48ePF2uKKLXixYuL6rgKFSqg/5tvYc6RQkCDTHbSOrwCgceicPLgr0muGbCZf5qsUh7R+wzY1KiUsQ0DNn36ORqw3T0RjRNRTZA7qDEu1xzDgE1+OG3q0VkBG4my45PV+LLvxCR96DtxQkJC0v93iHoLzQd3tal+7NxYCjBgkxsPBmxy9WRvJleAAZs5AsyATW4cGbCl1JMqvJ5t3QZPe+wCitSQK3YG3vKuaYNFY3qK6aFTp07F6dOnFddes7iihbyXLFmCypUrK46V1mILCAjA4MGDxTTRHqMX4vaL69PvdzkGrovq47sN60VFnaUxYGPAxoBN8VJTNGDApiiRZgN7VrAxYNMcHkN1cGbA9s+DR5jRcgBO7tyfQlNam61I5UC8vWMBPHJ7GUpvHoxtFWDAJldfBmxy9WRvJleAAZs5AsyATW4cGbCl1ZN2ner1Rjietv3cLpVsuT4JwP6fNiEwMBBdunQRFWy0tpqaVrJkSWzfvh209bxSIxBHFWzLli3DqVOnUK1BS9zrkzgtNUU7vAKu617Fgk/n47XXXkvxFgM2BmwM2JSuNOX3GbApa6TVwhGALWdgQ1ypPQ65cuVCjRr2+UFGqy5sn1YBIwO2vydORHZ/f/i8/DJc3N3TDd+2mSvw1ZuT07zXaEhndJ0yhEOexRRgwCY34AzY5OrJ3kyuAAM2cwSYAZvcODJgS19PqmTrN/hdxD7JjdvlewEBLWy2u6jbRE/cuXUDnp6eqFevHqZMmSL+VdO8vb1x9uxZ0L9K7eeff8bQoUNB/z548AB5vH3wZMSDxG73Y4HTPyDv0UUo6Hobc6ZOSFG5ZvHNgI0BGwM2pStN+X0GbMoaabVwBGDzLF0fsSEfiPsvVRNzcw4FjAzY7h84gBONGsGzalUUHjYMeVq2TAPabl64gqlN+uDqqfNJguctUgBDd3zKa69JTMHHjx/DPQPIKfEwul0xYNMtYQoHDNjk6sneTK4AAzZzBJgBm9w4MmBLX89/nv6DSd9PQokbJfDFyv9h3949uHn1IhIS4uUG4F9vljVUfHx8cPPmTcybN09sXqDUUi/Kn9x++fLl6NSpk/jT/PnzER4ejnz58uHGjRvib5a+Li7ZkM+3KGrUrINXX26b6Y6kDNgYsDFgU7oqld9nwKaskVYLBmxaFcu69kYGbBSVv/r1Q+zcuXBxdUXupk1RsF8/5G3TRvy/pf28aD0+75m4/h+1dh/0x7Mje2TdoEo+8ytXrqBDhw5YtWoVfH19JXuX644Bm1w9GbDJ1ZO9mVwBBmzmCDADNrlxZMCWvp5r9q/BqHWj8E2/b1CmUBlhdO/ePTEVSHajyjWCXtZUsGkZS+oKNoJ5VMmm5bwYsDFgY8Cm5apL31YmYMseEoK44GBRRaWmkjX1iFy9vUW1jBFajhIl4F6ypFVDYcBmlWxZspPRAVvcr7/iZPPmeHr3bmJ8XFyQp0ULFOjdG3mffRbZvLzwOO4BZraOwInt+5AjlxcmnvsWOX3yZMl4yj7p48eP46WXXsKhQ4dQsWJFfP311yhbtqzsw0jzx4BNmpSJl1tC8m1D5Ppmb6yA6RRgwGaOkDJgkxtHBmxp9Yx7FIdGUxph31/7EN4oHJ90/USu6Km80cYDmzZZtwabloGlXoOtZcuWYkMFLY0BGwM2BmxarhjbAzb9ozGHh/UIwmXkRlWcgBvugn4Wya3j1HKHhmbY+6nXLdz3PwDcz4ujh0ohj5sbgm3w4wsNgACol0EAKIFYGo8RWu7Gja0ehtEBG53Yuddfx7UFCxLP0cUFoJ1CXVyQu1EjFBk1CrmbNUPMqs2Y3/EdPDP0FbSfHGG1HtzxPwV2794tKtcuXLiQ9Ed/f39RyRYSEmJIqRiwyQ0LAza5erI3kyvAgM0cAWbAJjeODNjS6rlg1wK8/sXr4g0vdy/8EPED6gfWlyt8Mm9t2rRBz57W7SKqZVCpdxFduHAh1q/PYBfRDBwzYGPARqkRuT4SY74dg4gGEQgrHiY22aANN7ipU0BGBdvd6GjQ69atW7h9+zby5s1rVQUbjfhedLS6gdvY6tHZs3h87pxVR5EN2DIdhB+A54Gnl4Hf1wNU1xxk1ai5k7MrQBWXOWxw74u/dw/39+9HQnx8IlyjZgFt2bIhX1gYduXKh0Mx19Bv0QSUqFnO2aV0+Pi///57UbkWFxeXZiw5c+YUlWytWrVy+DhTD4ABm9yQMGCTqyd7M7kCDNjMEWAGbHLjyIAtpZ5P45+i1cetsPno5qQ3BjUbhGkdp8kVPpm3iRMn4urVq5g2bRoOHz4sdhH966+/pB+vePHiYhfRChUq4K233kKhQoUwYsQITcdhwMaAjQGbpksmXWMZgM3imDY5OXfunNVTRC1+3NzcQA+RRmgeHh6gl5Yme4ooLTb/9NatdIdw/+oBXNjyFtzzV8QF39eRN2dOVAoM1DJc1bY0BhqLEdqDTDSx9/jubt9u70Ma7niHAayFG0pE9Mf06dMNNz5nGtBXX32Fzp07Kw45+dq2isZ2MmDAJldoBmxy9WRvJleAAZs5AsyATW4cGbCl1HP1vtXoML+D+COtwuACF3h7eWPX27tQrrBtfiE+cOAA2rdvnzRds0WLFqhatSq2bNmCffv26Q549erV0axZM9BxaHdUajQtdfXq1eI4WhoDNgZslC9cwablqklrawvApm9Ezt97c8QcXP39NIKHtYWrf15xj5OxZmZ669olXPwNT9e9jnjfqjhYcqA4jq3XaCIAKuN8ZESaQCyNxwjNmnUHZU4RfXz2LKjyUna7s2kT/v7wwxTTQ//9YoKruXJh/r17oE9zS60VVVYtWrQIhQsXlj0U0/ubO3cu+vXrp/o858yZg759+6q2t7UhAza5CjNgk6snezO5Ao4GbDly5ABt+Uzt/v37YkFzbtoUoAXZvby8RCfaOvvRo0dJOyHS33hZSm16kjUDtv80u/PgDppMbSLWXkvdutftjkXdF2kXWGWPBg0aYMiQIQgLCxNVZm3btsXSpUvRsWNHlR4yNlu5cqXYGXTdunWiOm7t2rWIiorCTz/9pNk3AzYGbJQ0DNg0XzopOsgEbDRFlF4yGk01NUJ7+PAh6KWl2QqwpTcG1ysH4LllEB7nr4i9hd8QlX+BNqpg06IB26pTYPHixaBXms/57t3RvXt3dU5SWVlTdZnhgf75B0/79EFCTEwKk6dVqmDRhQtYev06CpQsKYAatR49eoAqWWmaPv0tNJP1A606ORN3ohkEI0eO1HyGEyZM0DwDQPNBVHZgwKZSKJVmDNhUCsVmrAAp4GjARtOzzp8/L4Jx5swZXq/GirQk3UqXLi16FitWTEyjS13RZoXbLN2FAdt/4V/+63J0WdBFVK0l4N81T/59O7dHbvw46EfUKVXHJvlC0w7oV9GdO3cK/7169RJTpGbPnq37eLT2Gj2sLvh3weSGDRuKX2vVTIdIfXAGbAzYKCcYsOm7LGUCNn0jMU9v2VNELcrQLstPnjxJIdSDP3/CpXltkL14HZyvOkqsf0e7Ddqy0RhoLEZotEZVak0cNS5r4LItAJvM83fbvBke48cnuYwvVQqHatRA36+/xiNArAOWvFrt77//FpCN1hCjRhVZffr0kTkkU/oaPnw4Jk+ebPW5DRs2DB999JHV/WV1ZMAmS8lEPwzY5OrJ3kyugKMBW+3atbF3716h8tatW9GkSROTKy7/9LZt24amTZsKx7Vq1cKvv/7KgE2nzAzYEgWktddaz2qNTYc3Zahoj3o9sPC1hToVz7h78+bN0a5dOwwYMABPnz4FgTDa6XP06NFWH5Pue7RDKYE7V1dXzJo1C9988w02b/5vjTktzhmwMWCjfGHApuWqSWvLgE2ffun1thVgS+9Yd09E40RUE3iWro/YkA/E+ndVqlSRf1Ls0SYKyJwiahmgNVWX6Z1c/J07uBQWhkf79sGzUSPkat8eU/fvx4x/K+4iIiIyXG9t0KBBmDFjhnCbmZ1NRHUyp71798ann36qe9RvvPEG5s+fr9uPHgcM2PSol7YvAza5erI3kytgb8BGD7PxtPsPIH7pe/PNN0WFCjWj/OrhbCFP/msTVeB8/PHHSeuAZMuWTUAJbtoUYMCWqNfa/Wvx4icvJomXP2d+XI+7jjweeXDn4R3x95zuORE9NBo1S9TUJrJKa1ojrVq1atizZw8IyF+5ckVMGaW/tW7dWkwhPXr0qKK3cuXKiSmgGzZswP79+8WUUF9fXwGk69SpI/6mde01y0EZsDFgo1xgwKZ4GWZqwIBNn37p9WbAJl9Ts3q0BWCTpdX1xYtxZcoUFHn/fTysWxc9e/fWVJn2ySefJK0PxuuypR+VDh06iB1BZTXaeXTVqlWy3Gn2w4BNs2SZdmDAJldP9mZyBewN2AoWLIhr164JVS9duoSYmBi0adNG/D/t4nfo0CGTKy7/9GgKBu2ySG39+vWoUaMG/Pz8xP8XKFAAsbGx8g9qco8yAFtyieh3vOoAwgGkXD3EtkL2BkAvOr7m3xJprebnANDawJcBnAaQB0BlAHSZ0lJAZQHkBkB8K3EWp80a7e65a9cusaYPQePw8HB8+eWX6NmzZ5opo/TLKf0Sm7zRlNCFCxeia9eumDdvnqhcO3XqFOrXry92K9XTasAPNVAEMbiMGFzS48op+kZGRqapIDQ7ZFQTGAZsalTK2IYBmz790uvNgE2+pmb1aGTAdnfbNniUL49dR49avbZadHS01X3NGnM6L5pOTHDN2gr+zLShGQgE2azZdEOv5gzY9CqYsj8DNrl6sjeTK2BvwBYSEiIqUajRzn00JZSg282bN8XfqPpq4MCBJldd3unNnDlTVAFSy5cvn4BpNGWUdlykRpU5u3fvlnfALOKJARsAWtaPitL+AHCS5osCqPHviyghvWhvjQAAZQBEA7hh2wQhyEYQmSrZqNHGB1OnTsXx48cFqKf7C+2SR9CMYNzp06dF/lMf2s1u8ODBYkMDalS5Rn30wjXyxYCNK9goDxiw6bv+GbDp0y+93isHRWHLjOWoP6wTSrSuJaZs2uphl6eIyo+fPT0aGbCRDjKq0HhdtpQZRZtAUKUZFTvYqtGP/lQZR5tN2LMxYJOrNgM2uXqyN5MrYG/ARlUklimhtEPNBx98IBbTpGmO1Hx8fMQufjSdi1vmCtC0ONpl8caNRKpBi4rSNNt3330XtJMPNZoyKmNB+KwWCwZsAIIAXKDtfZNFPzVgs7xFoM3nX3s7JAuBZVqTzdKogpPWVPvtt9/ErmHHjh1DcHCw+EJXs2ZNsWYbVchaGq25JhPkM2BjwEa5xYBN38XPgE2ffun1tlSW1urzAsp0asyATb7EpvFoZMAmex012f6cMQlo+Q2Ca/RDpK0b/fBJkM3aZTisGR8DNmtUy7gPAza5erI3kytgb8BG6x69+GLimk5BQUGi8oRamTJlxHQtavRrB0E22i2QW/oK0MKxBNcsvzrRtLmTJ6nMCKJS58SJE+K/16xZI9ar4qZNAQZsGeiVEWDTJq9ua6rA8Pf3x9ixYzXlN91/3n//fVy4cEFMi5DVGLAxYKNcYsCm74piwKZPv/R6M2CTr6lZPRoRsNmy4kxGRZyz5gLNdCG4ZvmB3h7nQQUUBNnstZkdAza5UWXAJldP9mZyBewN2EjO5Ouw0RpKXbp0EdMaLTthWiDbkiVLuJItnfyjyrVXXnklRUk36RcaGoply5aJNaao8fpr1l+81gC2zI5Wd/Fi5D97FhteeAFnfHxQuHBhuwDkoOho0OuPkBDsCA4WU4P0TA+KvhsNeoVkD0FwnH5/1kcIYr3GP/74A/fv3xeQjb60VapUCUWLFoWnpycePHiAixcv4uDBg+L+QnDNy8sLlStXBq1bKLPdjT6Ou9EnkD2kOOKC8+rWWebYbOUr9S6uvAYbAza9ucaATa+Caftbrst6A19CyfZ1xRR6+nHCFo2niNpCVfv5NBpgs8eaafY4hv0iqO5I9F2I4Jplwzl1veRY0cZrBNns8cM/AzY5MbN4YcAmV0/2ZnIFHAHY3nvvPTE1lBpVsR05ckQsOL5o0SKxYLml0a8dtJi2zKlczh5OmhpHmiT/1YkWbu/Ro4dY+L18+fJJ1Ws0VXT8+PHOfsoOGb9WwKY0SEc9OF6KjMTlMWPgGRGB2LAwlChRQtc6GEas0KFpDrQW288//yzuJbR5ClV4UgUsbfZB10S9evXE2mu2mp7AcIkr2OgeYMTrQ+neZKT3HXWfNJIGssdiz3sTAzbZ0bOvPyMBNntWl9mySs6+EVQ+Gj0v9OrVS9nQxhYLFixI8bxni8MxYJOrKgM2uXqyN5Mr4AjAdufOHfErqmU30TfeeAO06x+11JCN/kZrJz333HPiAZnWVKLqH6pQMXujCpwrV67gzJkzAiBs3LgxabdQy7lb4Br9P+2a+Omnn4q3qHqN1lXIk4e2feSmVQEGbOkrxgAhfV3s+RCrNZftZc8aMGDTm2sM2PQqmLa/Pa9LBmzy42dPj0YBbI5aH81Rx7VXjGlDqCFDhtjrcIrHiYqKEhtP2aoxYJOrLAM2uXqyN5Mr4AjARpKm/hXFsuEBvUcl2wTdLGuymTwEVp0erblGUNKylkHyjQ3IoT1+HbJq4E7SiQEbAzYtqWrPh1gt47KnLWvAgE1vvjFg06sgAzb5CmYdj44GbEaoJLNn5Zw9M2vUqFGGnNFCM5rGjRtnEykYsMmVlQGbXD3Zm8kVcBRgI1mT7yhK/09Qbe7cuWK6KDXaXXTixIm4efOmyaOg/vTy5cuHESNGiN1CqdG00L59+yZVrtHfeOdQ9XpmZMmAjQGblixiuMRTRClfuMJTy1WT1pYBmz790uttz3sTV7DJj589PToSsBlpLTQjjUVG/GmZHdo53aiNdoSn5W9kNwZschVlwCZXT/ZmcgUcCdhIWtrgYPny5Ukq05pstHg2/d0CkGh6JL327t0L+oWLpk0+fvzY5JEB3N3d4evrK6bE1qpVS0yRpZcFQNKGBhQ/y46hJEjnzp3FRgfc9CnAgI0Bm5YMsudDrJZx2dOWNWDApjffGLDpVTBtf3telwzY5MfPnh4dBdiMWDVmhGo6GbHv1q0baDM5ozfanG3p0qVSh8mATaqcYMAmV0/2ZnIFHA3YSN7UlWz0NwJttMsNTYGkNdgKFSqUBJacLSTjN47H0/inSEhIQGSbSKuGT5VqV69eFWuw0Y6ItAtPcrBGTrlyzSpp0+3EgI0Bm5ZssudDrJZx2dOWNWDApjffGLDpVZABm3wFs45HRwA2o697ZvTxZZSdtNETPUNt2LDBaRK4devW4tmGNqiS0RiwyVDxPx8M2OTqyd5MroARABtJTGuyvf3220kbH5hK9uoAagLYB+A3+WdGGxpMmjTJ5jvyyB+5cT0yYGPApiU7GS7xFFHKF54iquWqSWvLgE2ffun1tue9iSvY5MfPnh7tCdicqULMiBV2meXF5cuXBVyjndWdrdGO7wTZihQponvoDNh0S5jCAQM2uXqyN5MrYBTARjLT7qIfffQR5s2bJx209f43jhcBWPN7Ti53wC0b8CQeuKd1dmpVALUBHADwq7yEIrAWHh6O4cOH826h8mQVnhiwMWDTklL2fIjVMi572rIGDNj05hsDNr0Kpu1vz+uSAZv8+NnTo70AmzOuceYsYz569KiAa0eOHLFn6kg9Vvny5QVkK1eunC6/DNh0yZemMwM2uXqyN5MrYCTAllzqtWvXYvPmzYiJicHp06dx48YNxMfHWx0NS+HYKADfWeFl86uAtwfQ/Avg1kONDqoAqAPgdwB7NPb91zxbtmzw8fFBQEAAatSogebNmyMsLMw6Z9xLUQEGbAzYFJMkmYE9H2K1jMuetqwBAza9+caATa+CDNjkK5h1PNoDsDlbNVjy6Bu96o4q1giuUQWbszeqYCPIRhVt1jYGbNYql34/Bmxy9WRvJlfAqIBNtuwxLi7CZaklS+DTrZtm938M98M/ty+j8keXkD2vttLlqB+jMPTroXijzhvoGtAVJUqUQMmSJRXHsGHsZ0hIiEdCAtAm0lKDp9iNDSQowICNAZuWNGK4xFNEKV94iqiWqyatLQM2ffql19ue96brPy/G2c97IG+DPrhYvBO8vb1RpQr9wsjNGRSwNWBz1vXMUsfOiOexceNGAdcePHjgDKmmaoyenp4Csj333HOq7FMbMWCzSrYMOzFgk6snezO5AlkNsOWaNg052rUD3bhph0617eCIEnh84y+UG3ca2fMVg4uLC9zc3FR1n7FlBgatHISetXvi1cBXUbx4cZQqVUqx74Zxn+F/73+C1qNexwtj+yjas4E8BRiwMWDTkk32fIjVMi572rIGDNj05hsDNr0Kpu1vz+vS8rmZr/nbOF/oWQZs8sNpU4+2AmxGr/yyRlQjVeLRLqG0W6hZG+0uSruMam0M2LTzSGcjAAAgAElEQVQqlrk9Aza5erI3kyuQ1QDbw3ffxZMWLRAcHKwJsB16LxCPYk/j8Ysr8dijkChbzp49u6rsmLVtFgZ+NRDda3ZH96DuKFasGEqXLq3Yd+MHC7Duvbl47t1eaDu+r6I9G8hTgAEbAzYt2WTPh1gt47KnLWvAgE1vvjFg06sgAzb5CmYdj7YAbM6ydpk1UTbCuc2ePRsDBgywZvhO1WfWrFno37+/pjErATaaSUQziripU4ABmzqd2IoVEApkFcB25pVXcGPpUlgL2A6PLoeHfx/DP2HL8cizCOrWrQt3d3dVWTR3+1z0W9YPr9R4Bb3K9oK/v79YS02pfTdxEb4ZORv1+r+IxkO7CHM1U0uV/PL7ygowYGPAppwl/1kwXOIpopQNPEVUy1WT1pYBmz790uttz3uT5XMzd+gQXPZrg6JFiyIwMFD+SbFHmyggG7AZqcrLJoIBcGR13vjx4zFqFK0snTXauHHj8N5776k+WQZsqqVSZciATZVMbMQKJCrAgE1dJhwZWxkPLh7Ek3ZL8dDLHyEhIciRI4eqzvN3zkf40nB0qd4FvYN7q/7S+f2kxVj7zizU7RuGUi83UL12m6pBsVGmCjBgY8Cm5RKx50OslnHZ05Y1YMCmN98YsOlVMG1/e16Xsj835avBHjNTQCZgM+I6ZbaMvr3Pd+jQoYiKirLlKRnS95AhQzBlyhRVY2PApkom1UYM2FRLxYasAAM2tTlw9IMauP/XPsS3+wL3vYqjdu3aYh03NW3hroXo9UUvdKraCX3K91EN2H6Y/AVWD/8YIeHtULpzQ9Vrt6kZE9tkroDsBwVHPTheiozE5TFj4BkRgdiwMN2Qlit00s8bez7EGvXaZQ0YsOnNTUfdJ/WO28j97Xldyv7cNLKuZhybDMDmyIouR8fEXhV7vXr1wsKFCx19ug47fs+ePbFgwQLF4zNgU5RIkwEDNk1ysXFWVyCrVbDl+OgjXK9dW/MabMc+DEHcmT2Ib7sI93OWQq1ateDl5aUqfT7/5XN0X9wdHap0QP8K/eHn54cyZcoo9v0xaim+HjodIb3bonSXRgzYFBWTZyD7QcFRD44M2OTlRGae7PkQa58z0n4U1oABm/asSdnDUfdJveM2cn97XpeyPzeNrKsZx6YXsBlhTTJHx8WWGiQkJIidQtesWePo03T48V988UWxwyhtOJdRUwJstP4aL7ujPpQM2NRrxZasQJabImotYDs+uSHunfoJCW0+Q1zuQNSsWRM5c+ZUlUFL9yzFKwtfQfvK7TGw4kAUKVIEQUFBin03T/sSqwZPQ53X2yCgW6jqzREUHbOBogKyHxQc9eDIgE0x1FIM7PkQK2XANnDCGjBg05tWjrpP6h23kfvb87qU/blpZF3NODY9gM1e1VtqdLfsqtmyZUvQf+fPn19NN2k2tqjiu3HjhoBr27ZtkzZOtY6aNm2KL774Qsy+Sd7u3r0rNh5YsmSJWldS7Zo0aSIgm4+PT7p+GbBJlRsM2OTqyd5MrgBXsKkL8ImpTXH3+Dbg+U9wL08watSogVy5cqnqvHzvcnT5rAvaVWqHQZUGoXDhwihbtqxi3y0zlmPloCjU7vU8Al9pwoBNUTF5BrIfFBz14MiATV5OZObJng+x9jkj7UdhDRiwac+alD0cdZ/UO24j97fndSn7c9PIujrr2O6d2oVcAfWAdCp/rAVs9l5/LD3tLVAt+XuOAmyWMcjS5c8//xRwbf/+/Q5JOwtgo4O/+uqrYgwW4OZoyFatWjUB2UqXLp1GGyXAxruIaksnBmza9GLrLK4AAzZ1CXByRkvcOfIDXJ6fg7t5yoNu6nny5FHVeVXMKnSc3xFtKrTBkCpD4OvrK6aoKrWtM1dgxZuTUatHa5R5ranq3UeV/PL7ygrIflBw1IMjAzblWMuwsOdDrIzx2sIHa8CATW9eOeo+qXfcRu5vz+tS9uemkXV11rHdPbYFV6Nnw6dWZ3hXC4NLNrekU9EK2GxRqSVDV0dXsCU/B72VfTExMQKunT17VoY00nx89tlnoLXgqNF6aK+//ro031odESgjyEaFD8kbAzatSmZuz4BNrp7szeQKMGBTF+BTs57H7YMbkO25mbjjXQlVq1ZF3rx5VXVes38N2n/SHs+Vfw7Dqw5XDdiiZ6/E8gEfodZrz6FMj2YM2FSpLcdI9oOCox4cGbDJyQclL/Z8iFUai6PeZw0YsOnNPUfdJ/WO28j97Xldyv7cNLKuzjy2Pz/thJu/rUCuwAYo1HQg8pR/Bq6e3mmWjLGcY2RkJEaPHp3ilG251phebY0E2OhcrNVqy5YtAq7dunVLryTS+48dOxZvv/023N3dQeNs3ry59GNocejt7S0gW7NmzZK6MWDToqCyLQM2ZY3YghXI8AaU3gepGeQ688oruLF0Kaxdg+303Ha4dWAdXJ+dhtv5qqFKlSqgG7qatu73dWg3px1aBbfCO9XfQaFChVCuXDnFrtvnfo1l/T5EzVefRVDP5qp3H1V0zAaKCsh+UHDUgyMDNsVQSzGw50OslAHbwAlrwIBNb1o56j6pd9xG7m/P61L256aRdXXmsd3+Yz1OzWkHJMSL0/D0r4KCjcKxcMtpvDMuKs2ppX4u0FuVZWvtjAbY6Hy1VvsRLOrQoYOtpbLav6WC7fHjx5g0aRLef/99q33J7Lhq1SoBJakxYJOpLHgNNrlysjezK8AVbOoi/Of8DrgZ8zVcW03BbZ+aqFy5MvLly6eq87cHv0WbWW3QomwLvFvjXRQsWBDly5dX7Ltj3mp82WcianRrhbKvt2DApqiYPAPZDwqOenBkwCYvJzLzZM+HWPuckfajsAYM2LRnTcoejrpP6h23kfvb87qU/blpZF2deWwJTx7hzKJXcfO3lSlOI84tPz7ZeR3rjwP3Hv/3VnLAJmtdMVvqZ0TAZjlfNfoRvHrjjTdsKZEu38k3PThy5AgqVKigy5/szp9++qmYssqATa6yXMEmV0/2ZnIFGLCpC/CZBV1w49flcHtmEm4VqINKlSpluHNNao/fHfoOz818Dk2DmuL9mu+jQIECqj6Qdn66Fkt7f4DqXZ5BcO+W8PPzQ5kyZdQNmK10KSD7QcFRD44M2HSlgerO9nyIVT0oOxuyBgzY9Kaco+6Tesdt5P72vC5lf24aWVdnH9vNfV/j7KLXEP/4fppTOXkd2PEXsO4YcOkuQIAtPDwcPXr0wPfffy/s586diz59+hhSBiMDNhIsswrAKVOmYNiwYYbU1TKozZs3i6mYFy9eFJsebN261XDjnTx5MuLi4kTupm7du3cHvXiTA21hY8CmTS+2zuIKMGBTlwBnF7+G6798gezPTMDNAvUEICNQpqb9eORHPDPjGTQObIwxtceILcMrVqyo2PWnBeuw5PVxqNa5BcqFt2LApqiYPAPZDwqOenBkwCYvJzLzZM+HWPuckfajsAYM2LRnTcoejrpP6h23kfvb87q0fG5mLx6CuLzBYhkNtUtpGFlDR47t7vFo1Ye/f+EAnt6Xt17XxTvA+hPAk8rdxTpitNA+QYlFixYhNDRU9bjsbWh0wEZ6kJ6LRnZE7LVYnEdxzJz/udDU6IDN6HDNHa7IDy/0f2sgnuR1Z8Am8eJjwCZRTHZlfgUYsKmL8bklr+PaTwvg3nwcbhRqKKZ40lRPNW3rsa1oNq0ZGpZuiHEh41QDtp8X/Q+f9xyLqi83R/m+z6JIkSIICgpSc0i20akAA7b0BYxcH4kx345BRIMIhBUPQ4kSJcQX7qze7PkQa1StWQMGbHpzkwGbXgXT9rfndWn53JR/FuxRtgLu+Usg/tF9PLkXm67rP28Cyw8BO88BA4ZzBZtM/S0VbFtfA/LkAIq8cxR+pYKTDmHUKaIWuHb37l30798fS5YskSmLFF9+yI3nEYSgxtVxr0nRTAEbf3/VJjkDNm16sXUWV4ABm7oE+OvLvojd8Qncm47GjcJNxCYFtFmBmrb9xHaERoWiXql6mFB3gphaSlNMldovn3+Lxd0jUbVjM5Tv9xwDNiXBJL7PgI0Bm5Z0sudDrJZx2dOWNWDApjffGLDpVdCxgO3uiWhQxRXtenj79m2x0zpXsOmLae6y6ivFvPyrwtVL3eZbFKuT05ojIf6pGKBLNjckxD/B9fvAskPAhhPAtX9nj/IabPpimLx38jXYdoV7IEfCQ1SZeh1uOX1SHMRomxxYNjWgQS5YsECscWbENj8yCr9FLlMF2HiKqLYIMmDTphdbZ3EFGLCpS4DzX72Jq9tmwr3Ju7hRpAWCg4Ph6+urqvNPp35Cw8kNUadEHUyqP0lsjkCbJCi13Us2YtGr76PKS01QYcDzKFy4MMqWLavUjd/PRIHoE9Eg4KnUgo5HI+hENP4oGoId7sHwLuQtXta2uiMWI/+hs9gw8AWc8fNB4VKF4ZHTw1p3qvsFLYtG0PJo/PFCCHbU1X8e0cejQRpyBVvKEDBcAlgDBmyqb0wZGDJg06ugYwGb5eg0lfDcuXM8RVRiOAlaqm337t3DkydPMjZ/8hAev0yA2/kdSTYu+Urj2JMSGLlgG86lOhTvIqpW+Yzt0ttFtO6Jd/Ek7gb8RhxDNk9vMbvFzc0tycmWLVvEjphaYq9/pGk9JN/UwKjrrhHIJyhZzNUbUU3CUaZRNVyvVwAffvhhmhPiNdisyxIGbNbpxr2yqAIM2NQF/sKqIbiyeSpyhL6D636tBOgi4KWm7f5zN+pOqouaxWtiSoMp4ktnlSpVFLvu+fI7LOw2CpXbh6LiwDYM2BQVUzawTHFUsuwNgF7zHwPzrwPIBSC3Uq+M35+/Hqh+GQhvBMTkBZAfgLv1/tT27B0D0Gt+RWB+Kf3nYTkuA7aUEWC4xICNMoKnUKu9M6Vvx4BNn37p9XbEvckC2OSfDXuUoUC2myfh9R19w0kA3HMhW4WXkKtuOJZ9syndKXWpARuNgdYQo00PjLIum2XdtYz0oe/cK1ascMiP1Blp9fvg/AKwPXp5I/5x9UL9+vVTADY6l5iYGAHZSGdHtbFjx+Ltt9+Gu3v6X1odXdFGlWgE12rUqIET0TECsJWuXxnHyiRg8eLFDNgkJQ4DNklCspusoQADNnVxvrjmHfy9aRJyNBqG6/6txW6etKunmrb37F7Unlgb1fyrYVqjaWLaRNWqVRW77l2+CZ91eReVwhqjUsQLomKOKue4Wa+A5QG4cVBjhAZlPPWi7AmqYNuOP4rWwY7s5ZC3UF5dFWz1RlIF2zl8O7ANzhbJD99SvnapYCu7nCrYtuOPF+pgR4j+87AoH5w3GEUSivAabP8K4oiHWOuvAtv0ZA0YsOnNLAZsehVM298R1yVV3Di66ka+ko71qGWqba5cudKAmuSjF2sK71oEn1qdUahZBHKWrCXeTv08YOmTHmCj99KryjLqzqKOil5mO4aqAWw07j///FNAtv379zvqNAx73GrVqgm4Vrp0aTFGBmy2CxUDNttpy55NqAADNnVBvbRuFC5vHA+PBm/hWvG2CAwMRNGiRVV13vfXPtT4oAYqF62Mjxt/rBqw/bbiB3zaaSQqtm2Eym+1ZcCmSu3MjSyA7e3mb6Nv7b4ZGt/fOR30elKlJ84VaCli7e/vb/UIbr/8Mv7Zswe3PvwQ10uVEmv45cmTx2p/ajvenz4d9HrSsyfOtdR/HpbjWh6geJHYREUc8RCrNgfsZccaMGDTm2sM2PQqmLY/X5fyNXVmj3Fn9iA2ejZ8Ql5FnuBmgItL0uloBWyWjsnXFYuIiMD06dOdWSJpY1fSRS1gowHduHFDQLZt27ZJG5+zO2rSpImAa7SutaUxYLNdVBmw2U5b9mxCBRiwqQvq5W/H4tL60fCoPxDXSrRHQECAauDyx4U/UGVcFVQoUgGzm8wWYIV+dVFqMas2Y37Hd1ChTQNUGRImNlUgMMPNegVST+HKyJP7wcWg141SL+GoV0MBN9VOCU7Pp2dEBFx//x2nhg3DFX9/kT/0K7Otm/vixaDXjZdewtGG+s8j9XgZsCUqwg+xrAHlAU8R1XdHY8CmT7/0evO9Sb6mzuyRNjKgDQ3Sa9YCNvKVWaWWM+tlzdjVVvZpAWw0joSEBAHZ1qxZY82wTNXnxRdfFHDNJRkgphNkwGa7MDNgs5227NmECjBgUxfUv7+biIvfjIRH3X64VqqjKEcuVqyYqs6HLx1GxTEVUc63HOY2m4vcuXOjevXqin33rd6KeS8NR4Xn66PK0BcZsCkqpmyQ+gGYpl3QlN3UjarXHvw0A08q98BZCRVsdzp1Sqpgu1aypF0r2B7MmIEntFaKxAo2i16kn5apK8oRck4LfohlwMaATf+1y4BNv4apPfC9Sb6mZvWoB7CRJkZbl80RcdKigVbAZjmfXr16YeHChY44PUMcs2fPnmIn0/SaFsDGPxBrCycDNm16sXUWV4ABm7oEuPLDFFxYPQyeIb0RW7oLSpUqheLFi6vqfOzvYyg3uhyCCgVhfvP5onKJFuNUavvXbsMnLw5D+efqoerw9ihYsCDKly+v1I3fz0QBtRUml9ZH4vK3Y+DZIAKxxcN0rzXmqAfHS5GRuDxmDKiCLjZM/3lwcqWvAD/EMmBjwKb/7uCo+6T+kRvXA9+bjBsbo41ML2Cj81FbvWW0c5cxHq1VfNYCNhrr0KFDERUVJWPYTuVjyJAhmDJlSoZjZsBmu3AyYLOdtuzZhAowYFMX1KtbZuD8ykHwrN0TsYGvagIuJ6+eRNCoIAQUCMCCZxYgZ86cqFmzpuKBf1+3HXPaDUG5VnVR7Z2XGLApKqZswICtBGjHJW5yFeCHWAZsDNj0X1MM2PRrmNoD35vka2pWjzIAm0UbpfXHzKahNeerB7CRfuPHj8eoUaPMJmWG5zNu3Di89957mZ4vAzbbpQMDNttpy55NqAADNnVBjY2eg7+W94dnzdcQG9RDVK9RFZuadubaGZR+tzRK+pTE4laLVQO2P9bvwOwXBiO4ZR1UH9GRAZsasRVsGLAxYJOQRmlc8EMsAzYGbPqvLAZs+jVkwCZfw6ziUSZgI820VnQ5o856Kvb0AjbSa/bs2RgwYIAzSqdpzLNmzUL//v0V+2gBbPRjM00T5aZOAQZs6nRiK1ZAKMCATV0iXNs5H+eWhsOzelfEBr8h1l+zbAut5OGvG3+hxIgSKJavGJY8uwReXl6oVStxW/TM2sENP2HW84NQtkVt1Hj3ZRQoUAAVKlRQ6sbvZ6IAAzYGbLa4QBiwMWBjwKb/ymLApl9DBmzyNcwqHmUDNtJNy5pkzqaz3nOTAdhIsy+//BLdunVzNvlUj3fp0qXo2rWrKnsGbKpkssqIAZtVsnGnrKoAAzZ1kb/+8yKc/bwnPKu+jNjyfcUOorQTpJp28dZF+L/tD7+8fljWehk8PT1Ru3Ztxa6HvvsZM597E0HNaqHmqE7Inz8/KlasqNiPDTJWgAEbAzZbXB8M2BiwMWDTf2UxYNOvIQM2+RpmFY+2AGyknZ4qL6NqL6M6TxZgI402btwodhh98OCBUSXTPC56VqKdQp977jnVfRmwqZZKsyEDNs2ScYesrAADNnXRv7FnKc4sfAWeldsjtuJA+Pn5oUyZMqo6X7lzBYWHFYZvbl+saLMCHh4eqFOnjmLfw5t+wcetBqJM0xqo9X4XBmyKiikbMGBjwKacJdotGLAxYGPApv26Sd2DAZt+DRmwydcwq3i0FWCz6GfNOmVG1F7WecgEbKTTzz//LCDb5cuXjSibpjEVKVJEwLV69epp6seATZNcmowZsGmSi42zugIM2NRlwM3fVuDPTzvBs2JbxFZ+C3TzDwoKUtX52r1rKDikIPLnzI/VbVcjR44cCAkJUex79Mc9mP5MfwSGVkftyK4M2BQVUzZgwMaATTlLtFswYGPAxoBN+3XDgE2/Zkoe+N6kpBC/b1HA1oCNjiOj8stREZNdiScbsJEuR48eFZDtyJEjjpJJ93HLly8v4Fq5cuU0+2LAplky1R0YsKmWig1ZAV6DTW0O3Nq/Bqc/aQ/P8q0RW3UYChcujLJly6rqfvP+Tfi85QNvL2980+4b1YDt2Ja9mNa8LwIaVUOdsd3g4+ODSpUqqTomG6WvAAM2Bmy2uDb4IZYBGwM2/VcWV7Dp1zC1B743ydfUrB7tAdhIO71rlzlCf1uM2RaAjbShCjaCbFTR5myNKtYIrlERgzWNAZs1qqnrw4BNnU5sxQoIBbiCTV0i3P5jPU7NfgGewS0RW30EfH19ERwcrKrznYd3kDciL3J75Mb6F9fD3d0ddevWVex7fNtvmNq0D0o3qIKQ8a8iX758qFy5smI/NshYAQZsDNhscX3wQywDNgZs+q8sBmz6NWTAJl/DrOLRXoCN9JRdDWbLGNmq6s5WgI20ePjwoYBsGzZssKU0Un23bt1awDVaRsfapgWw0Q6itJMoN3UKMGBTpxNbsQIM2Hx9VWfBncPf4+THz8IzqBlia45CoUKFVJcv3398HzkH5oSXuxc2vrQR2bNnV7WuwInt+xAV2hul6ldG3Q9eY8CmOloM2CwKXIqMxOUxY+AZEYHYsDCxJTl/oZCQSKlcMGBjwMaATf91xYBNv4YM2ORrmFU82hOwWTSVtZ6ZrWJky/HZErBZ9KDdRWmXUaM32iWUdgvV2xiw6VUw4/4M2GynLXs2oQJcwaYuqHePbcGJac3hEdAI1+qMRYECBVChQgVVnR89eQSP/h7I4ZYDmzpugpubG+rXr6/Y99TO/Zjc6A2UrFsJ9SZ2h7e3N6pUqaLYjw0YsDFgs+9VwICNARsDNv3XHAM2/RoyYJOvYVbx6AjARtraqkJMT9zsUWFnD8BGGgwcOBCzZs3SI4dN+w4YMAAzZ86UcgwtgI1+bKYfnbmpU4ABmzqd2IoVEAowYFOXCPdO7sDxKY3hUaoertWdoGnDgSfxT5C9b3a4ZXPD5k6b4erqigYNGige+PSu3/FRg14oWacC6k3qyYBNUTFlA54iyhVsylmi3YIBGwM2Bmzar5vUPRiw6deQAZt8DbOKR0cBNtLXFmucWRs3e43FXoCNdBg1ahTGjx9vrSQ26/fee+9h3Lhx0vwzYJMmZRpHDNhspy17NqECDNjUBfXen7/g+KR6yFGiNq7X/0jThgMJSEC28GxwgQu2ddmmGrD9+ctBTKrXA8VrlUeDyb2QN29eVK1aVd2A2SpdBRiwMWCzxaXBgI0BGwM2/VcWAzb9GjJgk69hVvHoSMBGGtujakwplvasprMnYKPznjp1KoYMGaIkgd3ej4qKwuDBg6UejwGbVDlTOGPAZjtt2bMJFWDApi6ocWf34tjE2sjhXw3XG03TvB6aW183PI1/iq2dt8LN1Q0NGzZUPPCZPYfwYUh3FK9RDg2iXmfApqiYsgEDNgZsylmi3YIBGwM2Bmzar5vUPRiw6deQAZt8DbOKR0cDNovOtlz3LLNY2vu49gZsdO4LFy5Er169HJ7SCxYsQM+ePaWPgwGbdEmTHDJgs5227NmECjBgUxfU++cP4Oj4asjhVwnXQ2dqnq6Zo38OPH7yWEwRze6aHY0aNVI88Nm9RzCx9qvwr14Wjab2Rp48eVCtWjXFfmyQsQJZFbBlDwlBXHCwyFt6mbHlatwYuUNDHXJqDNgYsDFg03/pMWDTryEDNvkaZhWPRgFspLc9K8kcVTnnCMBG2q5du1bsMBofH2/31M6WLZvYKTQsLMwmx2bAZhNZhVMGbLbTlj2bUAEGbOqC+uDSYRwZUxHuhcvhRtO5mmGX1wAvPPjnATa9vAk5XHOgcePGigf+K+YYPqjZDf5Vg9BoerjmYyoeIAsaZFXAlhVCXWT0aPhFRjrkVBmwMWBjwKb/0mPApl9DBmzyNcwqHo0E2Ehze6yFZo9jZJQ/jgJsNJ5t27YJyHbjxg27pbePj4+Aa02aNLHZMbUANtrggDY64KZOAQZs6nRiK1ZAKMCATV0iPLxyAoffLwv3goG40eIz5M6dG9WrV1fXGUDuN3Pj3qN7+P7l7+Hh6iEq2FxcXDLtf37/cYyv3hV+lQMR+nFfzcdUPbgsZJjVANvd6GjQ69atW7h9+7aYZmy2CrZ7dI7bt4MBm2MvZIaMgNr7i2MjZdyjM2CTHxu+LuVralaPRgNspLMtq8vsWSWXXs44ErDReA4cOCAg2+nTp22e0gEBAQKu2XodaS2AjXcR1RZ2Bmza9GLrLK4AAzZ1CfDo2hkcerc0svuUxM1Wi5ErVy7UqFFDXWcA+Qblw60Ht7Ch4wbkdMupCrBd+P0kxlXtDL+KAQid1Y8Bm2q1MzZU+wB8aX0kLn87Bp4NIhBbPExs5a3nly5HPziePXsW586dM+UU0fvTp4NeXoMGiZcjICI/xHIFG9111N5fJNzKTOnC0fdJM4rK9yYzRtU252REwGY5U9nro8n2Z01EHAXY/rjwBx49eYRaJWuBvhsSZIuJibHmFFT1oWclgmt6vkOrOhAABmxqldJux4BNu2bcIwsrwIBNXfAf37yAg+8Ug5t3Udx67kvkzJkTNWvWVNcZQIHBBXA97jq+7fAtcmXPJTY5oLUIMmsXD57C2MqdULh8KTSdM0Az1FM9uCxkqPYB2KyAzYyhdl+8GPR63L27eOmFodZoxA+xDNgYsFlz5aTsw4BNv4apPfC9Sb6mZvVoZMBGmsuoOLNlRZzWvHAUYBu/cTyO/X0MS3suFUOmGQ4dOnTA5s2btZ6Con3z5s2xatUqu82cYMCmGBKrDRiwWS0dd8yKCjBgUxf1f+5cwR/DCsMtty9utVkBT09P1K5dW11nAL5DfXH17lX8r8P/kCd7HjRo0ACurq6Z9r90+E+MqdgRvsEl0eyTgQzYVKudsWFWBWz0BYpeZmxUvfZgxgxk69MHdzp1YsDmoCDzgzxXsOlNPQZsehVM25+vS/mamtWj0QEb6a5nzTQ9fcF+sewAACAASURBVG0Rc0cAtrPXz6Lh5IbwcPPA1iFbUSxfsaRTI8hGlWayGlXGEVyzZ2PAZju1GbDZTlv2bEIFGLCpC+qTuBugD0PXnD643XYNPDw8UKdOHXWdAfgN98Pl25exrsM65M2eF/Xr14ebm1um/f8+ehajy7+EQmWLo/m8CM1Vc6oHl4UMsypgM3OIL0VG4vKYMfCMiEBsmP7pvNZoxQ+xXMFGeaP2/mJNjmWFPgzY5EeZ703yNTWrR2cAbKS9NVVoMqrfZMfdEYDtzRVvYubWmeJU+of2x6zOs1KcVu/evfHpp5/qPtU33ngD8+fP1+1HqwMGbFoVU2/PgE29VmzJCvAmBypz4OnDuzgQkQfZPHLjzovrkSNHDoSEhKjsDRR/pzjO3zyPtS+tRT73fKhXrx6yZ8+eaf8rJ87h/bLtUbBMMbT4dBADNtVqZ2yo9gHYbFNEJUhnWBcM2IwRGn6QZ8CmNxMZsOlVMG1/vi7la2pWj84C2Cz6q11HTa2dveNqb8C269QuPDPjGdx/fB8ucEHOHDnxw6AfULd03RSnPnz4cEyePNlqOYYNG4aPPvrI6v56OjJg06Ne5n0ZsNlOW/ZsQgW4gk1dUOP/eYj9AzyRLbsH7nT4Hu7u7qhbN+WHUmaeSo0sBSrNXt1+NfLnyK8KsF09dR6jyoShQIA/nlnwFry8vFCrVi11A2ardBVgwGa+xGDAZoyY8oM8Aza9mciATa+CDNjkK5h1PDobYKPIZFaZZk2lmz2jbW/ANvTroYj6MSrFKfZp1Adzu85Nc9oTJ07EyJEjNcsxYcIEjBgxQnM/WR20ADZHrNcr6zwd4YcBmyNU52M6rQIM2NSFLiH+Cfb1zQ6XbG6422mzqD6jKjS1LfC9QJyOPY1V7VehYI6CAs4RpMusxf55Ae8FtEP+Un5ouWgIAza1Ymdix4BNgogGc8GAzRgBYcDGgE1vJjJg06sgAzb5CmYdj84I2Cg66a2tRn/v0aOH2CWTdq9ctGgRQkNDDRVMewK2k1dPovGUxmKpGktzc3WDv7c/tg/djuI+xdNoM3fuXPTr10+1ZnPmzEHfvn1V29vCkAGbLVRN9MmAzXbasmcTKsCATX1QY/pkAxIScK9LtNiggDYqUNvKvl8WJ66cwIoXV8DXw1dML6Vpppm162cvYWSpF+BToghafT5U88YKaseWlewYsJkv2gzYjBFTBmwM2PRmIgM2vQoyYJOvYNbx6KyAjSKUulrNErVWrVoJuFa4cGHDBdKegK3Pl30wb8e8dDUY3HwwojqkrGyzGH711Vfo3LmzonbLly9Hp06dFO1sbaAFsBF4pSo2buoUYMCmTie2YgWEAgzY1CfCvv45kPDkMe512oxsbu5o2LCh6s7lI8vj6OWj+OrFr1DYo7DYIIE2Ssis3fjrb4wo8TzyFfPFs0uGM2BTrXbGhgzYJIhoMBcM2IwREAZsDNj0ZiIDNr0KMmCTr2DW8ejMgM0SJVpvbeGMGXAB0Kd3b0yalz5UMkJU7QXYfvnzFzwz/Rnce3Qv3dPO55UPm9/ajOrFq6f7/vfffw/aETQuLi7N+zlz5hQ7jxLINEJjwGa7KDBgs5227NmECjBgUx/U/W/mQvyjOMR1/B7I7olGjRqp7lx5bGUcvHgQy15cBj8PP9SuXVsAs8zazQtX8E6x1vAuWgjPffm25p1LVQ8uCxkyYDNfsBmwGSOmDNgYsOnNRAZsehVkwCZfwazj0QyAjaK1qmdPlF60CD5du6LU0qWGDaC9AFv/Zf0xZ/ucTHUY9swwfNQ+440Jdu/ejQ4dOuDChQtJfvz9/bFq1SpNG77ZOhgM2GynMAM222nLnk2oAAM29UE98FY+PL1/C3EdvkVC9lxo3Lix6s7VxlfDgfMHsKTdEhTzKqYKsN26FIu3iz6LvEUKoPXyEQzYVKudsSEDNgkiGswFAzZjBIQBGwM2vZnIgE2vggzY5CuYdTyaBbDdWL4cZ7p0gU/nzii1bJlhA2gPwHbo0iE0jWqK2HuxYp21fqH98M6ad4QmY9qMwfQt03Hz/k0U9S6KXcN3oUT+jKdMHj9+HK27t8Zpr9PwzuuN3RN3o2zZsobSlwGb7cLBgM122rJnEyrAgE19UH8fWghP7sbiQYf1eJo9t6hgc3GhQnTlVnNCTcSci8Hn7T5HCa8SYjdQ2hU0s3b77+sYXqQl8hTOj+e/Gvl/9s4DLKrja+MvVbAAomJBsSMq2FAsWGLvGrvGbqIxUWONJdHYY0lsUWPvvfeuscZ/NDF2jb0klogiqKgg5XvOhOVbYIG7e+9l7+6eeR4elJ05M/eduXdnf3vmHBGzjWK3cTFdAQZspmun1ZYM2LQxMwzYGLDJXYkM2OQqyIBNeQVtx6K1ALaXGzbgbvv28GjTBvnXrkVcXJxITKa1kh6ArfuK7rj8z2X0rtEb1YtWh29OX9h9/t/nlvvf3MeVp1dw5t8z2HFxB5oENMHEjyemKtPu33ej6eKmqOBTAWe/Pas1ScGATb0pYcCmnrZs2QoVYMAmfVIvDfXGh/DHeN96O6KdPUSSA0p2IKVUnFwRZ++dxfLmy1EgUwGUL18eFLsgtfL6WSiG5KyHLF5Z0XTjSAZsUoROow4DNgVE1JgJBmzamBAGbAzY5K5EBmxyFWTApryCtmPRagDbpk2427YtMjZtimeDB8PLywvFixfX3ESqDdjC34Vj9ZnV+CToE1CcNV3RAbZjnxwTf6LTOM9eP8OsI7PQvkJ7BHgHpKjViVsnRDZSgnWUfVRrhQGbejPCgE09bdmyFSrAgE36pF4eUQBRoQ8Q2WoLPmTIhuDgYDg6OkoyEDw1GKfvnMbS5ktRKFMhBAYGInPmzKm2ffM8DINz1EHm7B5otnkUnJ2dUblyZUn9cSXDCjBgs76VwYBNG3PKgI0Bm9yVyIBNroIM2JRX0HYsWg1g27IFd1u3hmuTJggZMsRmAVtKK9cQYJO6yn/56xfUnlEbNYrUwLwm88QpHj8/P6nNVa9nDGCjDKKUSZSLNAUYsEnTiWuxAkIBBmzSF8KVkUURGXIbUS03IsrFC1WqVJHsdl79x+o4eeskFjdbjCKZi6BcuXLIkiVLqp1HhIZjULbayOTphuZbRzNgkz5VKdZkwKaAiBozwYBNGxPCgI0Bm9yVyIBNroIM2JRX0HYsWgtgC9u2DXdatkTGRo3wbOhQ5MiRAyVKlNDcRKrtwaYGYDt47SDqz6qPWr618F357+Dm5oayZctqRlsGbOpNBQM29bRly1aoAAM26ZN6dXQJvH96HR9arEOka27hTUZeZVJKzek1cezGMSxougDFshSTBNjehr3GwKw14eqRBS22jxEwj6AeF9MVYMBmunZabcmATRszw4CNAZvclciATa6CDNiUV9B2LFoNYNuxA3c+/hiuDRogZPhwBmxJlrAcD7a9V/ai8ezGqOtXF9+W+xbu7u4oU6aMZm4SYwAbea+RFxsXaQowYJOmE9diBYQCDNikL4Rr40rj3aNLiGmxBu9cvUXCAUo8IKXUnVkXh68fxvym8+GXxU9840Pf/KRW3r2KwAD3GnBxy4SWO8cxYJMidBp1GLApIKLGTDBg08aEMGBjwCZ3JTJgk6sgAzblFbQdi9YC2MJ37cLtZs3gWr8+QkaMQPbs2VGyZEnNTaQlerDtvLgTzX9ujoYlGmJYmWHw8PBA6dKlNaMtAzb1poIBm3rasmUrVIABm/RJvT4xEG8f/onYj1fibUYfBAUFwdXVVZKBBrMa4MC1A/i5yc8o4VZCfOND3/ykViLfvMVXWaojQ2ZXtNo9QcR7o7hvXExXQOuAjTYHN4+fM/0CbbDl62PHQD9OlSohwq84PDzcxaYvPcsNmrdj51C1f1v4tKgovhW1tdgeDNgYsMm95xiwyVWQAZvyCtqORasBbHv24HaTJnCtWxch337LgC3JEpbjwbb1/Fa0mt8KTfybYEipIciaNStKlSqlmZuEAZt6U8GATT1t2bIVKsCATfqk/jW5EiLunUFs82V4m6kgKlSogIwZM0oyQC7V5Fo9p/Ec+Lv7i2980oIAUW/fo1+mqnDO6ILWeycyYJOkdOqVtA7YdJBCgUtlE2ZQwJYB2+nlu7Ci+1gEtPoIAf2a2iRklPp8McPStIguGbApP00MvpXX1FotWg1g27cPtxs1gmvt2ggZNQrZsmWDv7+/5qbNEj3YNp7biHYL26F5QHMMDBgIT09PBASknHU0vUVnwKae4gzY1NOWLVuhAtYI2OJiYmDn4JBotu517ozQ1auRYepUvAgKEllvcubMKeoYqm9oqm/8UA1vbp9CXNPFiMhSBOXLl0emTJkkrYpmc5th16Vd+KnxTyjlXkp840Pf/KRWPryPRF/XYDi5OKPN/klwcHBA1apVJfXHlQwrIPUD8ONdY/Bk91i4Vu2PEJ8WsmGB1A+Oug9DvjXKwfej8jyNEhQg77U3x4/DsWJFvC3uB3d3jzThtQSzJlVx9/NGXO7MsteLSZ2buZFuY+tTsQSqTvnUJjWQ+nwx81Rptnupz0nNXoAGB8aATYOTotEhWQtge3XgAG41aADXWrUQ8t13DNj01lvY2zBkHZgV7q7u2NFih3ilRo0aklfk2rNr0XFJR7Qq3Qr9SvbTnLYM2CRPpdEVGbAZLRk3sGUFrBGw/TN4MDJVrAiPFi1g5+QkpvecnZ34rQ/Ysr5/j5dbt8Ixe3Zk69w50TKIi46CnWPiBAY3p9fC6xtHgSbz8cbND4GBgcicOTPiYj4gOuIFnNxypbiUWs5riW0XtmFGwxkom7WsQcAWFxcnUl7rSnTUB/TJUBmOzk5oe3ByIsAW8yEaDk6Otrx0Tbp2qR+AzQ3Y6gzrgqAvmpt0jbbW6N8ZM/Bs1iy4dO+OF/XrI2/evOLHHCUsLAz0Y4tHRBmw8RFRufccAza5CiZvz4BNeU2t1aLVALZDh3CrXj24fvQRQsaM0RwE0q0fc3iwHbt5DDWn1UQN3xoYW36s0YBt1W+r0GVZF7Qt2xZfFv9Sc8dvGbCp93RiwKaetmzZChWwRsAW8b//4WbdusgUFASv/v3h3qAB/nRxSQBsoaVKwfvcObxbsgT2mTPD9+hROHp6JsxuXGw0/tk4EM6e+ZE1sDWcsxUQr92aVR+vrh2EXZOf8dqtBEqX9EXM7cMIPbsG+drOhEsuvxRXSJsFbbD5z82Y1nAaArMGCpdqcq3WldiYGCz5ZCQCmlSFf8NgZM7ugdjoGHzhVBH2jg5of3gq7O3tUaaYP/7YcBA3jv6B3lt/sMIVqe4lWQpg0x01VFcN67D+fPlyhC5fDufWrRFerZrwTM2VK2XYnR5XbcuArUBlf1SZ1F3MA3kK21KR+nyxJU2MuVYGbMaoJa0uAzZpOnGt5EnPdJqMGTMGo0ePthiJXh85gpt16sC1enWEjBunuWOMlgzYlp1ehh4reqBDuQ743O9zzWVoNQaw2eI+Tc5NzIBNjnrc1uYUsEbARpN4v0sXvFi1CrC3R5aaNUFvuFQcmzZF5L17cLhyRfy/4OrV8OzYMdm8v7lzGrdm1IGTey5kr9YLOWp8gXtLOiL88h7YN5iBt+/ewePeVrx/+Ae8an2FfO1mJdgYuHEgulbuijL5/j91dftF7bHhjw34ocEPqOBZQcSDePL+CShgaDmfcmhSqglOLtqG1b0mwjugCOoM/ARlPv4IAz1rwc7eHq12jsODQ3/i8S+X8OjybfRc/z3Kt6tnc+tV7gVL/QBsbg82HWCjOH1pJcOQq4mlt382c2YiDzZvb2+zebDptKR5SyvGoqXrnnT8+hvbShO7ai67WHroLfX5kh5jscQ+GLApP2sM2JTX1FotWosH2+ujR3GzVi24VKuG5+PHM2DTW7A6D7bqRatjXIVxRsd2XnRyEXqt7oVO5TvhM9/P4OXlheLFi2vmlmDApt5UMGBTT1u2bIUKWCtgE15s9eoh9s2bFGctc/XqKLpvH+xTSFTw94YBePbLf+DMNW9pxEZFIPLZbdhlK4q40NsAHem0d0TR/vuRxa92Qj/nHp7D56s+h28uX3QM6ojGAY1FzAKKXTCl/hSUyFICZ16dwaLfFsHbwxtHBh2Bh6sH3r2KwIzaX+DBH9eErbylffHPxZvi3x6FciPs7pP/oGBFfww4OBcubtLiv1nhsjX5kqR+ANYKYONv2NKe6sdjxuDJ2LFw7d8fIS3kx8tLu0euYUgBBmx8RFTuncGATa6CydszYFNeU2u1aDWA7fhx0LPEJTgYzydO1FymS936MecR0eBCwZhYaaLRX4TNOz4PX679Et2CuqFbkW6a81Q3BrBRpnfaY3ORpgADNmk6cS1WQChgrYCNri3Bi43+Q7HN4uISzXqBpUuRrXv3FFfC+yfX8NfUqoh5+zLFOlkD26BQzw3/2dcrrRe0xpY/t8DB3gG1/WojJjYGR/46gmZ+zfDXs79wM/Q/cLbm0zX4JOiThJZn1uzD0k6jUl2dPVaPR8WODXkFm6AAAzYTRNN4EwZs2pggBmwM2OSuRAZschVkwKa8grZj0VoA25uTJ3GjenW4VK6M55MmMWDTW8I6DzZTAdvso7Px1fqv8GnFT9G5cGcRjqNYsWKauUkYsKk3FQzY1NOWLVuhAtYM2N6eP4+bNWoghrzYksA159KlUfLUKRGDLbXyz5ah+PegfqwzAmn/gTr7DFlQbMgxZPQpl8zE6TunUW9WPURERqRovmLBijg44CDcXNwS6kRHRmF67S9w59eLBtsVDi6NQUfmwTFD4gQMVrg0VbkkBmyqyGpWowzYzCp/QucM2BiwyV2JDNjkKsiATXkFbcdiaoDNklTwfPgQVZYuxfO8ebG+Th24uLiYPS6rIf3qP50Cp9h3WBrTCW9jHOHj4yNiLatZ7kfex/IXy+Hj6INab2sZrc3/3vwPB14dQKBzIALeBCBLliwiiYRWSuT9F3ix/DQcfbLiba28WL58ebKhdevWDfTDHmzGzRoDNuP04to2roA1Azaa2geffYbnS5Ykm2XPn35CwX790pz99//exM1pNfEh/HGyupnKtIbfF5tStEGBQCkgaEpladel6F4luQfdr0t3YOWn4w0267JkFIJ7cHbJNCcuhQoM2ExTjp4TWi2+x46Bfi5VqoQTfn7iyIOtxT/Twtwk3dhq9UNNWlrJCeYt9fmS1hhs9XUGbMrPPB8RVV5Ta7WYEmCztOstBWApgEsAemh48L90BdwyALVWAK8i02mgeQA0AUARZ3aZ0GdpABUBkA/AGRPaq9wkD7KgCXzxBK+xC/+dFEpaGLCZNgkM2EzTjVvZqALWDtheHzuGWw0aIC4qKsGLLUNgIPJu3w6PvHklzbouHldCZXHcFMjRaSV8qnVK0cbVx1dR/cfqeBnxEnHxXm+6yqXzlMap4aeQOUNyD7o3z8NELLZ/Lt1KZNujcB6M/G0FsmTPKmncXCm5AlI/AHMMtsTaaXnj3QsA/SyM/+F1bx4FpGxszTMy6b3KzZYn9fkifUS2VZMBm/LzzYBNeU2t1aKW3+eN0TwAAH21TanMuhnTMJ3rWiRgo9xtQQAuADibzoJJ6E7KPoQBmwQhDVRhwGaabtzKRhWwdsBG03qvc2eErl6dMMMpZQ5NaQlEvbiPv6YG40PY/3uxuZWsj6Jf7aPgbqmunN5remPBiQXJ6kxqPAnDmw1Pse3ZtfuxpOPIePP/xY/rsWo8Knbi2GtyblWpH4AZsDFgk7PObLGtlI2t1nVhwGbeGWLAprz+DNiU19RaLVoLYCsJYAWAqwC6aniyLBKwUUSc8gD+BPCH9sSVsg9hwGbavDFgM003bmWjCtgCYHt35YqIxRYdGorM1arB99Ah2GXIYNSM/3toGv7ZPCShTZG+u+Ee0DhNG6dunxKx2N5HvU/wYiuRqwR2fb4LhfIUSrF9bEwM5jQegKsH/ifq+NYohwGHfoaDk2OafXKFlBVgwGba6tDyxps92EybU6VbSdnYKt2n0vYGDBiA/v37C7MUn8XYIvX5YqxdW6nPgE35mWbAprym1mpRy+/zxmheHMAqANcBdDamYTrXtUjAFgiAfs7F/6SzZml1J2UfwoAtLRUNv86AzTTduJWNKmBNgI2CWXZPISvoSAAfA6DIZjtMmOuCHsCkOkART+D8U6DfXuB9tERD1QDQO76unIx/50+jeRF4ohYKilqn8Teu4JnEDrlaigoY2Bw8evQIefJQYIr/L+zBllhBLW+8GbBp436XsrHVxkhTHoVu450/f34GbGaYLAZsyovOgE15Ta3Vopbf543R3A8AnVn5C0DKQVyMsahOXYsEbBUAlAXwO4Dz6ugix6qUfYjc93k547PktgzYLHn2eOzproA1AbaqVavi119/NaghhQzoA2AAgJcmqty8GDCqBjDqKLAvcXi01C26A2gGwBXAOwDrAEiAcy5wFME67WGHnbiB91IamXhtNtMsCWBr2bIltmzZkuzyGbAxYLOZe0KhC5WysVWoK9XMyN14swebvKlhwCZPP0OtGbApr6m1WtQlMwoLCwP9WGrJHhqK9jt3IiRrVsyqWBFOTk6aynSp0/Uz53VwQSQmPa6LiGgHeHl5qZ5F9Kn9U+x33A+vGC+Ue1QOzs7O8PT0lDzV5xzO4bLDZQS8DYD3c29kzpxZ/Gil2D+NgOP+u4jxyohH5TKleH2cRdT4GWPAZrxm3MKGFbAWwHby5ElUr1491Zmkb7XoGy1TSyYnYEYDYPAB4HWUkVYoZgHFLqCYBRS7QGIphKxwgj1u4IXEFlwtVQWSALaNGzeiTZs2yZowYEssSUrfbFPMKnMXziJq7hn4r39LyyJqaO0yYDPvWmLAprz+DNiU19TaLd6/fx8PHjyw2Mu0v3MHGT/9FNEFC+LMgAFwdXWFr6+v5q4n0+ZmsIt6hT9KTkUkMsDf3x8ODg6qjvPCvxcw4MgA+GfzR89cPZEpUyYUKVJEcp8/n/8ZG69vRKcinVAhQwXkzJkTuXLlktxe7Yr/XriDIwN+Rjb/AsjVs3qq10dhIMhbnYs0BRiwSdOJa7ECQgFrAWxdu3bFypUrVZ/VYtmBG89N6CYngMoADgGIMKE9N1FGAT3A5h/pj127dhk8CsaATTpgGz16tDJzY6KVx2PG4MnYsXDt3x8hLVqIDZMp8bNM7J6bxStw89g5TKv5OQoFl0KliV3h4eGB0qVLa1KflIAxAzbzThcDNuX1Z8CmvKbWbtHiAdu9e8jYvTuiCxTAmYEDGbDpLVi5gG32udnYcmMLuhTtgkDnQAHXCLJppTBgU28mGLCppy1btkIFrAGwPX78GN7e3tqfHXoP+lf7w7TqEeoBtuF1h+Pzzz9nwCZhwlPzYGPAJkFAG6jCgA3gI6LyFjoDNnn6GWrNgE15Ta3dIgE2Sy4xt24hrF492BUujFsTJyJjxowICAjQ3CWFziyLuHdheFhzOaLsXBAYGAhHR3UTmf328Dd0WNMB5fOUxxC/IXBzc0Px4vpBolOXafTB0Vh5biUGVhiIilkqIl++fMliGJtT6Ie/XcWaDqORp3wx+A1plur12dnZsQebEZPFgM0IsbgqK2ANgG38+PH47rvvEk0mfavy5MkTnmBWAOPGjUMCBIoHbBn/yoi94/am6O3EHmyJFw4DNr6R0lKAARsDtrTWSFqvM2BLSyHjX2fAZrxm3MKyFXj/11+4Wrw4nH19EbpwoTgmWL48xWnRVrk4KBuiI0IR2W4vPjhkRHBwsOqA7djNY6g5rSaCCwVjYqWJRnua917TGwtOLMD4euNRLXs1FC5cGHnz5tWMsJa0D9GMaBIHwoBNolBcjRUgBawBsNGRsIcPHyaa0JEjR4LAGxdWINH6iAdsQQ5BmNpuKgM2icuDAZtEoWy4miVtbPmIqDYXKgM25eeFAZvymrJFbSvw/uZNXC1WDM5FiyJ00SIGbHrTJRewfbbyMyz5dQm+r/89qmSrIuK3aekEkSXtQ7R9FyUfHQM2S5sxHq9ZFbB0wLZ27Vp07NgxmYb37t3jOExmXVna6DzZ+ogHbN1LdUdX/64M2CROEwM2iULZcDVL2tgyYNPmQmXApvy8MGBTXlO2qG0FIm/fxpWiReFcuDBClywRR0QrVKiguUFbogdbt+XdsOJ/KzC54WRUyloJRYsW1dQRUUvah2huQaYxIAZsKs1YzZo1MWTIEDRu3Fj0cObMGVBA4OvXr6vUI5tNDwUsHbDVqlULR48eTSRV+/btsW7duvSQj/vQuALJ1kc8YOtftT9a+KQcEJ+PiCaeWAZsGl/oGhieJW1sGbBpYMEYGAIDNuXnhQGb8pqyRW0rEHn3Lq4ULgznggURumwZAza96ZLrwdZpaSesObMGPzT6ARU8KojsrLlz59bMgrCkfYhmRJM4EAZsEoUytlqZMmVw48YNFCxYUGRkuXbtmji7zXGujFVSW/UtGbAR5K1UqVIyQQ8fPozatWtrS2geTborYHB9MGAzaR4YsJkkm001sqSNLQM2bS5NBmzKzwsDNuU1ZYvaViDq/n1cLlgQTvnz4+WKFeIza1BQkOYGbYkebO0XtceGPzZgeuPpKOdejgGb5laVegNiwKaStn/++SeqVauGd+/egTJvEFxbtGgRWrZsqVKPbDY9FLBkwNazZ08sXrw4kUzkBn727Nn0kI770LgChtZHnmZ58DjXY7AHm3GTx4DNOL1ssTYDNk5yIHfdM2CTq2Dy9gzYlNeULWpbgaiHD3E5f3445cuHl6tWMWDTmy65HmxtFrTB5j83Y1bTWSidpTSKFSsGSiqnlWJJ+xCtaCZ1HAzYpCplQr2mTZti//79iImJEWl9r169aoIVbqIlBSwVsD1//hxeXl6Ii4tLJOeCBQvQq1cvLUnMYzGDArQ+cuTIkaznJqObYPeT3QzYjJwTBmxGCmaD1S1pY8sebNpc5UVZvgAAIABJREFUoAzYlJ8XBmzKa8oWta1A1N9/47KPD5zy5sXL1avh4uKCihUram7QlujB1mJeC2y/sB1zms2Bf2Z/+Pn5IWfOnJrR1pL2IZoRTeJAGLBJFMqUauTFRkfyyIONgoe3atXKFDPcRkMKWCpgmzJlCoYPH55ISU9PT4SEhMDe3l5DCvNQzKHA5MmTMWLEiGTro++yvhi3ZxwDNiMnhQGbkYLZYHVL2tgyYNPmAmXApvy8MGBTXlO2qG0FPjx6hEt588IxTx6ErV3LgE1vuuR6sDWd0xS7L+/Gz81/RolMJYSzDTk7aKVY0j5EK5pJHQcDNqlKmVgvX758CA0NRUREhIkWuJmWFLBUwEaZa27fvp1IyqFDh4LAGxdWIKX14VrVFWN3j2XAZuQSYcBmpGA2WN2SNrYM2LS5QBmwKT8vDNiU15QtaluBD0+e4FKePHDMlQth69czYFMQsDX8qSH2X92PBR8vQLGMxVCiRAmDp0XMtUIsaR9iLo1M7ZcBm6nKSWxHXmyxsbEoX768xBZcTcsKWCJg27x5M9q0aZNM1ps3b4qU0VxsW4HU1seav9YwYDNheTBgM0E0G2tiSRtbBmzaXJwM2JSfFwZsymvKFrWtwId//8WlXLng6OWFsI0bkSFDBoMJ0cx9FZZ4RLTuzLo4fP0wFrVYhKKuRVGyZElkz57d3FIm9G9J+xDNiCZxIAzYJArF1VgBUsASAVuDBg1w4MCBRBNIyTa2bNnCk8oKwND6oOPsBN7G7BrDgM2ENWLLgI2yZ7dr1w4XL15MUbnPP/8cM2bMEMGU9cuaNWvQqVMnpPS6CVNhdJP0GoMlbWwZsBm9jNKlAQM25WVmwKa8pmxR2wpEh4TgopcXHLNnR9jmzQzY9KZr5pGZGLhxIHpX7Y32Pu1FwsLSpUtLntCa02qCjpkubbkUhVwKwd/fH9myZZPcXu2KlrQPUVsLpe0zYFNaUbZn1QpYGmA7f/48ypUrl2xO9u7di4YNG1r1XPHFpa1AWuuDAVvaGhqqwYCNAVtaK8eSNrYM2NKaTfO8zoBNed0ZsCmvKVvUtgLRL17gYvbscPD0RPjWrXB2dkblypU1N2hzeLDp9sDD6gxDQ6+GRgO2aj9Uw6nbp7C85XIUcCmAgIAAUPxrrRRL2odoRTOp42DAJlUprscKWKAHW58+ffDzzz8nmjv69uXChQs8n6wADK2PMmXKgMAbFQZspi0SWwZs+oq9e/cOAwcOBGUrXr16NTp27GiaoFbYypI2tgzYtLkAGbApPy8M2JTXlC1qW4GYly9xwdMTDh4eCN++nQGb3nTJBWyVp1TGb3d/w6pWq5AvQz6UKlUKWbNm1cyCsKR9iGZEkzgQBmwSheJqrAApYEkebK9evRLZaiIjIxNN3uzZs9G3b1+eUBtXgNZHjhw5EBUVleL6YMBm2iJhwPafbikBNt0xzPbt2yNXrlwiyzYdCy1cuDC6deuWcET07du3Aso9ffoUlOl248aN4uhynTp1RIIWFxcXjBw5EitXrkSLFi3E33RxJcePH4/vvvsO8+fPB9mZNWsW3NzcMG7cONSrV09AvwkTJsDb21v8rXnz5iLjd9Ijorox0DF7OlZPcVUJFlIheNirV6+Eo66UzGju3LniSw1dX5cuXcLo0aNFH6NGjUpYUJa0sWXAZtpzQO1WDNiUV5gBm/KaskVtKxATHo4LHh5wcHdH+I4dcHJyQpUqVTQ3aHN6sA2sPhDN8zYX+4UiRYpI1qbC9xXwx4M/sKb1Gng7e4vjpXTMVCvFkvYhWtFM6jgYsElViuuxAhYG2KZPn47BgwcnmrfMmTMjJCREfDDlYtsKSFkfDNhMWyMM2KQBNn11aT3SFwL6Mdj04VbSmSBIRnD42LFjCS9R7LeFCxcKuKUDbEnbFS9eXHyLvGHDhoSX8ufPj+3bt4O8N1MDbIZWw+LFi/Hpp58iOjpagLTvv/8+kV3aTFM8OgZsydWT+nwx7S60/lYM2JSfYwZsymvKFrWtQMzr17jg5gb7LFnwatcuBmx60yX3ParshLK48PcFrG+zHrmccok9hru7u2YWBAM29aaCAZt62rJlK1TAkjzYKFvNtWvXEs3CgAEDRHBxLqwApQu/fv16qutD6ubi8a4xeLJ7LFyr9keITwsQsChQoIDJIkv94KjVD0MM2KQBNlonK1asEBnLCJbt3LkzRcBGmn799dfi+HLr1q3x5MkTfPPNN+LnzJkzoh0BOgJnxYoVSwBsjRs3Fl5l9OXCZ599JkBa/fr1MWfOnIS/7dmzJ+EIa2qArWfPnpg4caL4gmLYsGGYN2+e8GIj77pbt26JbM1hYWHCa476JW+3fv36ifExYGPAZvIDMYWGUp+TSvdrzfa0+p5izZrztZlXgdiICJzPnBn2mTLh1Z49cHR0RHBwsHkHZaB3c3qw9a/aHy1M2NsGjAvAlUdXsLHtRng5eqFs2bLiC0CtFAZs6s0EAzb1tGXLVqiApQA2+qBKR56SlitXrog00VxsW4EdO3bg448/TnN9MGAzbZ0wYJMG2Dp37izgV5YsWUSDlOAWHbPctWsXAgMD8fjxY3Fs9Ny5czh48KCAc7q/vXz5MhlgI884gmAxMTHiiOakSZOEl9mIESMS/U0XIy41wHb8+HFUr17d4FhPnToljp7qX1NcXJwActQvAzYGbKY9TVJuxYBNaUUBBmzKa8oWta1A7Lt3OJ8xI+xdXfFq3z4GbHrTJXUPnNIMlxhdAtefXsfmdpuR3SG7SDqn2+9oYVUwYFNvFhiwqactW7ZCBSwFsDVr1kx8INUvTZs2FR4iXFgBqetD6uaCPdgSrykGbNIAG8VdI49aV1fXVAEbxWDTeaa9ePEiIS5ban/THRHVT64g5W+pATaCaLpv9pPW27p1ayLvu6TXxICNAZvS7zwM2JRWlAGb8oqyRa0rEBcZiT9dXGCXIQNeHzgABwcHVK1aVXPDtkQPNt9Rvrj17Ba2tduGrA5ZxZeE5E2vlcKATb2ZYMCmnrZs2QoVsATAdvXqVfj7+ydTn45GGfJqs8Jp4ktKRYGU1gd5tRF40y8M2ExbSgzYbA+wHTp0SDxf2YNN+j0j9fki3aJt1WTApvx8sweb8pqyRW0rEPfhA/50doadkxNeHzrEgE1vuuS+RxX6thDuPb+HHe13wN3eHeXLl0emTJk0syAYsKk3FQzY1NOWLVuhApYA2Og41MyZMxOpT4G9k8Zjs8Lp4UuSoICh9UHx2Ai8JS1SNxfswZZYOQZstgfY7t69yzHYJDx/TAH4Rpq1meoM2JSfagZsymvKFrWtQFxMDP50dISdgwNeHzkCe3t7VKtWTXODtkQPNp/hPvj75d/Y1WEXsthlQYUKFZAxY0bNaMuATb2pYMCmnrZs2QoV0Dpge//+PXLkyIE3b94kUn/atGkYNGiQFc4IX5IxChi7PhiwGaPu/9dlwGZ7gM3JySlZFlH6YiN79uw4efIkx2AzcCtJfb6YdhdafysGbMrPMQM25TVlixpXIC4O5+ztATs7vDl6lAGb3nTJfY/KMzQPnoQ/wZ4Oe5DJLhOCgoISQmJoYVUwYFNvFhiwqactW7ZCBbQO2CgzHmWt0y/Ozs4ICQnRVOYaK1waFnFJhtZHhgwZ8OzZM4PrQ+rmgj3YEk8/AzbbA2wUc+3169f44YcfROIGSiYzdepU0NHR7777jgEbAzbF3yMYsCkuKSc5UF5StmgBCgjAFheHN8eOwc7OLiGZj5aGbokebF5DvBDyOgT7PtkHV7iiYsWKIgu5VgoDNvVmggGbetqyZStUQOuAjVJAX7hwIZHyX375pfjAx4UVKFOmDC5evCh5fTBgM23NMGAzTTdLbnXjxg20a9dO3F/Lly8XsdjCw8MxdOhQLF68GOvXrxev64olbWxTWs/dunUD/eTPnx8FChQwevqkPl+MNmwjDRiwKT/R7MGmvKZsUZ4Cx24ew/Gbx+UZSaP1k7FjQVmvo7p2hZ29vXima608PTAFsVHvEOPfETF2TvDx8RHedmqWYzeOgfTvX7U/Wvi0MPq9znOgJ16+fYkDnxxABmQQWc/pS22tFEvah2hFM6njYMAmVSmuxwoA0DJg27dvHxo1apRsnv78808QeONi2wqYsj6kfgBmD7bEa4sBm+3daxEREejbt6+Aa0kLfWu9atUqFC1aNNFLn9uVF///5Ng0eHh4oHTp0poUjgGbJqcFDNiUnxcGbMpryhblKaDbh8mzwq3lKGAqYHPr74bX71/jcMfDcIxzROXKlUGnirRSGLCpNxMM2NTTli1boQJaBmytW7fGli1bEqlev3597N+/P82ZePfuHSj4/YIFC7B69Wp07NgROo8MarxhwwYUK1ZM2ImOjsaiRYswcuRI1KhRAz/99BPy5s0rXluzZg06deqEzz//HDNmzBCxh7766it4eXmJ41L07Q2VFy9eiD4OHDiAU6dOITg4WPw9NjYWx48fx7x583DkyBGEhoaKPtq3b4+uXbuK2AVU58yZM2IMlPnyw4cPqF27NgYMGCDc2sm9neyvW7dOXAvVpbGTp0WvXr3g6emZSA/61m7Tpk3C0yQgIADTp09P+CCc9HqoYVKdjNXk1q1bIK/CV69eiWNjlHmQxmxoDtKcOCMqmLI+GLAZIbBeVQZspulm6a3oKP7s2bOxceNG8fykZw3d3/TMoGdL0sKAbQzG7h5rsneApa8XueNnwCZXweTtGbAprylblKeAbh9Ww7cGPvL9SJ6xFFo/mTABiIlBVOfOgIODJj3Y/j0wFbEf3iG6ZEfE2jshX758qnuw6eTyc/dD7rjcRnuwZeyXEe+i3uGXjr/APs4eVapUAcVr1UphwKbeTDBgU09btmyFCmgVsBG08fX1TaY4gSMCK2kVYwDbr7/+ii+++ELAtD179og3OYJlVPSB1Pfffy9iD3Xo0EF82KSxkBcHBf02BNgIdBEU6927twBqEydORNasWbF27VrhGUKAjSDdP//8I7xEqA4FEaeEDgTxTpw4gc2bN4s02LNmzRLJHho2bCg8QwjWdenSBZ988omwq++iTWOhuHWjR48WQI7sU6wySqUtFbBJ1YSg448//igAXs6cOcUHbx28VBOw3bx5MwGQ6q+FtNYHA7a07hzDrzNgM003W2vFgI0Bm5w1z4BNjnqG2zJgU15TtihPAd0+bFidYfgi6At5xlJofbVYMcRGRuLt6tWIc3QUscLoi18tlWvjyyDmbRiimi7HB3sXsdd3dHRMlyGGhYWBfowNh+D8pTM+xHzAsU7HgFgIZ4L0GrMUYRiwSVHJtDoM2EzTjVvZqAJaBWzDhg0T8Em/FClSBATepBRjAJsOOpFdAmuUoZRgUVLARjDpjz/+QJ8+fXD58mVx/EkHkwwBtufPn4u4RXfu3BGgrFSpUsImBQ4nG4cPH8auXbsQGBiY7JLI847A3Pjx4/Htt98m2xiQZwnBNfqt741HhvQ92B48eADy+qNrzJYtm2TAZowmDx8+FNdD0I+KzoNPTcBm6vpgwCbl7klehwGbabrZWit9wEbXTt66Wix8RFSLswI+IqrCtDBgU0FUNilLgaT7MFnGUmh8q0EDxL1/j3c//AA4O4v9t9YA2525zRDz/hWiak5BjIML/P394eDgoIYcKdo0FrA59HZAbFwsTnQ6IU7fVK1aNd3HnJpADNjUWz4M2NTTli1boQJaBGz00CZvLTpOqV8mTZqE4cOHS5oFUwCb7hgoeZiR9xgdjSIApn9ElI50Gjpqagiw6QcJp0Hr7NO/DR3L1L+wpJ5m1K9+Sdpfnjx5hGfd06dPE7zeyAuN3vzkADapmhi6frUAW0rrY/LkySDwllphwCbp9klWiQGbabrZWisGbOzBJmfNswebHPUMt2XAprymbFGeAkn3YXQqw93dXZ7RJK2v+vsjLiIC71auRKyzM4KCgjQH2K5PKBvvwbYMH+xdhQdbegM20p5+pBQCawTY7O3scazjMQHYqlWrlm7HWqWMkQGbFJVMq8OAzTTduJWNKqBFwLZw4UIBo5IW8tai45hSiqmAjY5mUlyzS5cugcYRExNjMmAjTzLyLiPvrmbNmgmPPAKHUsCTsYCN4iCQh93gwYPFDx0bJW87JQCbFE3SE7AZWh/0zeSzZ8/SXB8M2KTcPcnrMGAzTTdba8WAjQGbnDXPgE2OegzYlFePLaqhgNR9mJy+L7i7I+bVK7zbtw8xrq6aA0F0bRcHZUN0RCgi2+3FB4eMmjtumVT/qOgoZOiTAc6OzjjU7pA4LaOLEy1nrpRsy4BNSTUT22LApp62bNkKFdAiYKNvmn7//fdEan/22WciCYDUYgpga9OmjYhlliVLFnH8k+KiEbiiJAE6Ty5jPNjCw8NB46bjoQcPHkTdunXF8NUAbBQH4d69e4m82CIjI2UDNqmapCdgk7M+pG7sOIto4juNAdv/66F/fFr/mDjVICA/atQokLctFX3vUanPrtTqpQXedW2l1lNiTPo2GLAxYJOzphiwyVGPAZvy6rFFNRSQug+T0/eFrFkRExaG9/v2IdrVVXNHGS0RsL2NeotM/TIho3NG7G29V0yP1sJAMGCTc9ek3pYBm3rasmUrVEBrgI3ieNWpUyeZ0r/99psIUiq16EMsAmaUkbNly5Yi8+bFixdFBry5c+eKb7X0PzATqKLEAJRFlJIEUGIDKikBNoJ+FBdu6dKlCTHIdB5klKzAUGbR1AAbQTHyRPvhhx/EEVn9fvWvPaWkCjovNvqQTzrSm5+hI6Jkq0mTJgIEUAIEivlGGQIp3ht5rJHnHR2NpSJFE/3xHDp0SGRCJU8zmk+KOUegjvqgJA9yitz1IXVjx4At8SwxYPt/PfSfF/RXyvxLHqpUdHEXdZmOGbBxDLYCBQrIeeTZVFsGbMpPNx8RVV5TtihPAan7MDm9XMyWDdGhoXi/Zw+iM2ViwCZHzPi2r96/gnt/d7i5uGFny53iyC15sGmpMGBTbzYYsKmnLVu2QgW0BtgocD9l3tQvNWvWxC+//GKU+uS6TMck7969KzJ/0k/37t0FMKNYZQULFhQQiYDU1q1bBUwiEEdZQZs3by76un//vvg7xTIzBNjINnm00dFEKiNHjkTbtm2Fx9vMmTMRHR1tNGCjuG007nHjxomfQoUKGUxyYAiw6Y+ZruXTTz8VYGvo0KEiWYKzs7O4Fv2Mqblz5xZJGCjTKI2fYtxRXTpeaowm+uMhm0+ePBGakOZkl/Sn66KAqnIKzd369etNXh9SN3YM2BLPEgO2/9cjKWAbMWKEuGcodsq5c+fQtGnThPVvLsAm5x6T05Y92NiDTc76YcAmRz3DbRmwKa8pW5SngNR9mJxeLubIgejnz/F+925EZ86syeOXlnZENDQiFNkGZYNnJk9sbb5VxF4jJwUtFQZs6s0GAzb1tGXLVqiAlgAbAS0CX0kLfaAl8GZsoZhtBIw2bdokgt8PGTIE58+fFx5a79+/T+bB1qJFCyxZsiSRl5Uum6chwEaecF26dEHfvn0FnKPfBKrIK+zjjz8WHmimeLD9+OOP+OmnnwToIyhFcduSlpQAG9W7cOGCOKZ2/PhxtG/fXoC6XLlyCRME/cjrjqAXebdRP3QslnTavn17Mg82qZroj4c848hjsGjRosLe3r17MWHCBPTs2VNWOm8l1ofUjR0DNgZsKT1vdICNPERfvnwp7i0C8+SdqXuNMgDPnz8/kfcoPQ8IvpOHLGX3LVu2rPCopftCl8SEPFgJ+M+aNQtnzpwRXrt0L7Vu3VrcO/pHP+nZQ88KykbcoEEDfPPNNyhTpowYdtIjopTpt127duI1SgZCfWzZsgXe3t6inc4+vU73GX0RQa/Tc41Ae//+/Q0+h5JqxICNAZux79P69RmwyVGPAZvy6rFFNRSQug+T0/fFnDkR/ewZInftwocsWRiwyREzvu2z18+Qc0hOeGXxwsamGxmwKaCpJZlgwGZJs8VjNbsCWgJsBIUIxOgXHx8f8WGUCyugxPqQurFjwMaALS3A1qNHDwHGKL4ixVn08/MToJq8bb/88kvh9arzYMuYMaPwJKXj2EkLATcC8RS/jQAc1dMvBLnouDXBch04K1myJKKiosTxdF2hY6oEz728vFIEbPSlQNJC9rdt24batWsLe507dxZwT78QaKcvGwzBfv16DNgYsMl5p2LAJkc9BmzKq8cW1VBA6j5MTt+XcufGh6dPEblzJz64uTFgkyNmfNvH4Y/hPdQbud1zY13jdcJrnxKpaamwB5t6s8GATT1t2bIVKqAlwEZHC58+fZpIZfK+IrDChRVQYn1I3dgxYGPAlhZgI4BWrlw5AdIIktFRdgJllOmYPNPIk1MH2B49eiS8xCpVqiS8RgnMkRcpeaDpnnF0PJy8zMLCwkRMx48++kjAOvJUo2QK5CV34MAB4VFGR60XL14s+iSvXKpD7Xbt2oXAwMBUARvFlvz6669FfcpwTDHkCOyRpxx5zNLzdtmyZaIfiqVI8SCpjQ4EpvYkYsDGgE3OOxUDNjnqMWBTXj22qIYCUvdhcvq+5O2ND48fI2rHDkS5u4uEZU5OTnJMKt7W0o6IPgx9iPwj8iNf1nxY1XCV8KqnGM1aKgzY1JsNBmzqacuWrVABrQA2ythJ8bqSFvpgmidPHitUni/JGAWUWh9SN3YM2BiwSQFsBNIIbhFMox86Gk4eaAS+6Jtd/RhsFBfy33//xdmzZ0FJEOjoNHnn6gAbJQepV6+eyDxMR0TJ6y1p0Xmw6dcxdFw8pSOisbGx2Lhxo/C2o0Kx4yg+Io2Bjs7rsh4bunb9WHMpacOAjQGbMc/1pHUZsMlRjwGb8uqxRTUUkLoPk9P35Xz5EPXPP4javh1RHh4M2OSIGd/27vO7KPxtYRTMVhDL6i8TwJLApZYKAzb1ZoMBm3rasmUrVEArgI0+jFIAfv1CH1xXrFhhharzJRmrgFLrQ+rGjgEbAzYpgI280CjeWkREBPz9/cURUDoySnBMH7AR2KLjo+SZlrToAFtSKKaLy6Zf31AdYwAb2aLkLsWKFUsG2OhYqy5mpKFrTymjsX5dBmwM2Ix9tuvXZ8AmRz0GbMqrxxbVUEDqPkxO35fz50fUw4f4sG0bIrNmReXKlUWiLy0VS/Ngu/XsFnxH+aKoV1EsqrNI6Em6aqkwYFNvNhiwqactW9a4AuHh4SKWTubMmdG4ceOEwNmpDVsLgO3kyZMGUz2fOHFCcxlqNL4ErHJ4Sq4PqRs7BmwM2KQANjo+SUlN6IcKHc+kLLfkqaYP2CiBCHmHkYcaebhRMoLZs2eDnr+meLDpwy6lAJu+B9upU6dMOvrBgI0Bm5w3IQZsctRjwKa8emxRDQWk7sPk9H25YEFE3b+PD1u2IDJbNgZscsSMb3v9yXWUGFMCfrn8ML/WfJEgjcJeaKkwYFNvNhiwqactWzazApSxjj6cUUY4Q4WOG+mOFdFxJYqbQ0EotQ7YunbtipUrVyYaJp3rpw95XFgBJdeH1I0dAzZtArbwffvgVrs27PS+iX48ZgyejB0L1/79EdKihYhPVqBAAcRFReHVkSNwb9hQ0ZsoqRcZHe2kjL9UKEHA3LlzcenSpUSA7eeffxZHMSmTMSVyIQBHQIvinxmKwaaLr3blyhXQ+qeEBpQNmTIEU2w0NQAbZRMl4EfHRr/44gtMmTJFXNOgQYNEvDfKKtqyZctUtWTAxoBNzs3GgE2OegzYlFePLaqhgNR9mJy+rxQujMi7dxG9ZQveZ8smQBABIS0VS/Ngu/zoMkqNKwX/PP6Y89EcuLi4iEznWioM2NSbDQZs6mnLls2sgL6ngqGhUBY4+vBHhY4uTZ48GdmyZdM0YHv8+DG8vb2TjZGCbFN8Iy7GK/Du3TtxtJY+1L969Up8IKcPyZ6ensYbM3MLpdeH1I0dAzaNArY9e/Bs1izk6NMH7k2awM7BAckAW7588Lh8GSFz58Krf3+4N26s6CpOCtgo8yYlMKDflCxg4MCB4ri7vgfbb7/9hg4dOuD169cJY6GkHU+ePBFfhNAPHSM1lEWUGhCco+QDdLxTLcBG9q9fvy5iYSbNItqmTRuRRTRr1qwM2FJRQOrzRdEFaUXGGLApP5m7xizE7rELUbV/W/i0qJjwBYTyPbFFVkCaAunxnLxSpAgi79xB9KZNeJ8jBwM2aVOTaq3zD8+j3MRyKJ23NGZVnyVOSQUFBSlgWTkTDNiU0zKpJQZs6mnLls2sQFqAjYanSxRAMIUywqX1jY25j4jqgmzrS5srVy7xwZOL8QpER0cLDxT6TR4plOWHPrTfuXNH/HZzczPeqBlbKL0+pG7sGLBpE7DFxcTgTvPmCN+7F2716yNHz56IOHcOT7//Hq59+uBlzpzIcuQIPpw4AfdGjVB4xw4B4ZQsSQEbeZfpkgMcP35cHHdPCtjc3d2xZMmShKOkBOEoEUKPHj3g4+MjXiN4FRkZia1bt4okBwS5ypYtK75o6Nmzp9jMqhmDTZet+fLly5gxY4bwrtO9p5DnHT2X0yrswcYebGmtkdReZ8AmRz3DbRmwKa8pW5SngNR9mJxervj6IvLWLcRs2oR3OXIITyvyuNJSsTQPtt/v/46gSUEI9AnEtKrTxImpChUqaElSMGBTbzoYsKmnLVvWsALktUQf2n755RcRdJs+lEnxWDI3YKPjXEmPvJL3HYEVLsYrcPXqVZC3CXmi6JcsWbKI+Hzk5WhJRen1IXVjx4BNm4CNRhW6fj3udejw3wDt7ODs44OoBw9g7+2N2MePgbg48VLBdevg2b69JS13ixlrdGQUnt3+B3lKFko05pQA29/nbyBX8QJwctHGEZ2k73u6i6D3TfrRHTM2dkKkPl+MtWsr9RmwKT/TDNiU15QtylMgPZ6TV/388P7GDcRs2IB3OXMyYJM3ZaIG+YJ7AAAgAElEQVT1/+7+D1WmVEFQgSBMrTIVmTJlQvny5RWwrJwJBmzKaZnUEgM29bRlyxpXgDwf6MPBqlWrEmICpTVkcwK2tWvXiqx1Scu9e/dEDCUutq2AGutD6saOAVvitZcSkBgzZow43pieJS4yEjfr1cObEydS7DZz9erwPXgQdhqLuZKeOqnd14I2w+Cc0QWVuzSGb41A2Ds6QB+wxcXGweuDC/63Yjdio2PQc8N/iSC0UBiwaWEWko+BAZvy88KATXlN2aI8BaTuw+T0crVECby/fh0x69fjXa5c4iijoczccvqQ29bSPNhO3jqJ6j9WR5VCVfB9pe9FQj1K7KSlwoBNvdlgwKaetmxZ4wo8e/ZMHCWKiYkRQamlHOkxJ2CrVasWjh49mkjV9u3bY926dZpVmuIk0TGwefPm4ciRIwgNDUWNGjVA46Zg5PQGTnXoeNeiRYvEMasPHz4Iz7EBAwaI42N2dnYgj0N6ffny5Th//nyi69UFMCd3dso+OGLECGTPnl3EVCtVqpSom/QIGsXaoyPEFIicPNXodSrULwVTpzHa29sn9EOxzehY2h9//CHiOy1duhQhISHCC5KCwdIYzV0MrQ+KY0XgzdQidWPHgC2xwloCbDSy8F27cKdFC8TFxiZ4rCWM2N4eRbZvh3vTpqYuE24nQYHLe05hbrNBsHewR0CjYDT8tgcmBXUVLev9/BWurfkFT87+JeDaF9t+ROnmNSRYTZ8qDNjSR2dje2HAZqxiaddnwJa2RlwjfRWQug+TM6pr/v54d/UqYtetw9vcuRmwyREzvu3RG0dRa3otVCtSDeODxoNOxpQrV04By8qZYMCmnJZJLTFgU09btqwRBQikXLt2TYC0pOX06dP49ttv0bdvX0ydOjXNb2zMBdgIQBlK73z48GHNHmOMi4sT8I+O4BJQoxh3FDeJgA/pTYCNNP/nn38EOKM6xYsXFzCNkgxQtsHNmzcLl2qCWxS3iX4oNhq9USUtN27cQLt27UQ8JMo6SEHUdXGSDAE2ittEx4IJqhFcjYiIwLBhw7B69WosXLhQjIeKLpA51aGjuDTWTz75REA28n7Ur2uuJa/W+pC6sWPAlnjmtQbYKEPo7SZN8OrQoWRL1KlqVQQcOZIo06i51rE190tw8+ePh+DSrv88CZ1cnPHhfZT4t0MGJ8REfhD/LtmgMvrungl7hWPhydGWAZsc9dRry4BNeW0ZsCmvKVuUp4DUfZicXq6VKoV3ly8jdu1avM2TR8QKo5hhWiqW5sF26Poh1JtZDzWL1sToCqNFTGeKE6ulwoBNvdlgwKaetmxZAwqcOHECvXr1AsGX1Er9+vVFQGytZhElTzvystMv9AZ49uxZDahseAjPnz9H586dRcIAAmU6bzLKDNinTx8QHNy1a5dBl+mVK1cKAEdAiwDohAkThOeYrlDMnzp16gggVrRoUfFnHUSjfxM0mzt3LooVK5botbTm+dy5c2jatCmCg4OF3uRhN3z48IQg5s2aNUsYQ9K6FJjdXEWt9SF1Y8eALfHMaw2w0ejCtm3DnZYtRRw2EXct/rfnkiUo2KOHuZauTfV778wVTK/dG1ER7w1eN0G3AYd+RpGqZTSlCwM2TU1HwmAYsCk/LwzYlNeULcpTQOo+TE4v18qUwbuLFxG7Zg3eenszYJMjZnzbfVf2odHsRqhTrA5GBo4EfUYoU0Zb7+0M2BSY6BRMMGBTT1u2bGYFyCOJjvvpjvpt2LABBHcMlbTAi66NOTzYCFR5eXmBPML0y4IFCwQ81GrReZRdvHhRDFF3lJP+TUcrafzkLWYorpyh7H+666QjpeQ5RvHzKEEB2SHPuKReahcuXMDkyZOFx9n9+/dRtWpV6M8zebiRpxxlASRQRxkKqR55wVE20fXr1wvgSpBwz549OHXqFB49eoShQ4fi448/Fn//9NNPE+oWKVLELFNB6yNHjhzJ+lZifUjd2DFgSyy/FgFbXHQ0bjdqlMiLza1uXRTZuxd2jo5mWbu22OniDt/i9/UHDF56uda10WvjZE0cOdcfIAM2ba5UBmzKzwsDNuU1ZYvyFJC6D5PTy/Vy5fD2/HnErV6NiLx5xckRCsqvpWJpHmy7L+1G07lN0aB4AwwvOxweHh4oXbq0liTlLKIqzgYDNhXFZdPmVYCOhlI8LjqaqIM6BE8MHS+k+F3kupshjSDf5gBsU6ZMEV5U+oWONlIMMP04YeZVO3nvBAQJapK3Gnl+0XFQAkG6DK6mAjbqSQfv6N/UB3mq6QO2OXPm4JtvvsGmTZtEv5RynOKq6QAbvdHRXJKHHMVq060J8gqkNaKzS8dC6VgqeeDR0VM6iklzQUdfCxUqJNrqj8Ecc0AQkda5GutD6saOAVvimdciYKMRvty8GXfbtk3wYCu0cSOytm5tjmVrs31e2fsr5jQZIK4/4UsTEcMxDn12TEepptU1pw0DNs1NiRgQAzbl54UBm/KaskV5Ckjdh8np5Xr58nh77hziVq5EhI8PAzY5Ysa33X5hO1rMa4HGJRvj69JfC0cA3UkeBcwrYoI92BSR0aARBmzqacuWzawAxVyjDwa7d+8WI6GA7+Sx5CAjto05ABsdgbx9+3YiNcmLisCblkt4eHgCnDp48CDq1q0rhqsEYCN4Sp5vly5dSjhmqgNs1apVE7D0wYMHApaRTnTsk46Z6gAbxZbQ96Jr2bKlyO5IR0N1WR4J3JFXGsVxmzRpkvhNII60p98E3GbPni2uSQf5zDEfaq4PqRs7BmyJZ16rgC327VvcatAAb06eROZq1VB0/37YayzOijnuofTsk6DavBZDcHHH8UTd+lQNwDfHl8BOL7lKeo4rtb4YsGllJhKPgwGb8vPCgE15TdmiPAWk7sPk9PJXUBAifv8dWLkSb3x8ROgWynqppWJpHmybz21Gm4Vt0CygGQYFDBIxnwMCArQkKXuwqTgbDNhUFJdNm18Bgjl0vI9K48aN00xikNaI0xuwkecUHYNMWsiDy9fXN63hmvV1HQQ7cOCAOF5J8EoJwPbbb7+Jo7+///47cufOnQywUR8Uo420o00CxVLTHaU1BNgIlhE8oyOk48aNEzHjCMDpoNnOnTvRvHlzAQvJbf7rr79GixYtRKIGin1GxVyALaX1cfPmzYTYdHIWgdSNHQO2xCprFbDRKMN378b9rl1RYMUKuDdpImd5cFsTFbhz+iJm1PlSJDmgDMT2jg7ot2cWitcJMtGius0YsKmrr6nWGbCZqlzK7RiwKa8pW5SngNR9mJxe/qpUCRFnzgDLl+NNgQIM2OSIGd92/e/r0WFxB7Qs1RJf+X8lQs74+/srYFk5E+zBppyWSS0xYFNPW7ZshQqkN2Br0KABCFDpl1atWgl4pPWiBmAjr0RKdkAJDihTKHmQUVZSAmr6SQ5mzpwpIBx9eH358qWI/0bHRZMeEaUMpiNHjhSJFMju/Pnz8dNPP4k4CTpo9tdff6Ft27YiVhsVArWUQOH9+/eJjpPqEiqk57yovT6kbuwYsFkOYKMEBw+//BI+dLxZHE3kkt4KkBfb0o4jcXbdf892/0bB6LNzBuwd7NN7KJL6Y8AmSaZ0r8SATXnJGbAprylblKeA1H2YnF7+qlIFEf/7H+yWLcPrggVRrlw5g+F05PQht62lebCtPrManZd2RpsybdCnRB9kz54dJUuWlCuDou0ZsCkqZyJjDNjU05Yta0iBZ8+eCUBCRwqjoqKSjYyyu3Tq1ClNl+j0BGznz58Xb3JJy969e9GwYUMNqWt4KGoANupJ58FGgIs8zsi7jECaDrBRvDWKkVawYMGEgR06dAj16tVLlOSAAN3gwYOxb98+AdgIyB0/flx4p1F8NR1g00/WMGTIEBHvjFy9DcWBS89JSY/1IXVjx4At8cynpwcb3WeLFi3CnjVrcOn2bbx6bzhDZXquTbX6cnNxQakiRdC4Y0fhPZpW1me1xqGE3Tu/XsS0j3ohNjYOfXZNR0CjqkqYVcUGAzZVZJVtlAGbbAmTGWDAprymbFGeAlL3YXJ6uVG1Kt78+ivsli7F60KFGLDJETO+7fLTy9F9RXe0L9cevf16ixjUJUqUUMCyciYYsCmnZVJLDNjU05Yta0CB6OhoESuLgtmnlEGUhqnFLKKUHEAXRF8nJXlWUXZMLqyAofVBKcAJvClVpG7sGLCZB7CRJ+WwQYPQ0dERbd6+RXkAHkpNvgbthAH4A8CmjBmxJjoaU6ZPF0lULLUs7TQKr0Neov/+2Zr2JmTAps0VxoBN+XlhwKa8pmxRngJS92FyerlRvbqIzWq/ZAleFS4s4hi7ubnJMal4W0vzYFt8ajF6ruqJjoEd0bNYT3h5eaF48eKK6yLHIAM2Oeql3pYBm3rasmUNKLBjxw507tw5VbimRcD26tUr8TCOjIxMpCIdiaTYX1xsWwFaH/RtWFJvTKXXh9SNHQO29AdswwYPxrGlSzE/LAxlbfB2IIzc28MDH/XogSnTppmswNatW7Fu/nz8evYsnoaHI85kS8Y3zIMscIQ9HiLc+MYmtKADwbnc3REcFIQOvXuDkrtIKQzYpKiU/nUYsCmvOQM25TVli/IUkLoPk9OL7lliv2gRXhUtyoBNjpjxbeefmI8v1nyBLhW6oEfRHsiZMyf8/PwUsKycCQZsymmZ1BIDNvW0ZctmVoCOENIRQPICo0QBXbt2RaZMmQyOysXFRbyhZMiQIdVRp9cR0enTp4ux6xfK6BMSEgIaKxfbViC91ofUjR0DtvQFbOS5tnLkSBwOC0MWG74VXgOo4+GBLhMmGO3JRvEXP2/XDi+vXUOvsDDUBpAXgDVHpSN4+A+AIwAWengga4kSWLBhA/LmpStPuTBg0+ZNxoBN+XlhwKa8pmxRngJS92FyerlZqxZeHz0KHWCj0xAUOkdLxdI82OYcnYN+6/uhR1APdCnSBbly5YI5YjWnNocM2NRb4QzY1NOWLZtZAV0MsLdv34pA+Gl9iJAy3PQCbBQI89q1a4mGNGDAAHHclQsrQHEcrl+/rvr6kLqxY8CWfoCNnmv58+TByagom/RcS3r3kydbNWdnPHj8WHJMNoJrdSpWROfHj/GtDT9OJgJYlScPDp85k+r7IwM2bS4SBmzKzwsDNuU1ZYvyFJC6D5PTy83atfH6l19gv2ABXhUrBgZsctT8r+3MIzMxcONA9KzUEx0LdUTu3Lnh6+sr37CCFhiwKShmElMM2NTTli2bWQEdYKNhrFmzRvKHr9SGnR6AbefOnSJwf9Jy5coVzWWgMfMU22T3dOz5448/Tpf1IXVjx4At/QDb5MmTcW/8eCx4+9Ym17+hi/48Y0YUHDUKw4cPl6RJ4+BgVDl92qbhmk4ogmynq1TBnl9/TVE7BmySllW6V2LAprzkDNiU15QtylNA6j5MTi+36tbFq8OHYT9vHl4VL86ATY6Y8W1/PPQjvt78NXpX6Y32BdojT548KFq0qAKWlTPBgE05LZNaYsCmnrZs2cwKkOda//79RdD39evXo0iRIrJHlB6ArVmzZti1a1eisTZt2hQE3riwAum5PqRu7BiwpR9gqxYQgNFXrqAO3woJChwGMNbfHycvX05TFYq59uOnn+J0GKVM4EIKVPHwwJAlS1KMycaATZvrhAGb8vPCgE15TdmiPAWk7sPk9HKrfn28OngQDvPmIbx4cVBCNQ8PbaVMsrQjolP2T8HwbcPRJ7gP2uRvA29vb0U+h8qZ56RtGbApqWZiWwzY1NOWLWtAATpSOWjQIJDXD4EJuUVtwHb16lX4+/snG+b27dsNerXJvR5ub1kKpLQ+lFrfSdWQurFjwJZ+gM3d1RUP3r+36myhxt6VhMryu7gg/N27NJu2qVcPjQ8dQrc0a9pOheUA9tSti00HDxq8aAZs2lwLDNiUnxcGbMpryhblKSB1Hyanl1sNG+LV/v1wmDsX4SVLMmCTI2Z824l7J2LkjpH4qupXaOnTUoRhKFy4sAKWlTPBgE05LZNaYsCmnrZsWQMKnD17VhynoyQHU6dOTTOJQVpDVhuwDRw4EDNnzkw0DErrnDQeW1rj5NetUwFD64PisRF4U6NI3dgxYEs/wGZnZ5eumS7VWFdq2KTkBHFxaecAzePhgTPh4cinxiAs1ObfACq6u+NxCl59DNi0ObEM2JSfFwZsymvKFuUpIHUfJqeX240bI3zvXjjOmYMwf3+UKlUKWbNmlWNS8baW5sE2dvdY0NwNrD4QzfM2R758+VCoUCHFdZFjkAGbHPVSb8uATT1t2bIGFIiNjUV4eLgYCWXEsbe3lzUqNQEbZT3NkSMH3rx5k2iM06ZNE154XGxbAXOsD6kbOwZsDNjMfXdKBWz2dnaIsfJsocbOBWFJBwCxKQBKBmzGKpo+9RmwKa8zAzblNWWL8hSQug+T08vtpk0Rvns3HGfPRlhAAAM2OWLGtx21YxQm7J2AITWGoIl3EwZsCmhqSSYYsFnSbPFYza6AmoBtzpw56NevX6JrdHZ2RkhICNzc3Mx+7TwA8ypgaH1kyJABz549U219SN3YMWBjwGbeuwOQCtjYA9DwTKWmHwM2c69uw/0zYFN+XhiwKa8pW5SngNR9mJxe7jRvjrCdO+H4008IK1UKAQEB8PT0lGNS8baW5sE2YtsITN4/GcNqDkPD3A3h4+ODggULKq6LHIPswSZHvdTbMmBTT1u2rAEFoqOjsXv3bmzYsAGhoaHJRhQYGIh27dqJb2vog1daRU3AVrZsWVy4cCHREL788kvMnTs3rWHx6zagAKVNv3jxYrquD6kbOwZsDNjMfQsyYJM3AwzY5OlnjtYM2JRXnQGb8pqyRXkKSN2HyenlTosWCNu+HY4zZyKsTBkGbHLEjG/79Zav8ePBH/FNrW9QL1c95M+fHwUKFFDAsnImGLApp2VSSwzY1NOWLZtZAYrHs3jxYvTq1SvVkdBDb8WKFahRo0aaI1YLsO3btw+NGjVK1v+ff/4JAm9cbFsBc60PqRs7BmwM2Mx9hzJgkzcDDNjk6WeO1gzYlFedAZvymrJFeQpI3YfJ6eVOq1YI27oVTjNm4GXZsiLZWrZs2eSYVLytpXmwDdw4EDOPzMSoOqNQ26u2gGv0eVNLhQGberPBgE09bdmymRWg2Gt9+vRB27ZtxUi++uorPHjwwOCoPv/8c1DGUVdX11RHrRZga926NbZs2ZKo7/r162P//v1mVpG714ICrVq1wtatW9N9fUjd2DFgY8Bm7vuEAZu8GWDAJk8/c7RmwKa86gzYlNeULcpTQOo+TE4vd9u0wcvNm+E0bRpeBgYyYJMjZnzbfuv7Yc7RORhTdww+yvGROB5Kx0S1VBiwqTcbDNjU05Ytm1mBly9fCqg2ePBgMZJZs2Zh9OjRyJIlS8LInj59Kjzc6G9r1qxJ8xsbNQDbrVu34Ovrm0ytTZs2gcAbF9tWwJzrQ+rGjgEbAzZz36UM2OTNAAM2efqZozUDNuVVZ8CmvKZsUZ4CUvdhcnq5264dXm7cmADYSpYsiezZs8sxqXhbS/Ng+2LtF5h/fD7G1xuPatmriQyilElUS4UBm3qzwYBNPW3ZspkVoCOiFHuNvNiozJ8/H23atBH/joyMxOHDhzFlyhScPHkSnTt3FrHO9OGboeGrAdiGDRuGqVOnJuquSJEiILDChRUw5/qQurFjwMaAzdx3KgM2eTPAgE2efuZozYBNedUZsCmvKVuUp4DUfZicXu516IDQ9evh9MMPeFmhAhiwyVHzv7Y9V/XE4lOLMbH+RARnC0bhwoWRN29e+YYVtMCATUExk5hiwKaetmxZIwq8efNGjCRz5syIjY3F8ePHBVg7cOCA+DtBtVWrVqF58+ZpjlhpwEbjyZEjR7IEDJMmTcLw4cPTHA9XsG4FUlofkydPBoE3tYvUjR0DNgZsaq/FtOwzYEtLodRfZ8AmTz9ztGbAprzqDNiU15QtylNA6j5MTi/3OnZE6Nq1cJ46FaFBQShRooT4bKKlYmkebD1W9MCy08swueFkVMpaCeQ44e3trSVJwYBNvelgwKaetmxZYwq8evUKAwcOxNKlSxNGVqxYMUyYMAEtW7aEvb19miNWGrAtXLgQFP8taQkJCdGce3aa4nAFxRUwtD4o2+2zZ8/SZX1I3dgxYGPApvjiN9IgAzYjBUtSXQ5gMzV4s9Tni7wrs97WDNiUn1sGbMpryhblKZAez8l7nTsjdPVqOE+ejNBKlRiwyZsy0brLsi5Y9dsq/NDoB1TwqICiRYsiT548ClhWzgQDNuW0TGqJAZt62rJljSnw4sULdOzYUXiueXp6Cg+xHj16pBl3Tf8ylAZsQUFB+P333xMp9dlnn2HRokUaU4+HYw4FzL0+pG7sGLAxYDPH/aHfJwM2eTPAgE2efuZozYBNedUZsCmvKVuUp4DUfZicXu537YoXK1fCedIkhFaujOLFi8PLy0uOScXbWpoH2yeLP8G639dhWuNpCHQPFLG2c+fOrbgucgwyYJOjXuptGbCppy1b1pgCBNi6du2K0qVLo2/fviY96JQEbEeOHEGdOnWSqfTbb7+hYsWKGlOPh5PeCmhhfUjd2DFgY8CW3vdH0v4YsMmbAQZs8vQzR2sGbMqrzoBNeU3ZojwFpO7D5PRyv3t3vFi+HM7ff4/QKlUYsMkRM75t24VtsencJsxsMhNl3MqATkzlypVLAcvKmWDAppyWyfakcRQJngsrYAMKUGIDiseWLVs2k69WScD2ySefYN26dYnGUrNmTfzyyy8mj48bWo8CHTp0wPr16826PqRu7Biw2R5guwGgHYBKAGYAcDXzrWcpgO0+gO8BbInXiyJ/jgBQVMP6JX3f0w21W7duoB8+ImqeyWPAprzuDNiU15QtylNA6j5MTi/3P/0UL5YuRYaJE/EiOBh+fn7ImTOnHJOKt7U0D7aW81ti2/ltmN10NgKyBGhSUwZsii/TBIPswaaetmxZIwoQQ6b4a9HR0clGRAkOnJ2dJY9UKcB2//59FCxYMFm/a9asAYE3LratgFbWh9SNHQM22wJsoQAoBQsdZKcIkgzYpD2vCK51AvBrkurkr7zKzJBNjgdb/vz5BWQztkh9vhhr11bqM2BTfqYZsCmvKVuUp0B6PCcffPYZni9Zggzjx+NFtWqahEGWBtiazW2GXZd2YW6zuSiZuaQmvQIZsMm7N1NrzYBNPW3ZsgYUePDggUhssG3bNoOjIcDWv39/EY8tU6ZMaY5YKcA2atQokVxBv/j4+IDGy4UV0Mr6kLqxY8BmG4AtFsCfAL4FcDD+khmwSX9eLQDQG8BnAKYDoK98hgJYHP//gdJNKV6TAZvikqpukAGb8hIzYFNeU7YoTwGp+zA5vTzo1QvPFy1ChnHj8KJ6dU0eZ7Q0wNZodiPsu7IP85vPh18mP00mjmDAJueuSb0tAzb1tGXLZlYgKioKBCp27NghRnLjBh1qMlxmzpyJr776CpShMbWiFGCjQJdPnz5N1BXZ/u6778ysGnevBQUMrY9x48aJ9ZyeRerGjgGbbQA28ryqCiA/gPoAFrIHm+TbMRLAJAA7AQwG0DG+JeW0/hTAOADpe3cnHrocwMZHRCUvA0UrMmBTVE5hjAGb8pqyRXkKSN2HyenlYe/eCFmwABnGjMGLjz5iwCZHzPi29WbVw6Frh7Dw44XwzeiLkiVLInv27ApYVs4EAzbltExqiQGbetqyZTMrQEkNhgwZgvHjx4uRdOnSRfx2cnJKGNm7d+9w4cIF1K9fH4sXL4a7u3uqo1YCsC1fvhzdu3c3szrcvaUp8OjRo3RP8S11Y8eAzTYA228AKCrgAACP4mEbe7CZ/iQh6EYebD8BmB8PK023Jq8lAzZ5+pmjNQM25VVnwKa8pmxRngJS92Fyenn45ZcImTcPLqNH43nNmprMeGlpHmy1ptfC0RtHsaTFEhR2LQx/f39ZMcDlzG9KbRmwqaHqfzYZsKmnLVs2swIRERHCK02XteXt27eYPHkyMmTIIEYWGxuLM2fO4IsvvhB1KP5ZWgkQlABsVatWxa+/Jo3CY2axuHtNK0BweMWKFek+RqkbOwZstgHY9K9S583GgM2025KyS1GKGzoyWgrAagDGRzEzrW9DrRiwKadlelliwKa80gzYlNeULcpTQOo+TE4vD/v2RcjcuXD57js8r1WLAZscMePbVv+xOk7eOollLZehoEtBBAQEwNPTUwHLyplgwKaclkktMWBTT1u2rAEF/v77b3z/PeVsA7755hvky5cPlPTg/PnzIgaaLjbb0KFDhadbWgkP5AK2kydPonr16oor0yve4t8A9ilunQ2aW4ETJ06gWrVq6T4MqRs7BmwM2DiLqPTbk+AaRQUdBIASRpD3Wgf6xlO6CcVrMmBTXFLVDTJgU15iBmzKa8oW5SkgdR8mp5e/v/oKz2bPhsuoUXheuzaKFi2a7icm0hq/pXmwBU8Nxuk7p7Gy1Ur4ZPBBqVKlkDVr1rQuM11fZ8CmntwM2NTTli1rTAECa/fu3QNBspUrVyaMLjg4GEuWLBExB9IqcgFb165dE/WdVn9SX6dDsA3jY/goDdgWNwMyOAJTTwGXn0kdUSr1Po5/7TQAJezpddUaJRCFGOzHbfHbGgqtz1OnTpnlUqRu7BiwMWBjwCbtFk0K1+jrH/Jic5TWXLVaDNhUk1Y1wwzYlJeWAZvymrJFeQpI3YfJ6eXvAQPwbNYsuHz7LZ7XrcuATY6Y8W0rTqqIs/fPYnXr1cjrnBelS5eGh4eHApaVM8GATTktk1piwKaetmxZYwpQTLaOHTviwIEDYmSUQfTLL7/E4MGDkSNHDkmjlQPYHj9+DG9vb0n9GFtJTcA2vwlQPg/Qezfwx2NjR2agPgE2LwDblQdsPREovEAW4Rzog6w1lGXLlqFbt25muRSpGzsGbAzYGLBJuy30zIEAACAASURBVEWPA+ga77k2I/7f5oZrNHIGbNLmT0u1GLApPxsM2JTXlC3KU0DqPkxOL/8MGoR/Z8yAy4gReF6/PooUKaLa5xVTx2lpHmyBEwPx58M/sa71OuR2zo0yZcqkGefbVG1MbacDbCUaVUGZoa0EACQQyEW+AgzY5GvIFixEAR1gO336NFq3bi0ydlL2M2OKHMBmTD/G1r3XuTNCV69GwVWr4Nmpk7HNU61/e3YjhF/ZhyL99sLdn/zk5BXdtzpnRpxBUIEgecb0Wke+eYuvslRHhswZ8dPrE4rZtWVDUjd2DNgSr5Kkzwndq2PGjMHo0aNlLSnKdKwFeMwx2IyfxlsAOgM4A2ByfDZRLcA1uhIGbMbPp7lbMGBTfgYYsCmvKVuUp4DUfZicXv4ZMgT/TpsGl+HD8bxBAwZscsSMb1t6XGlcenQJG9psQE6nnChbtizc3NwUsKycCR1gqzOsC7wa/udhx4BNGX0ZsCmjI1uxAAUIsE2fPh2dOnWCn58f6IOqscUWAdud+S0Rdn4b7OtPQ1yBj8Qbr5w3CR1gW9liJUp6lRSu6ORNKLeEP3mOoXkawD13drTdOQGOjo4iaw/95mKaAlI3dgzYGLCxB1vq9xgdWB8L4L+c1snLuPgj/qbdqfJbyQFs+fPnN/rLKhqx1OeL/KuzTgsM2JSfVwZsymvKFuUpkB7PyX+GDsW/P/wAl2HD8LxhQwZs8qZMtC45piSuPbmGTW03IYdjDpQrV06RzzoKDC3BxIXtxzCvxRAwYFNS1f9sMWBTXlO2aMUK2CJgu7ekI0LProVD3UkIz1FZdhwBfcDm4+qj2JvOvzcf4LtirZDT1we1F/YXq7BGjRpWvBrVvzSpGzsGbInngj3Y1F+bSXtIDRDp1zWXB+DLeO+1PSlIY8mAjTzBCbIZW6Q+X4y1ayv1GbApP9MM2JTXlC3KUyA9npOPhg/H0ylT4Pr11whp3BiFCxdG3rx55Q1c4daWdkS02HfFcPPfm9jabis8HTwRGBiIzJkzK6yKPHO6550OsGXPnh0lS5aUZ5RbM2DjNWDdCrx8+RKUHZTK1KlTRfYWSnQQFhaG27dvIyIiQrjDUnIDV1dp/he2CNgerPwUz39dCsdaYxGWq4bsVNNqAbYHf1zH9xU6w6ecH6pO7wkHBwdUrVrVuhe5ylcndWPHgM32AJvKS89o81oHbEZfUDo3kOPBxoAtnScrvjsGbMrrzoBNeU3ZojwFpO7D5PTy6Jtv8HTSJLgMGYLnTZowYJMjZnzbwt8Wxt3nd7G93XZ4OHigfPnyyJQpkwKWlTORFLCZ6o2u3IisxxJ7sFnPXPKVJFFAF3ON/rxmzRrExsZi+PDhWLp0aaKadN580aJFqFChQpoa2iJge7iuL0KOzYXTR9/iZZ664tsN+pbD1KIWYLtx9A9Mr9UbRWuUQ4WxHeHs7IzKlSubOkxuZ8QRLgZsDNjMfcMwYJM3AwzY5OlnjtYM2JRXnQGb8pqyRXkKpAdgezxyJJ5MnAjXwYMR0rQpChUqhHz58skbuMKtLc2DLf+I/HgY+hA72++Em72b+IyZMWNGhVWRZ073vKv1dSfkalxWeKIbG5tc3gistzUDNuudW5u/sqSAbd26dejXr18iXRo0aCD+Tw+VGTNmpOnJZouA7Z/NQ/DvoWlwqvY1XuZrjOLFi8PLi9KAmlbUAmwXd57Az80HoWSjYJQe2lLMZVCQckkUTLtay24ldWPHgI0Bm7lXOgM2eTPAgE2efuZozYBNedUZsCmvKVuUp4DUfZicXh5/9x2ejB8P14EDEdK8OQM2OWLGt/Ue5o3HYY+xu8NuZLbLLD6PSD0tpUD3kkzw806STCZVYsBmkmzcyBIU0AdsCxcuxPjx47F48WLUr19fuOpevXoV8+fPF5cycuRITJ48GdmyZUv10mwRsD3eMQpP9k6Ac3B/hP4fe2cCZlP5x/Gv2WcwM3bGMpax7/tuEkKylX3JWgpFCJVCVCgUUfxtZYtSCUVREyktQsgSWbKPYcZgBjPm/7xHVzPMzD33vO+599y53/M88/Tknvf3vufzO/fMez7zLuEdtSm1BQsWNHwLmCXYflm+EQt7jUP1Ls1RfnBrbTFRsagoD+ME9HbsKNgo2IzfZWpKZhXBthvAVwB+DAnBn8nJOJOYiMSkJAT4+CAsIAAVvL3RIC4OYj/namrQaVEo2BTCdFIoCjb1oPnCqZ4pI8oR0NsPk6nlzIQJODtxIgKHD0d0hw4oUaIEihUrJhNSeVl3G8FWYFQBXIi/gC+7f4mgbEGoW7cuAgIClHORCcjnnQy9zMtSsJnHlpFdTCC1YJs1axaeffZZbf01MZItLCwML730Ek6ePKm1Uvwiee211+Dv70/Bdg+Bs1++hjNrx8G/3tOIKdlV2/VT8DN6mCXYtr6/BsuffgN1+z2CUn2acrtpowlKVU5vx46CjYJNwe0mFcLdBdtKAHNCQ3HWzw/tOnVCk+bNtfUuCxcurP3VOyEhAadPn8bevXuxdfNmfPHJJyh08yaGxMaiuxS5O4Up2BRAdHIICjb1wPnCqZ4pI8oR0NsPk6nl7Kuv4sz48Qh89llEP/ooBZsMzH/L5h2RFzHXYrCxx0YEIAD16tWz+46poFqHQvB55xAuh06mYHMIF092JwI2wSak2uzZs/Hyyy9rzRfrsYmRapcuXcLHH3+s/Vvnzp2RO3duu5fniSPYzn8zA6c+GQn/2gMQU7q39OKnZgm2r99cijWj30HjoZ1QtFN9LceVKlWym1OekDEBvR07CjYKNld/j9xVsIkRa6NCQ3GjSBGMePVVdOzYUTfKzz77DDNeeQX+p07hrdhYqRFtMoLN6Lotep8vuoF42IkUbOoTzhdO9UwZUY6AM56TYnqomCYa+MwziH7sMW0dLiM7Q8tdaeal3W0EW+jwUMQlxOGbHt/AF74UbGbeHBaMTcFmwaSwSWoIXL9+HcOGDdOmhTZt2hTnzp3TRqrZBJuRWjxRsEVHzcXJlUMQUKM3LpYbIP2L1yzB9sUr72PDpAV4cHQvFHy4urZOnFgvjodxAno7dhRsFGw2Alac4pg6O9myZUOK8a+E0pKLAfQHtD8ADR069G5ssXzBpk2b8Ntvv+H48eM4ePAgypUrpz17xfIGYpkDsdmM7Xj33Xe19UXF9j39DLaQgs0gOBcWo2BTD5+CTT1TRpQjoLcfJlOL2OBAbHQQOGQIojt3lu7ny7Qlo7LuJthyPJMD125ew7e9voXXbS9t0zWx+ZqVDj7vzMsGBZt5bBnZAgQWLlyIgQMH3m2JeDGhYHMsMTE/LsbxD/ojoGoXXKw4WJOUYn0Go4dZgm31czOw5e0VaDlhAPI8UAGFChVCmTJljDaT5biLqOF74F4Rbws0YcIEjB8/3nBcUdBKgij1hVh5imPqdlqF30wA7+bPj5Xr1t3djOWrr77CjBkzcOjQIbRt21b7i3epUqXQsGFDbN++HUePHsWOHTuwbt06bS3MESNGoHVrsRob8Msvv6B727YYeuECnjNwh1GwGYDm4iIUbOoTwBdO9UwZUY6AMwTbuTfewOkXX0Tg4MGI7tLFkrtJuptgCxgSgBtJNxDVKwq4DTRo0AC+vr5yN4Pi0nzeKQaaKhwFm3lsGdkCBK5du6attfbOO+9oraFgczwpl35diWMLeiCgUntcrPIcihQpor30GT3MEmxLB07GDws/R5tpgxFSp5S2xbjYapyHcQJ6O3YcwZaWsScJNneY4mg1wSZGrk3Onx+btm9HREQEkpOTMWjQIO2PP/3798ecOXPS3FC9e/dGUFAQ5s2bd/ffhwwZgkWLFqFnz57av3t7e+PIkSNo2bAhxl244PBINhnBZnQ6kd7ni/EnWNYuScGmPr984VTPlBHlCDjjOXlu6lScHjsWgU89hehu3SjY5FKmlfZ52gfJt5OxtfdW3E6+rf2hzMfHR0FkdSH4vFPH8t5IFGzmsWVkixBISUnR1lsT02zES0j16tUNLzTpiVNEY3d/jqPvdURAuVa4WGOstsGB2OjA6GGWYPtf1xfw2+pv0GH2cwiqXMSSQ9yNMnNVOb0dOwo2zxRs7jLF0UqCTQjJ6gB+/vlnbeTa+fPntXXXxO+lNm3aYOTIkThw4ECaG2ratGm4ePEixH9th5j+Pn36dGzYsAG7du2CWI+tQIEC2kg2sVvZLgd3GaVgc9VT1ni9FGzG2WVUki+c6pkyohwBvf0wmVrOv/kmTo0ejaBBg3Che3fpmSoybcmorDuNYBPvnV5PeWkzDrb22qr9Ea1Ro0baO6iVDj7vzMsGBZt5bBnZ4gTE6LY1a9ZorXzssceQPXt2uy32RMF2Zf9G/DWrNQIimuJinfEoWLCgNj3J6GGWYJv98DDs+2o7Oi0YC7+IfNKbMRi9vqxUTm/HjoLN8wSbO01xtJJgax4aig6TJmlrrolOd+PGjbWR1ZlNHRajsMUINvHf9A7xe0ms2bZt2zatAy/WZPv85ZexOTZW9+OIgk03KsucSMGmPhV84VTPlBHlCOjth8nUcn76dJwaNQqBTzyB6J49KdhkYAK4lXwLfoP94Ovtiy3dt+D27dva73ovLy/JyGqL83mnlmeavmaK0Kw8SMDNCdh2DBWXoWeNtZs3b2q7im7dulW78hYtWmgvOPb+uuCJgi3+cBQOT28K/xINEFP/denNA8wSbG82HogjP+xGt+WvwKtwiLb+mliHjYdxAno7dhRsniXY3G2KY+rseGXLhmSxlp3xr4XhkmKdurmVKmHb3r1ajAEDBiAgIOC+KaH3ViBknBixJqaFZnSIzxITEyHWHRVH48qVMXjfPnTX0VrRCRR/V7+dQXcwoynPffv2hfjhFFEdkE04hYJNPVS+cKpnyohyBPT2w2RqOT9zJk6NGIGggQNxoVcvSy6x4k4j2BJuJSBoaBACfQOxsctGCNXSpEkTbUSblQ4+78zLBkewmceWkZ1IID3BdvnyZfz555+4devWfS2Jj4/HqlWrMHOmGIcBbWTAG2+8gTx58mTaak8UbNeO/YyDU+rBv2hNxDSejrx586bZwc7RNJsl2CZV64FTew6jx5rJQJ5AVKhQAfny5XO0eTw/FQG9HTsKtrS3TVZeg80dpzimzk5YaCh+jotDURd80xuFhmLkokXalFCxoUH79u2xbNkydOnSJdPWiDXYxCi3Xr16ZXje6tWrtc/Xrl2rbXwgpoxO798fP+gYxfYPgLohITiTwbkUbC64WXRUScGmA5KDp/CF00FgPN10Anr7YTINufDOO/hn+HAE9e+PC48/TsEmAxNAfGI8gocFI2dATqx7dJ0WLTIyUjKq+uJ83qlnaotIwWYeW0Z2IoF7Bdu+ffvQp08fnDhxIsNW5MyZE127dtU+F8N3Z82aZXeaqCcKtoRTe/DnpGrwK1QRl5rOQe7cuVG5cmXD2TVLsI0r1QHRf59C7w1TkZzdR2ujaCsP4wT0duwo2DxHsLnjFMfU2en80ENo88036Gv8a2GopBCTj+XPj6Pnz2vlxajpatWqYcuWLfj9998zjSl2FH3yySe1nUUzOmrUqIFmzZph9+7d+Oabb7TTShUogDUXLqCanRYvAbChRQt8/PXX6Z5JwWYo5aYXomBTj5gvnOqZMqIcAb39MJlaLsyejX+efRZB/frhQp8+0puZybQlo7LuNILt8vXLyP1cbuQKyoXPOnymjVwTI9isdvB5Z15GKNjMY8vITiSQWrAtWLAAkydPTrPjWmZNEeuJzZ8/X9fDzxMFW+L5w9j/Sln45o3A5YcWIDQ0FFWrVjWcXbME26j8LRAffRl9t8zETe/b2strSEiI4XayIKC3Y0fB5jzBFhIYiBOJiQh1wQ1q1SmOYqWx8IAAxCUk2KXy6aef4q0BA/CjjpFddoM5cMIbAC4MHoyZc+Zg//792iizkydP6oogOubid5qeDnqxYsW00XEVK1bEc0OGIP/cuXjBTi0NQkMxauFCPProo4YEW3h4uDZN1NFD7/PF0biecj4Fm/pM84VTPVNGlCPgjOdk9Jw5ODl0KIL69MGFfv0o2ORShuir0cg/Mj/y5siLT9p9oq29JtZgs9rB5515GaFgM48tIzuRQGrBJkaiPfvss/jxxx8xaNAgtGrVKsO11cSaa2Iqob2pobZL8UTBdvPSSex9IRw+oUUQ+/AyBAcHazveGT3MEmxDAxviVuINDNj+LhJu3UDNmjWRI0cOo81kOVCwGb0JzJwiKtbWGr9vH5obbZxEOatOcdwMYGKqtc3sXWKbhg3R4Mcfkf6WAfZKG/u8bUgI+i9erE0PnTFjBo4ePWp37TVbTeIPGkuXLkWVKlXsVi7WYitVqhRGjBihTRNd1K8f1sXFZVjuNQA/NmiADdu3Z3iOvRFsFGx202LKCRRs6rHyhVM9U0aUI+AUwfbeezg5eDCCHn8cF/r3R+HChRERESHXcMWl3WkE29m4swgbHYaCwQXx0SMfae+gYhdRqx183pmXEQo289gyshMJ2ATb9evXtameY8eO1WrXs+GBI830RMGWFB+NPaPywztHXsS1+0SbRlurVi1HsKU51wzBlnwrCYP96sHb1wd9tr2jLfZdp04dBAYGGm4nC1KwGb0HzBRsU6ZMwbFJkzDv+nWjzTNUzspTHAcFBaHEyy/ffe7bu8BTp06hed266H3mjNMkW6kcObBp1y7tpaVHjx7aCDaxtpqeQ4wO+/777yFElr1DiDgxgm3FihU4cuQIWlavjqNXr6ZbTMi1pWFh2Pzzz9qIhYwOe4KNmxzYy4o5n1OwqefKF071TBlRjoBTBNu8eTj51FMI6tULFwYOpGCTSxlOXT6FomOLokiuIljWehl8fHzQsGFDyajqi/N5p56pLSIFm3lsGdmJBMSuoEKqiU0LxG5r58+fR+3atSnYFOQgOTEeu4cFw8s/B648tl6TVkJeGT3MEGzXLsVhRJ5myJ47GJ3WTdY2tmjQoAF8fX2NNpPlOILN8D1gpmATf0wIDwvDtps3YXwcqeOXZtUpjrvEjpl+fjhx5ozukcji6oVkG9S1Ky7/+SeejI1FMwBCMZm1x1egjw8uXbmiPT/Fs+mtt97S/qvnENPyjx8/rk3Pt3eIkdujRo3SRnAnJCQgd3AwEpKStGJit9BTALYAmB8ailwVKmDeqlWZyjVRjoLNHnXXfE7Bpp47XzjVM2VEOQLOEGwX//c/nHjySQT17IkLTzyBsLAwlC5dWq7hiku70wi24zHHUeLFEiiepziWtFyivYvo/X2vGFum4fi8M482BZt5bBnZyQQOHDiAfv364eeff9ZqFruucQSbfBJSkpPw+2BfZPPyQXy3zfD390e9evUMBzZDsMWcOIsXi7dFnvBCaL10tLZphVjvQKx7wMM4Ab0dO67BlpaxmYJN1DRnzhx8OG4cNsfGIqfx9DpU0opTHOMBiE0XHp88GWJqpJFDrMm28v33sf2XX3AuLk6TUJkdNVEIlZAf+3ABO3HWoSpTUu5EF5uviF2u582bp21eYO8QCyRndKxcuRLdunXTPhZriYplEXLlyoVLly5p/5a6rIhSMCQEDevUQfennspwzbV766Jgs5ch13xOwaaeO1841TNlRDkCevthMrVcXLgQJwYORFD37rgwaBAFmwxMAEcuHEHpl0ujVL5SWNhiIfz8/FC/fn3JqOqL83mnnqktIgWbeWwZ2QUErly5gm3btkHsIioWuO/Vq5fSdbg8cYqoSOPvT/si5XYSrnbfAl+/AKm/xJgh2E7vO4JXK3dDWKVSeODdwZbdsccFXwmpKvV27CjY0mI2W7CJ2saMHImoRYvwfmysU0ayWW2Koxi59lRoKB7o3x9Tp0+Xus8dKbx+4nyITmnbCU/ikfH25Zgtthi5JqSXkRFsjrTvvhFsuXNrI9lkDgo2GXrmlaVgU8+WL5zqmTKiHAG9/TCZWmIWL8bx/v0R1LUrLjz9NAoVKoQyZcrIhFRe1p1GsB08dxDlx5dH2QJlMa/ZPOmBCcph/huQzzuzyAIUbOaxZWSLERCjmuLi4rTRTfceYqSTEHL2Rjx5qmATU0TFVNFrXb7SporKLNZphmD7+6c/MLVBf5SoVwn1p/Sz7HoHFvtK2G2O3o4dBZvzBZuoUYxkGzNiBHr6+KDz9esQKyPan0RoN+3pnmCFKY5it9DfAHwcFITlSUmYOmOG4ZFrxigARgWb2Hhg06ZNhtZgc6St963B1rKltqGCzEHBJkPPvLIUbOrZ8oVTPVNGlCOgtx8mU0vMBx/geN++COrSRdvtmoJNhiaw78w+VJ5YGRULVcScpnMQEBCAunXrygU1oTSfdyZA/TckBZt5bBnZIgT27t2rrXcjdlSLjxeTiu4/9E4n9VTBJjY5EJsdXHvscyAgF5o0aWI4u2YItj+/3oF3Wg5FueZ1UGNcV8v+MjMMzUUF9XbsKNhcI9hErWJNtv/973/YsHw5/jhyBFcSEzO9W8SYK/Ez/98fR24tV09xDA4IQJWICLTp2RNPPPGEQ2uuOXKdmZ1rE2yNh3dBiU4NtcWgxSL/9o62bduif//+hnYRtRc79ef37SK6aBHWrVvnSIj7zrUn2LiLqBRew4Up2Ayjy7AgXzjVM2VEOQJ6+2EytcR8+CGO9+mDoE6dcGHoUAo2GZgAdv+zG9UnV0eVwlUwK3KW9NrVks3h884sgJnEpWBzAXRW6TwC967LllHNFGyZ52TvC8Vw89I/uN7hY9wOyqcJtszWBcosmhmC7fc1WzCv0xhUaR+JSs+1k97p1Hl3qLVr0tuxo2BLm0dnTBE1euecmTABZydORKHx4xE2YYLuMO48xVH3Reo4MbVgK9qhrrazpx7B9sYbb+DChQvaRjz79+/XdhE9efKkjhodO6VYsWLaLqIVK1bEc889h/z58+OFF15wLMg9Z9sTbNxFVAqv4cIUbIbR8YVTPTpGNImA3n6YTPWXli3Dsd69EfTYY7jwzDMoWLAgypYtKxNSeVl3miL624nfUPv12qhRtAZmNJ6BoKAgbeM9qx38g4J5GaFgM48tI7uYQHJysrb72aRJk5AzZ05Uq1ZN+ytCeod4KZk2bZq2OHRmh6eOYNv/Slkknj+MxPYrkJQ9TJsi6u3tbSjDZgi2H5eswwf9JqJWz1Yo80QLBAcHo3p1Z+6xaAiF5Qvp7dhRsGV9webOUxxVftGMCrbdu3fjscceuztds0WLFtrvpC1btuD333+XbmKNGjXQrFkziHq++eYbLZ7I2Zo1a7R6ZA4KNhl65pWlYFPPli+c6pkyohwBvf0wmVourViBYz17IrBjR0QPG0bBJgMTwI5jO1B/Sn3UDq+NNxu+adk/+vN5J5noTIpTsJnHlpFdTECstzZw4ED8+uuv+OCDDxAZGSndIk8VbH9OqoqEU3/gZrsPcDNHuLbJgdh22shhhmD7dvZHWPXsW2jwZAcU79FYE6VVqlQx0jyWSUVAb8eOgs39BFvgsGGI7thR9wgsd57iqPJLbVSwiTaIP0yMHDlSmyYqRpm1b98ey5YtQ5cuXaSbuHr1am1Tn7Vr12qj48SSCNOnT8cPP/wgHZuCTRqhKQEo2NRj5QuneqaMKEdAbz9MppZLH32EY927I6hDB1wYPhwFChRAuXLlZEIqL+tOI9h+OPIDGr/ZGPVL1Mcb9d/QNturWbOmciayAfm8kyWYcXkKNvPYMrKLCYi1iXr27Km1Yvny5UrW6/FUwXZwSj1cO/Yzkh5ZgMTgCNSrV0/bFcfIYYZg++r1Rfj8pbmIHN4NhTvURr58+VChQgUjzWMZCjbpe8Adpog6KtjceYqjdEJTBZARbCtXrsTcuXO1na7FMWDAAG29SLFZhewh1l5LTEzEwoULtVCNGzfG4MGD0b17d9nQ2kjwCelMJ+7bty/ED6eISiM2FICCzRC2TAvxhVM9U0aUI+AMwXZ59Wr83bUrAtu1Q/SIERRscilD1OEoNJ3eFI1KNcLkupO1WVRilLnVDj7vzMsIBZt5bBnZxQRsI9guXryoCbawsDDpFnmqYDs8/QHEH/4etx9+D9dDy6NOnToZTre1B9kMwfbZC+9i45QlaP5iH+R/qIolh7fb42LFz/V27DiCLW32sqJgc+cpjiq/WzKCTbSjefPm6NChA4YOHQqxjIEQYWIN0PHjxxtuprjfxA6lQtyJqfvvvvsuPv/8c2zevNlwzNQFKdiUYFQehIJNOVLwhVM9U0aUI6C3HyZTy+VPPsHfnTsjqG1bXBg5Ulu7s3z58jIhlZd1pxFsWw5uQfOZzfFA6QcwofYEyy5bw+ed8tv0bkAKNvPYMrKTCSQlJeHWrVt3xY94eXn55ZexZMkS7WVDSCHZw1MF21+zWuPK/o1IaT0L13JVQa1atbQ1BYwcZgi2lUOnImrOx2g9eRByNSqj7ewXERFhpHksk4qA3o4dBVvWF2ziCt11iqPKL7WsYBOiUqwP+fPPP2u/k86fP69NGRX/1qZNG20Kqdicx94hXn7EFNANGzZg165d2pRQMa3nl19+Qd26dbV/k117zdYGCjZ72XDN5xRs6rnzhVM9U0aUI6C3HyZTS+ynn+LoY48hsE0bRD//PAWbDEwAm/ZvQqtZrdCsbDO8XPNlhISEKPt9LNm0NMX5vFNJM20sCjbz2DKykwmIKaGvvvoqXnzxRe1FQxxffPGFts6NeBERO6oZ3fkyoxcNMW1GZuSBKkRi9x+xC1CJpUuRu1cvVWHvxjn6XkfE7v4c2VpOR3yemtrLoNhIwMhhhmBb3Gc8dny4Ae1mPIscNcIhNq0oUaKEkeaxDAWb9D2QFUewCSjuOsVROqGpAsgKNhFq8eLFmDx5sjbqTPwhQPwxaNCgQdpI6/79+983ZXT+/Pl48skn01yGmBK6aNEibRmEefPmaSPXjhw5oo2GGzduHPr1HpTGKQAAIABJREFU66fssu0JNr07qd7bIGe8OCqDYMFAFGzqk8IXTvVMGVGOgDOek7Gff46jHTsisHVrRI8ZY8llVtxpBNuGvRvwyLuP4KFyD+HFGi8iNDQUVatWlbsRTCjN550JUP8NScFmHltGdjKBK1euaNNuxF/2R48erb1wCOkmXgrFemE9evQwPOrK0wXbsQU9cOnXlfBuMQVx+eppvyjELwwjhxmC7b2Oo7D78yg8+v7zCChXUJNrQrLxkCOgt2PHEWxpOWdVwSau0h2nOMp9C9KWViHYRMSZM2dqUznF7yfb6Gqx8cGMGTNw6NAhiE0lxFqXYifQhg0bYvv27doOpDt27MC6detQtmxZjBgxQtvQQBxi5JpYb038DhR/TFJ5ULCppKkuFgWbOpa2SHzhVM+UEeUI6O2HydQS+8UXONq+PQJbtUL02LEUbDIwAazdsxYd5nbAwxUexuhqoy278Rqfd5KJzqQ4BZt5bBnZBQTEdJtRo0Zh7NixqFixovIWeOoU0eMf9EfMj4vh0+xVxBZogsqVKyN37tyG+Joh2GY2H4yDW35B5yUvwbd4bpQuXVrJmnuGLjALFdLbsaNg8xzB5o5THFV+JVUJNtEmMZJNjFibPXu2JsZsx/79+7XRbb/99huOHz+OgwcPaju6ic0ExPR8MUot9e83IeqeeeYZbUSbypFrtvbYE2zc5EDlHaY/FgWbflZ6z+QLp15SPM9ZBPT2w2TaE7d+PY60bYvAhx5C9IsvIm/evKa8Q8m00Z1GsK35fQ06zeuEtpXaYmSVkdr7knhvstrB5515GaFgM48tI7uIwKefforo6Ght6syyZcsgNjuwd4j58b169dK2Us7s8FTBdnLFEER/Pxe+D4zD5bDm2i9e8QvYyGGGYJtSty+O/bIP3VdNRLYCObSXUds0YSNtZJk7BPR27CjYPEew2cSQO01xVPl9VinYRLuEsBR/FLpx44Y2Ik2sx6b3EOuuiRFvYoT2W2+9ZdoaLxRsejPi3PMo2NTz5guneqaMKEdAbz9Mppa4L7/EkTZtENi8OaLHjaNgk4EJYNVvq9Dtf93QoUoHDK80HHny5EGlSpUko6ovzuedeqa2iBRs5rFlZCcTENNqnnjiCW07ZLGuzZgxY7TRAWIkgL1DjAgQ69+IhyAF2/0ETn0yEue/mQG/JqNxqcjD2jRcscuQkcMMwTahQmecPXAMvda+gdshflIC0Mg1ZdUyejt2FGyeJdjE1brTFEeV30/Vgs3WNjFVdM6cOTh79izatWuHJk3ujBQWG7YEBgYiISEBp0+fxt69e7F161ZtfdFChQpBrMUmpoaaeVCwmUnXeGwKNuPsMirJF071TBlRjoDefphMLVc2bsRfrVsjsFkzRL/8siWFkDuNYFv+y3L0WtgLnap2wtCKQy0pLMX9wuedzLcm87IUbOaxZWQnE9i4caO2bsDrr78OHx8f7b/i5YOCTT4RZ9aOw9kvX4Nfw+G4FN5BW/+nYMGChgKbIdjGFm2Dy6fOo8+mt3DLPxuqVKmirXnAQ46A3o4dBZvnCTZxxe4yxVHuW5C2tFmCzVaLGNEm1mL78ccf8eeff+LMmTNITExEQECANu29QoUKaNCggbb2mqpdQu3xoWCzR8g1n1OwqefOF071TBlRjoDefphMLVe+/hp/tWyJwKZNET1+PAWbDEwAH/z0Afou6Yuu1bvi6fJPU7BJ8nTH4hRs7pg1tjldAmK9moEDB2LBggXaOjViys2uXbu0l5OMjvj4eLz22mvagv0cwZbxjXX2y8k4s/Zl+NcbjJiSXaTWODNDsA0PfQAJcVfRL+pt3ECy1C6n/Hr9R0Bvx46CzTMFm7hqd5jiqPI7bbZgU9lWVbEo2FSRVBuHgk0tTxGNgk09U0aUI6C3HyZTy5XNm/FXixYIjIxE9MSJllwzzJ1GsC3cvhADPxyIHjV74MmyT1py0wg+72S+MfbLUrDZZ8Qz3IjAzZs34efnl6bF165dQ1RUFA4fPoxGjRpp8kWMcBOH2GVUrNUmDgq2jBN9/pvpOPXJKPjXHoCY0r21ne2KFCli6M4wQ7A95V0HKbdvY8COOUhITETt2rURFBRkqH0sRMEmew9k5V1EM2Jj5SmOsvlMXZ6C7T8affv2hfjhJgcq7zD9sSjY9LPSeyYFm15SPM9ZBJwh2OK//RaHmzVDYJMmiH71VQo2yeTO2zoPTy1/Co/Xfhz9S/fXltQRS+tY7eDzzryMULCZx5aRLUBA7Co6aNAgrF279m5rHnnkETz//PPaOl2XL1/GU089pQk3CraMExYdNQcnVw5FQI3euFhuAEqUKIFixYppBVKSbyGbt6/ubKsWbDeuJeDZHI3hnz0QPTa/qY1crFevnrbwNw85Ano7dhzBlpazJwo2GwErTnGU+xakLU3Bdr9gCw8P1ySbo4fe54ujcT3lfAo29ZnmC6d6powoR8AZz8l4MQihaVMENmqE6MmTtSVWxFIrVjrcaQTb3Ki5GLJyCPrV6Yc+EX20TdfE5mtWO/i8My8jFGzmsWVkFxNISUnRFuIeOXKk3ZZwk4P/EF34dhYCCpZHznIPIpuXt/bBxe2LcOLDAQio2gUXKw6GeKEqVrggYn5cjBsX/kKRzjPsMradoFqwxZ2LwehCLRFcMA86fPIKkpKS0LBhw7ujFHU3jCfeR0Bvx46CjYLNU74+FGwUbFa51ynY1GeCL5zqmTKiHAG9/TCZWq5u3YpDkZEIaNAAF19/nYJNBiaAWd/OwrBVwzCw3kD0KtlLW7NarF1ttYPPO/MyQsFmHltGdjGBuLg4bU22X3/9FYsWLULjxo21qaIvvfSS9m+pD3cSbJeWL0dwixbwSbWL57HevXFp2TKUWLoUuXv1untpt06fRvy2bcjdrZvubCSeP4yjc9rBL29x5G00ENlL1MPVv7bi2MKeCKjUATERPZEv8Qi8jmzAzUv/oPSzXyKgUIX74t9IuoF1f6xD2ypt4e/z32iyjATb8ZjjOHTuEFpWbJlhWw9s/hmxp6NRp0crePvemeZ74a+TeLnMo8hfuhhaLBgOIVbFDnzZsmVDYvx1BOQIBLJl0339PPE/Ano7dhRsFGye8r2hYLtfsHGKqGvufgo29dz5wqmeKSPKEdDbD5Op5eq2bTjUpAkC6tfHxTfe0Nalrlq1qkxI5WXdaQTbjG9mYOQnIzGo/iB0L9Fd2/G7TJkyypnIBuTzTpZgxuUp2Mxjy8guJmBbXy02NhZdunRB9uzZ8eijj2prc61ZswZnz55FQkICVq9erU13dJcpojFLluD8W2+h4AsvIFfnzsjm54d7BdvN48cR8+GHiP3sM5T8+GP4R0Q4lI3ore/j5PKntTL++UsjuFwziH/zLVIdicne8D77m/ZZvsjBKNZjToaxx60dh21/bcPYVmPRvHxz+Hr74l7BlpQnCRsObMCPR3/E18O+RnBgcIbxbiffxpx2z+H2rSS0nTgIJetXwcnfD+K1mr1QtHpZNJ75JLy9vVEqdxh2LPsKsacv4PGFL8P73zX3HILAk6G3Y0fBRsHmKV8XCjYKNqvc6xRs6jPBF071TBlRjoDefphMLVe3b8ehRo0QULcuLk6dSsEmAxPAtE3TMObTMRjccDC6hHfRdgAvXbq0ZFT1xfm8U8/UFpGCzTy2jOxiAmKH0CFDhmDp0qXo16+f1prcuXNru4ba1udyx00OkmNjcbhFC1z/7TfkfPBB5O7eHVe++QaXV69G0enTkRwfj+j//Q9i9Fr+4cNRdOZMhzORdC0GR+e0x9Wj29OWFSPBUlLu/Fs2L5R+5ksEZzbi7OwBNJvZDBfiL6BF+RYY2Gggpm6cil9P/Io3H3oTPx3/CRuPb8T1m9fxTtd38OyDz9pt6w8LPsfSJybDN8AfdXq2QvlmtbGgxzhENKqOIo/UxOnt+3H+l0Pa50+segMl6layG5MnpE9Ab8eOgo2CzVO+QxRsFGxWudcp2NRngi+c6pkyohwBvf0wmVqu/fQTDjZogIDatXHxzTcREhKCatWqyYRUXtadRrC9/tXreOnzl/BMo2fwWLHHULhwYUQ4ONBBOcB0AvJ5Zx5lCjbz2DKyiwnY1mD78ssvtdFp4hg3bhymTJmCPHnyGGrdvYuXT5gwAePHjzcUS6aQmCZ6LNVUUO9cuZB8+TJ8cudG0qVLWmjvkBCU3boVgQYXKr38+yf4e17nVM3MdmeqZcpt7d9CKj+MUoO/uLtOW0bXY+sc2D4PDgjGlcQryBWQC5cTL2v/XCpfKWwdtRVhoWF2sYhRadObPqVNDRVHjryhuHoxFjnyheJaTBxSbt8RgC3H9MGjU56xG48nZExAb8eOgi0tQ0/e5CCrf58o2P7LMHcRde3dTsGmnj9fONUzZUQ5Anr7YTK1XPv5ZxysVw8BNWvi4vTpFGwyMAG8uv5VjF83HsObDEeHIh1QpEgRlCpVSjKq+uJ83qlnaotIwWYeW0a2AAHbLqInT96RMS1atMCkSZPg5+dnqHVWEWwpt27hr4cegtj5J6Mj/zPPoOisWYauUxRKuZ2MI7Na48qBb9LGyOYFePui3MjvkL1kfbvxo+Oj0XRGU+w/sz/Dc2d3m42hTYfajWU7YdO0D/DpmNna/4q11oRMTX2IDQ/GbF+EvCUL647JE+8noLdjR8GWlh0FW9b9NlGw/ZdbCjbX3ucUbOr584VTPVNGlCOgtx8mU8u1X3/FwTp1EFCjBi7OmIHg4GBUr15dJqTysu40gu2VL17BpA2TMDJyJNoWbouiRYuiZMmSypnIBuTzTpZgxuUp2Mxjy8gWISA2O/jqq6+0tbkefvhhbS02o4dVBJto/8VFi3BiwIB0L8Unb16U+fZbBFaubPRStXKxu9fi6PsdAc1f/SexvEo0RfWx3+qOfe8ottQFq4RVwbejvkWe7PpHFR7dvgdvtxiCmwmJ6bah8/Tn0HxET93t44npE9DbsaNgo2DzlO8QBRsFm1XudQo29ZngC6d6powoR0BvP0ymlus7d+JArVrwr1YNMW+/TcEmAxPAi5+/iDe+egOjHxiNh8Me1tb5LlGihGRU9cX5vFPP1BaRgs08toxscQI3btzA3r17tVZWrlz57rpsmTXbSoItKToahx98EAn79t3XZNnRa7aAt29ew7GFvRG7+7M0dRTosQBFItOXe+nx+/3k72jxdgtcunZn+mrq462Ob2Fkq5EO3y1iHTaxHtu9R74K4Ri3YykCcgY5HJMF0hLQ27GjYEvLjSPYsu43iYLtv9zaRrCFh4dD7CTq6KH3+eJoXE85n4JNfab5wqmeKSPKEXDGc/L6rl04UKMG/KtUQcysWRRscinD6DWj8ebXb+KFB19Ay4ItYfR3pGQz7Bbn884uIsMnULAZRseC7kwgOTkZ4iV4/fr12mV0794dI0aM0Ea5ZXZYSbCJdl5asQLHeqYdqeWTPz/KbtuGAEVbQl8/uQuHZz6I5OuxGprsJeqi9PCv4R2Q8W6f6TFMbxRbqdylsGX4FoQXCHf4djp/6AReKd8J2cTYursbL2RD21nD8MjQXg7HY4H7Cejt2FGwUbB5yveHgo2CzSr3OgWb+kzwhVM9U0aUI6C3HyZTS8KePfizWjX4V66MmNmzkTNnTtSoUUMmpPKy7jRFdMTHIzBz80yMazYOzQs01/4AJSSb1Q4+78zLCAWbeWwZ2cUExAi1Xbt2ITHx/mmEYodRsfHBjBkztFa+/PLLmDZtmt3ND6wm2MRabEdat8aVLVvu0lY1ei11+k4sG4SL2+Zr/xTeaz7yNn7C4eyev3IeD854EH+e/fNu2be7vo1hDw5zOJYocCvxBt7rOAr7N/50t3yNxx7EgBWvwcfP11BMFkpLQG/HjoKNgs1TvjsUbPcLNqMvD3qfL55ybzl6nRRsjhKzfz5fOO0z4hnOJeCM52TC3r34s0oV+FesiJg5cyjYJFM8bNUwzPp2FsY3H4+m+Ztq00PFNFGrHXzemZcRCjbz2DKyiwnExMSgZ8+e2LRpU7otEX+h6d+/v/aZEG6zZs2yuz6b1QSbaPvFhQtxYuBA7Tq8g4NR+ptvkL1OHaX0E07vxaG3IuGTIy/Kjd4On5z5DMW37awjCpctWBbfjfgOhUIKGYolCu35Yqsm2VJu39Z2E31+2wIULOf4VCXDDcjiBfV27CjYKNiy+Ffh7uVRsFGwWeVep2BTnwm+cKpnyohyBPT2w2RqSdi/H39WqgT/8uUR8957yJEjB2rWrCkTUnlZdxrBNmTFEMz9fi4mPjQRkXkjtQ0OxEYHVjv4vDMvIxRs5rFlZBcTsCfYbM0Tw3Y/+OADREZG2m2xswWb2CHT3iEmas4DUBrAKgBv2itg8PMR9YFzV4EVd5atM3aEAGgHIBDAdgAZbyyqK74XsqE1SqMwcmI/orEdd3aLTe+4d6dRXRV4+El6O3YUbGlvlMzWYHP1LVUmKgri54969bC1XDmEhoZqPzz0EYiPOoz4qEPwrReOa+WCPYbfhAkT7gPEXUT13TNmnUXBpp4sXzjVM2VEOQJ6+2EytSQeOID9FSrAr2xZXJo3j4JNBiaAQcsGYf62+ZjccjIa5WmEUqVKoUiRIpJR1Rfn8049U1tECjbz2DKyiwlcvXoVy5Ytg9hFNL1DrLdWvnx5VKtWDYULF9bVWisKNtHwVgDElgNisuUZXVfi+EkhAYBPNiAmwfGyaUqIP4qJkdJi+btbkrEAVEJ+lEUe/ICTOI9rGQakYHOctd6OHQWbPsHmeAbUl3gSgPgRE77vTPrm4QiBmiiEmgjDTpzBTpx1pGiWO5eCzbUpdYZgOxy1E4e/3+naC3Vi7YfE9UbtRKNhXVCsY13LLk7uRCSsysUE9PbDZJqZeOgQ9pcrB78yZXBp/nxtNk+tWrVkQiov604j2AZ8OACLti/CG63eQP3c9REREaH7PVM5uEwCUrCZR5uCzTy2jJwFCVhVsPn/K9jmugPzHADEbtUyI+FSXWcO+CECubEb5zK9ego2x28OvR07CjYKNsfvLvcsQcH2X94o2Fx7DztDsNlewFx7pc6vnYLN+cxZY/oE9PbDZPjd+Osv7CtTBn4REbi0YAEFmwxMAH0W98GHOz7EtNbTUCdXHZQuXRphYWGSUdUXp2BTz9QWkYLNPLaMnAUJuFKwURA5fkOlnmJLfo7z09uxo2CjYHP87nLPEhRsFGxWuXOdKdjKRNZAmQesNaLFzDyElCuMlEI5OILNTMiMrYuA3n6YrmAZnHTj6FHsi4iAX8mSuLRoEYKCglC7dm2ZkMrLutMItp4Le2LFLyvw1sNvoVZoLZQpUwaFChlfb1o5zH8DUrCZRRagYDOPLSNbgICQKocPH8aWLVu0jQzuPcQU0YYNG9rdPdRWztWCTc+abBbAbokmiNxTsMmlQm/HjoKNgk3uTnOf0hRsFGxWuVudKdiaj3kcdZ5ub5VLN70dsbGxED9ijV6xSy4PEnAVAb39MJn23Th2DPtKloRv8eK4vGQJBZsMTABd/9cVq39bjZltZqJ6SHWULVsWBQsWlIyqvjgFm3qmtogUbOaxZWQLEFi3bh3ENJZLly5l2Jq6deti8eLF2nps9g4KNnuErPM5BZt8LvR27CjYKNjk7zb3iEDBdr9gMyoh9D5f3OPOcH4rnSnYbFMmnX+Vrq3R6L3t2laz9qxEwBnPyZsnTmBv8eLwLVYMlz/8EIGBgahTp46lMLrTCLbH3n8Mn+76FLPazkKVnFVQrlw5FChQwFI8RWMo2MxLCQWbeWwZ2cUExIi1oUOHakNzxTF16tR0R7GJz5577jlMmTIFfn5+mbaags3FSXWgego2B2BlcKrejh0F2/2CTfyLbRSEfCbURaizezfEzw8VKmBjsWLabmHih4c+At67L8B793kkVMiF6GI+Hs9P/AFLjPARIsLRQ+/zxdG4nnK+KwSb2HE4JERsB+4ZB3dZ9ow8W/kqnfGcvHnyJPaGh8O3SBFcXraMgk3yhmg/tz2+2PMF3m33LirlqKQN4MifP79kVPXFKdjUM7VFpGAzjy0ju5hATEwMRo0ahUmTJmktef7559GrVy9t8U7bIc4Rn4uhu8uXL7c7VdRKgo1rit1/g907JZRTROW+hHo7dhRs6XM+fvw4Tpw4IZcExaX9liyB+LnUqRMONG6s/VXVilMXFF+2snB7l3yNvUs2oUSnhghqXIr8AAo2ZXeXY4FcIdg4osuxHPFsEpAloLcfJlPPzVOnsLdoUfgWLozLy5cjICAAYnaPlQ53GsHW5t02+HLvl3iv/Xson708KlSogHz58lkJp9YWCjbzUkLBZh5bRnYxgeTkZMyYMQMzZ87UWjJmzBg8++yz2rpcQk4dO3ZM++yDDz5Ay5YtsWDBArt/maVgc3FS7VRPwaY2P3o7dhRsFGxq7zzrRqNguz83HMHmmvuVgs013FkrCTiTgN5+mEybbp05gz8KF4ZPoUKIXbmSgk0GJoBW77TCpj83YV6HeSgbVBYVK1ZE3rx5JaOqL07Bpp6pLSIFm3lsGdkCBG7fvo19+/ZpLalUqRK8vLxw8uRJzJ49G/Pmzbs7ZXT+/PkYOHBgmkXx02s+BZsFkppJEyjY1OZHb8eOgi1jwaY2I/LRrr/9NhLeeQdJ/frheMuWKFy4MIoUKSIf2EMi/PDOamx7ezWq9G+FvA9VJj9A+73JKaLO/wJQsDmfOWskAWcT0NsPk2nXrXPn8EehQvApUACxq1bB398f9erVkwmpvKw7jWBrPrM5thzcggUdFiAiKEJ7/8yTJ49yJrIBKdhkCWZcnoLNPLaMbDECCQkJmlgTa7HZNj3ImTMnRo8ejZEjR2prDtg7KNjsEXLt5xRsavnr7dhRsKnlbma0MxMm4OzEiQgcNgzRHTtylzwHYa+fOF+bVtF4eBcU7VCX/Bzkl/p0vc8XiSqydFEKtiydXl4cCWgEnPGcTLpwAXsKFIBPvnyI/fhjCjbJe++B6Q/g+8PfY1HHRSgZWBKVK1dG7ty5JaOqL07Bpp6pLSIFm3lsGdliBMR6az179sSmTZu0lnXv3l2bNlqlShW7I9dsl0LBZrGk3tMcCja1+dHbsaNgU8vdzGgUbHJ0Kdjk+FGwqeNHwaaOJSORgFUJ6O2HybQ/6eJF7MmXD9558iBuzRptw7f69evLhFRe1p1GsDWa1gjbj27HB49+gPCAcO09M1euXMqZyAakYJMlmHF5Cjbz2DKyxQjYBJuvr68m1ho0aKBNGXXkoGBzhJbzz6VgU8tcb8eOgk0tdzOjUbDJ0aVgk+NHwaaOHwWbOpaMRAJWJaC3HybT/qRLl7AnTx5458qFuM8+o2CTgQmg3pR6+PnYz1j62FIU9S+KqlWrQuxIbLWDgs28jFCwmceWkS1G4OrVqzh8+DCqVavmsFizXQoFm8WSek9zKNjU5kdvx46CTS13M6NRsMnRpWCT40fBpo4fBZs6loxEAlYloLcfJtP+5NhY7M6VC96hoYj7/HOIgQhiEIKVDncawVbr9VrYeWInVnRagTC/MAo2K91ITmoLBZuTQLOarEGAgs3aeaRgU5sfvR07Cja13M2MRsEmR5eCTY4fBZs6fhRs6lgyEglYlYDefphM+5OvXMHukBB4Bwcj7osvKNhkYAKoNqka9pzag1VdVqGATwFtYEdISIhkVPXFOYJNPVNbRAo289gysoUIXLhwAXv37sUff/yBmzdv3tcy8eDr1asXcuTIkWmrKdgslNR0mkLBpjY/ejt2FGxquZsZjYJNji4Fmxw/CjZ1/CjY1LFkJBKwKgG9/TCZ9t++ehW7cuaEV44cuLJ+PXx8fNCwYUOZkMrLutMItkoTK2H/mf34uMvHyOeTD9WrV0dwcLByJrIBKdhkCWZcnoLNPLaMbAECSUlJmDlzJiZNmoT4+PgMW9SyZUssX77c7jbKFGwWSGomTaBgU5sfvR07Cja13M2MRsEmR5eCTY4fBZs6fhRs6lgyEglYlYDefphM+29fv45d2bPDKygIV778koJNBiaAcuPL4dC5Q1jTdQ3yeOdBjRo1kDNnTsmo6otTsKlnaotIwWYeW0a2AIG1a9eid+/emco10UwKNgskS0ETKNgUQEwVQm/HjoJNLXczo1GwydGlYJPjR8Gmjh8FmzqWjEQCViWgtx8m0/7biYnYFRgIr4AAXNm4Ed7e3mjUqJFMSOVl3WkEW8S4CByNPorPu32OUK9Q1KxZ0+4MKeXAdASkYNMByeApFGwGwbGY9QkkJiZi5MiRmDt3Ljp37ow+ffoge/bs6TY8ICBAG8Lr7++f6YVxBJu1807BpjY/ejt2FGxquZsZjYJNji4Fmxw/CjZ1/CjY1LFkJBKwKgG9/TCZ9qfcvInf/f2Rzc8P8V9/TcGmE2YKUpB4MxGBfoFpSpR4sQSOxxzHF92+QLBXMGrVqpXh+6fOqkw5jYLNFKxaUAo289gysosJxMTEoGfPnrh+/TpWrFiBIkWKSLeIgk0aoakBKNjU4tXbsaNgU8vdzGgUbHJ0Kdjk+FGwqeNHwaaOJSORgFUJ6O2H6W2/WG/tzPjxyPvkkwgoW1YrlpKUhN99fZHNxwfxmzffFWwJ+/bh3GuvofjSpdpnrjysOIIt9nosWs9ujSkdpyCyTORdPEXHFsWpy6ewvvt65MiWA7Vr18a15GtY9vMytKncBmUKlHElyrt1U7CZlwYKNvPYMrKLCdgEm2iGnvXV9DSXgk0PJdedQ8Gmlr3ejh0Fm1ruZkajYJOjS8Emx4+CTR0/CjZ1LBmJBKxKQG8/zJH2n37hBVxctAi5OnVC7h49kKN+fez09ga8vHD122/hu2cPCv/xB2LXrUOBESNQcMwYR8JLnXsr9jQSzh5AcPlmYhzQ3VgZCbbr/+xCyq0byF6ynlS9Rguv/HUlhq4ciublmqNvg75oXak1Cj1wa/qOAAAgAElEQVRfCOeunMOXPb7EjcQb2JmwE6t2rkKt8FpYMXCF0aqUl6NgU470bkAKNvPYMrKLCYiRa8OGDcOuXbvw0UcfISIiQrpFFGzSCE0NQMGmFq/ejh0Fm1ruZkajYJOjS8Emx4+CTR0/CjZ1LBmJBKxKQG8/zJH2J128iMPNmiHhjz+0aaF5evXShJs4kpo3h09UFJCUhKAaNVD6m2/gkzu3I+Glzz3+QT8kX49FvgcGI2fZB5HNyxv3Craq+W4h7reVuHXlPCKGfAFk85Ku10iA5NvJeOidh/DtwW+RN0deNC/fHF/t+wpxCXHoVL4TNv+9GbE3YhEaFIrvRnyHakWrGanGlDIUbKZg1YJSsJnHlpEtQEDsIDpixAiIzQ7atWsn3SIKNmmEpgagYFOLV2/HjoJNLXczo1GwydGlYJPjR8Gmjh8FmzqWjEQCViWgtx/maPttfYHMyhUaPx5hEyY4Glr6/PhD3+KvWQ8DKbcRXLEVCrQYib/ffxRJ1y7hZqu58Dr4GXxPbUVK0g2UfOIj5KrVVbpOmQDvff8eBq8YfDdENmSDWJ8t9TGs2TC83eVtmWqUl6VgU470v3sgJSUl7R1gXl2MTAJOJ/DLL7+gQ4cO2iYH06ZNs7uJgb0GUrDZI+TazynY1PLX27GjYFPL3cxoFGxydCnY5PhRsKnjR8GmjiUjkYBVCejthzna/uu7d+Ov5s2RFBOTblGfvHlRZvNmBFat6mhoJecfW9QLl35ersXK5u0LZMuGlKSbgF8O4OZV7d9zRDRC6eFfw8s37SYDShrgQJAL8Rfw4IwHsf/M/jvtFW1NpVf8fPywddRW1C1R14Go5p9KwWYeY45gM48tI1uAwO3btxEXF6e1JCQkBF5eckOIKdgskNRMmkDBpjY/ejt2FGxquZsZjYJNji4Fmxy/1KX1Pl/U1Zi1IlGwZa188mpIID0CZj4nMxvFJkauiRFsrjoSzuzD4bcitVFr6R1i2mipIesQUqm1q5qYpt45UXO0tdjSO4ZEDsG7Pd61RDtTN4KCzbyUULCZx5aRsyABCjZrJ5WCTW1+9HbsKNjUcjczGgWbHF0KNjl+FGzq+FGwqWPJSCRgVQJ6+2FG2n/r3DltLbbEP//8r7iXF24XK4ZqO3bAt0ABI2GVlTmx9Alc/GFBuvGCK7ZGxNAvkM3Ltbub2hp34OwBRL4Vieir0XfbK6aKhgaEYvuY7SgfVl4ZF1WBKNhUkbw/DgWbeWwZ2QIEDh48iBdffBGfffZZpq1p2bKlrp1GKdgskNRMmkDBpjY/ejt2FGxquZsZjYJNji4Fmxw/CjZ1/CjY1LFkJBKwKgG9/TCj7T/76qs4c89ItdwvvojikydrUx1deVw5sBlHZrVGSkoycHfKpWhTCsIHrEDeOt1d2bz76p60YRJe+eKVNP8+6sFRmNJpCrzFLq0WOyjYzEsIBZt5bBnZxQSuXLmCJ598EqtWrbLbEgo2u4jc4gQKNrVp0tuxo2BTy93MaBRscnQp2OT4UbCp40fBpo4lI5GAVQno7YcZbf+NI0dwqEkT3Dp7Vgvhkz8/ym7bhoAyZYyGVFou9VpstsBeReqg0ugo+Pq7du21ey/05KWT2ii24zHHtY/KFSyHqJFRKBDs2pGAGSWEgk3prZomGAWbeWwZ2cUELl++jN69e2Pr1q2oVq0aAgMzfhAXK1ZM2wQhV65cmbaaI9hcnFQ71VOwqc2P3o4dBZta7mZGo2CTo0vBJsePgk0dPwo2dSwZiQSsSkBvP0ym/eemTsXpsWO1EAVHj0bhqVNlwikte/2f3Tg8oymSr8feiZvNC6We/gyhVdsprUdVsHFrx+G1L1/Twr3e8XW80OoFVaGVx6FgU470bkAKNvPYMrIFCHz99dcYNWoUOnXqhMcffxzh4eFSQ54p2CyQ1EyaQMGmNj96O3YUbGq5mxmNgk2OLgWbHD8KNnX8KNjUsWQkErAqAb39MJn23zx1CoebNtWmYZb57jv4FS0qE0552eMf9EfMj4u1uMHlmyNi6Hpk8/FXXo+KgEeij6DRtEbw9fbF9tHbUSx3MRVhTYlBwWYKVi0oBZt5bBnZIgSio6Px9ttv4/3330dkZCRGjBiBBg0aGNpRlILNIknNoBkUbGrzo7djR8GmlruZ0SjY5OhSsMnxo2BTx4+CTR1LRiIBqxLQ2w+ztX/q1KnYsGEDjhw5grP/TvvUc229AYQCmK3nZCefU6UA8P4jgK83MGoT8P0JJzfA0eoaArgCYG/GBQsVKoSIiAi0adMGY8aMcbQGJedTsCnBmG4QCjbz2DKyxQiIXzSLFy/G/PnzIaaEigda8+bN4e+v/68gFGwWS+o9zaFgU5sfvR07Cja13M2MRsEmR5eCTY4fBZs6fhRs6lgyEglYlYDefti+ffvQvXt3iP8aOXKL9dcAXDBS2AllXm0KhAYAwzcCt1OcUKFMFcEAkgFc0xekUqVKWLlyJcR/nXlQsJlHm4LNPLaMbFECYvODpUuXYvbs2QgODsbzzz+PRx55JNM12myXQsFm0aT+2ywKNrX50duxo2BTy93MaBRscnQp2OT4UbCp40fBpo4lI5GAVQno7YdVrlzZsFyz6rWnbpcYxZYvO7Dlb3doreNtFHJt795Mhrw5HtJuCQo2u4gMn0DBZhgdC7oDgaSkJGzZsgVLlizBpUuX0jRZiLYdO3Zo/9a+fXttdBs3OXCHrGbcRgo2tfnT27GjYFPL3cxoFGxydCnY5PhRsKnjR8GmjiUjkYBVCejph4lpoWP/3aTAqtfBdtknMGXKFKdOF6Vgs58To2dQsBklx3KWJ5CSkqINuX3qqacQHx+faXtbtmyJ5cuXI0+ePJmexxFs1k47BZva/Ojp2IkaKdjUcjczGgWbHF0KNjl+FGzq+FGwqWPJSCRgVQJ6+mFNmjTBtm3brHoJbJdOAtWqVcMPP/yA7Nmz6ywhdxoFmxy/zEpTsJnHlpFdTCAuLg5DhgxBly5dtJY8++yzOHEi/ZUxKdhcnCxF1VOwKQL5bxg9HTsKNrXMzY5GwSZHmIJNjh8Fmzp+FGzqWDISCViVgJ5+WFhY2H0bGqza+BEqVq2I1P3i9K5x65ZteLrn02k+atKsMd5b/p5VkVimXYKb4Jf6ENwEv8wOMQBk/5796NqqW5rTxCCPjRs3olatWk65Rgo28zBTsJnHlpFdTODy5cuaVBs9erTWkhkzZmD8+PHImTPnfS3z8vJCSEiI3Z1FOYLNxUm1Uz0Fm9r86OnYUbCpZW52NAo2OcIUbHL8KNjU8aNgU8eSkUjAqgT09MPSk2j7zu61K9fENVOwGc+8UcEmahSSrVKhyvdVHhUVhZIlS6Jo0aLGG6azJAWbTlAGTqNgMwCNRdyDQOopor6+vnj//ffRuXNnqcZTsEnhM70wBZtaxHo6dhRsapmbHY2CTY4wBZscPwo2dfwo2NSxZCQSsCoBPf2w9ATb/nP6dhOlYDOeeRnBJmqtWPD+XUOFYBMDPsR0UbMPCjbzCFOwmceWkS1AQEg2sZmBt7c3cuTIId0iCjZphKYGoGBTi1dPx46CTS1zs6NRsMkRpmCT40fBpo4fBZs6loxEAlYloKcfRsHmmuyZJdj8/PxQv3590y+Kgs08xBRs5rFl5CxIgILN2kmlYFObHz0dOwo2tczNjkbBJkeYgk2OHwWbOn4UbOpYMhIJWJWAnn4YBZtrsmeWYBNXExkZafpFUbCZh5iCzTy2jJwFCVCwWTupFGxq86OnY0fBppa52dEo2OQIU7DJ8aNgU8ePgk0dS0YiAasS0NMPo2BzTfYo2FzD3R1qpWBzhyyxjZYhQMFmmVSk2xAKNrX50dOxo2BTy9zsaBRscoQp2OT4UbCp45eZYIs6HIXvD38vXVn8ikOIX3kYvu2K4Vr9EITmD9V+eJAACTiHQNShKIjv87BGw9CxWEeEh4ejePHiaSqnYHNOLu6thYLNNdzdoVYKNnfIEttoGQIUbJZJBQWbE1JBweYEyE6ugoJNDjgFmxw/CjZ1/DITbLZnt2xtNXeGoebOQthZ6Sx2ljgDiKVs79+IXbYalicBErBDgILNercIBZv1cmKVFlGwWSUTbIdbEKBgs3aaOIJNbX4o2NTytEI0Cja5LFCwyfGjYFPHT49giywTiQfKPGC4UjF67erKw/BpVwzX64UgJP+dUWw8SIAEnEugXEg5FEopxBFszsWeaW0UbBZKhsWaQsFmsYSwOdYmQMFm7fxkKNj8gKi9UdZu/D2tOx5zHOLHlYeeqQmifWfWTcDZ9RMR2GgYojOYwuDIdehdW4gLtDpC9c65FGyOM0tdgoJNjh8Fmzp+egTbmOZj8HSdpw1Xuu3tVdj29mpU7d8KeVtWQeHChVGkSBHD8ViQBEjAGIHY2FiIH04RNcbPjFIUbGZQzRoxKdiyRh55FU4iQMHmJNAGq8lQsIUBeMRgUBbLdO0PCjb3ukEo2OTyRcEmx4+CTR0/PYLNNq3MaK17l2zC3iVfo0SnBghqHIECBQqgYMGCRsOxHAmQgCQBCjZJgAqLU7AphJnFQlGwZbGE8nLMJUDBZi5f2egZCrY8QOQL5m95Ldv+1OWL5ykO8WOFI7OpCRRsVsiQ/jZQsOlnld6ZFGxy/CjY1PFzRLCFhoYiJCTE4crF6LUf3lmNKv3ECLbKHMHmMEEWIAG1BMR3WfykPrjJgVrGeqNRsOkl5XnnUbB5Xs55xRIEKNgk4DmhqL012JKSknD16lUntERdFTdu3EBiYqK6gAYiZTY1gYLNAFAXFqFgk4NPwSbHj4JNHT9HBFt6o170tITT8PVQ4jkk4FoCFGyu4U/B5hru7lArBZs7ZIlttAwBCjbLpCLdhtgTbEIU7dmzx9oXYeHWZfSSxjXYLJy0e5pGwSaXKwo2OX4UbOr4UbCpY8lIJODOBCjYXJM9CjbXcHeHWinY3CFLbKNlCFCwWSYVhgSbGL129OhRa1/EPa3z9/dHQECAJdqc3tQE0TAKNkukR1cjKNh0YcrwJAo2OX4UbOr4UbCpY8lIJODOBCjYXJM9CjbXcHeHWinY3CFLbKNlCFCwWSYVhgSbtVvvvq2jYHOf3FGwyeWKgk2OHwWbOn4UbOpYMhIJuDMBCjbXZI+CzTXc3aFWCjZ3yBLbaBkCFGyWSQUFm4VSQcFmoWTYaQoFm1yuKNjk+FGwqeNHwaaOJSORgDsToGBzTfYo2FzD3R1qpWBzhyyxjZYhQMFmmVRQsFkoFRRsFkoGBZupyaBgU4d3wroJmLh+IoY1GoaOxTrC6EL86lrkXpEo2NwrX2wtCZhFgILNLLKZx6Vgcw13d6iVgs0dssQ2WoYABZtlUkHBZqFUULBZKBkUbKYmg4JNHV4KNjmWFGxy/FiaBLIKAQo212SSgs013N2hVgo2d8gS22gZAhRslkkFBZuFUkHBZqFkULCZmgwKNnV4KdjkWFKwyfFjaRLIKgTcSbAdO3ocI58ciUP7D6XB/8zooXhqxFPppmTXL7vQq11v7bPMznN2PinYnE3cfeqjYHOfXLGlFiBAwWaBJGTShNSdjJSUFNz7/9Zuvfu2joLNfXLHNdjkckXBJscvdWkKNjmWFGxy/FiaBLIKAXcSbKmZJybewNRXpmL1h6szFWcUbObcqesmzIfo0zQa1gXFOtblMg0KMVOwKYTJUFmfAAWbtXNMweaa/FCwuYa7kVop2IxQ+68MBZscPwo2dfwo2NSxZCQScGcCZgq2jEacCV5T50zBI489YhidXsFmuAKTC7piBNv5wyfxx7qtaDa8B7y8vaSukIJNCl+mhSnYzGPLyFmQAAWbtZNKweaa/FCwuYa7kVop2IxQo2CTo5Z+aY5gk6NKwSbHj6VJIKsQcJZgW/bFUlSvUx2ppVuXx7tgzKtjEBDg7zBOCrZK9zGLiorS/i0yMjLNZ5dOnsOPi7/A1nmfot2rT6HRwA4O8763AAWbNMIMA1CwmceWkbMgAQo2ayeVgs01+aFgcw13I7VSsBmhRsEmR42CzQx+FGxmUGVMEnA/As4WbIJQ6mmbqUeyrV+zHmOGjE0DMaN10zITbBmNnEtdV+ryNvlnqzj2cixGDx6D7d9tTzPSTk/7bOeIugoXLXx3/TcRO7VQdMYItsunzmP7wrX46cMNuPj3aRSuUhojv3sf2XOHSN+oFGzSCCnYzEPIyJ5EgILN2tmmYHNNfijYXMPdSK0UbEaoUbDJUaNgM4MfBZsZVBmTBNyPgCsEW2qBZRNo7894H7OnvXtXQp09ffbuhgbpTSfVO4ItI1mWWvTdO5LOJskaNm2IaXOnIjRXKPS2z1a2dftW+GrtRm19uCLhRTRx6CzBVq5QCfyy4iv8uGQ9Lp04e/em7L9sEur2bK3kJqVgU4Ix3SAcwWYeW0bOggQo2KydVAo21+SHgs013I3USsFmhBoFmxw1CjYz+FGwmUGVMUnA/Qi4QrCllmNCOnXr2w0vPPOCtjto6tFk90qt1FNJVQg2W4w9O/dg+vzpKFGqOFLHtYm91CPi7LUv9Sg3mzy0/ZvZgm3jZ+vx19of8c/XvyP2THSam7FMZA08+9Vs+AY6Ph03vbuags287zoFm3lsGTkLEqBgs3ZSKdhckx8KNtdwN1IrBZsRahRsctQo2MzgR8FmBlXGJAH3I2AFwValRhWMGz4uQ3ipR5LZTlIh2EQsm/yyyTCbTMubP+/d0WvpTQ1N3djU7Utv9Ft6F6ZyimgeBKI4cqFpeDVcOXE+bXXZAKQA1dpHomj1sspu0ENRO3E4aid3EVVG9L9AFGwmQGXIrEuAgs3auaVgc01+KNhcw91IrRRsRqhRsMlRo2Azgx8FmxlUGZME3I+AKwTbvVNEbVMoy1Yse3ckmT2SqgSbrS2iPjEd9Idvf9Cmc6Ze+80mzfS0z9mCLS+C0BjFkA/Z7SEz5fNGw7qgWMe6CA8PR/HixU2pw9OCUrB5WsZ5vVIEKNik8JlemILNdMTpVkDB5hruRmqlYDNCjYJNjhoFmxn8KNjMoMqYJOB+BFwh2FJvciCmXIqjV7ve2n/TW28tPaqqBJuIbZuKOuHN8fhz7wGknjIqPs9oU4b02uVswSbacO8INpHTlJSUO837dwRb1XZqR7DZrj2kXGGkFMpBwabwq0/BphAmQ2V9AhRs1s4xBZtr8kPB5hruRmqlYDNCjYJNjhoFmxn8KNjMoMqYJOB+BJwt2FLLKtsosdSyTBBMvc6ZmLI59805eOmNl7TNBmyHSsF2766j9+5c6kj7XCHYbEzuXYMtm5cXUm7f1j6OaFwNj/5vDHwC/JTepLGxsRA/HMGmDisFmzqWjOQBBCjYrJ1kCjbX5IeCzTXcjdRKwWaEGgWbHDUKNjP4UbCZQZUxScD9CDhLsN1LJrVEs32W0VpnZq7BZqvbNortXsGXut162udKwRYVFaU1N6NdRBu81BPFW9Qw5SalYFOHlYJNHUtG8gACFGzWTjIFm2vyQ8HmGu5GaqVgM0KNgk2OGgWbGfwo2Mygypgk4H4EzBRs7kfDeS1WucmBrdU2wRYZGan90+VT57F94Vr89OEGXPz7NPKXC0ePlRMRGJpD+YWGhoZC/PCQJ0DBJs+QETyIAAWbtZNNweaa/FCwuYa7kVop2IxQo2CTo0bBZgY/CjYzqDImCbgfAQo21+TMGYLNdmWXTp7Dj4u/wNZ5n6Ldq0+h0cAOrrlo1qqLAAWbLkw8iQTuEKBgs/adQMHmmvxQsLmGu5FaKdiMUKNgk6NGwWYGPwo2M6gyJgm4HwEKNtfkzJmCzXaF5w+fxB/rtqLZ8B7w8vZyzYWzVrsEKNjsIuIJJPAfAQo2a98NFGyuyQ8Fm2u4G6mVgs0INQo2OWoUbGbwo2AzgypjkoD7EaBgc03OXCHYXHOlrNVRAhRsjhLj+R5NgILN2umnYHNNfijYXMPdSK0UbEaoUbDJUaNgM4MfBZsZVBmTBNyPAAWbvpwdPnAYX372FXZs24Gjh4/i+rXrCMoehFJlSqFe43p4uGNrlClfRl8wABRsulF53IkUbB6Xcl6wDAEKNhl65pelYDOfcXo1ULC5hruRWinYjFCjYJOjRsFmBj8KNjOoMiYJuB8Bqwo21ULLaGYuxVzGzMkz8OnKz+yGeLR7Rzw3bgRy58ll91wKNruIPPYECjaPTT0v3AgBCjYj1JxXhoLNeaxT10TB5hruRmq1CTYjZVkG2IlC2IkwlMEZBOMsCgHaDw/HCcyvCYif7juBpjvvcCRLxzl6L1iAuIgIVK1a9e4OcBPWTcDE9RMxrNEwdCzWEeHh4ShevLjDwddNmI/1E+ej0bAuKNaxruE4DlfMAiRAAroJWE2wmSW0dANJdeLOHTsxevAYnDtzTnfxgmEFMW3uVNSsVzPTMhRsupF63IkUbB6Xcl6wDAEKNhl65pelYDOfcXo1ULC5hruRWinYjFD7rwwFmxy/1KUp2NSwpGBTw5FRSMBdCVhJsJkptBzNz65fd2FApwG4ceOmo0Xh7++HhZ8sRPXa1TMsS8HmMFaPKUDB5jGp5oWqIEDBpoKieTEo2Mxjm1lkCjbXcJep9fjx4zhx4gRHpDgIUYzmEaN6Gg/vgqIdOKLHQXxpTlc1ykqmDVmh7J49exAbG8sRbFkhmbwGEjBAwCqCzWyh5Qia+Cvx6NSiM06dOOVIsTTnFilWBJ9s/hg5g3OmG4OCzTDaLF+Qgi3Lp5gXqJIABZtKmupjUbCpZ6onIgWbHkrWOscm2KzVKuu3Zu+Sr7F3ySaU6NQQQY1LoUCBAihYsKD1G27BFi7ZuwTip1OJTmgc1JgsJXPEKaKSAFmcBNyUgBUEmzOEliPpmfj8RKxe+rEjRdI9t0O3Dnjt7ckUbNIkPSsABZtn5ZtXK0mAgk0SoMnFKdhMBpxBeAo213CXqZWCzRg9CjZj3NIrRcGmjqWIRMGmliejkYC7ELCCYHOG0NKbj4P7DuKx5p30nm73vKVffIgadWrcdx5HsNlF57EnULB5bOp54UYIULAZoea8MhRszmOduiYKNtdwZ63OJ8ApouqYc4qoOpb3RlLFlpscmJcjRiYBVQRcLdicJbT08nrtxdexYtEKvafbPa9l25Z4871p8PbxTnMuBZtddB57AgWbx6aeF26EAAWbEWrOK0PB5jzWFGyuYc1aXUuAgk0df1USSF2Lsk4kVWwp2LLOPcEryboEXC3YnCW09GawSeVIxETH6D3d7nnBocH46MuVCC8ZTsFmlxZPEAQo2HgfkIADBCjYHIDlglMp2FwAHQBHsLmGO2t1PgEKNnXMVUkgdS3KOpFUsaVgyzr3BK8k6xJwtWBzltDSk0HVo+lsdb4641W0bt8KQdmD7jaDI9j0ZMQzz6Fg88y886oNEqBgMwjOScUo2JwE+p5qKNhcw521Op8ABZs65qokkLoWZZ1IqthSsGWde4JXknUJuFKwOVNo6cnguk/WY+zQsXpOdeicJ4c/iY5dO6BYiWIUbA6R88yTKdg8M++8aoMEKNgMgnNSMXuCLf5wFK4e/t5JrfGcauIPRUGwDWw0DNHFOiI8PBzFixc3DODwAw8g/vvv4b1gAeIiItIs3p06aGYvf+K7yoMEVBOIjzqM+KhD8K0XjmvlghEaGqr9uPIYP368K6s3XLcqCWS4AVm4oCq2FGxZ+CbhpWUZAq4UbM4UWnoStvDdhZgxeaaeUx06p8vjXdC+SztUq1WNgs0hcp55MgWbZ+adV22QAAWbQXBOKmZPsNlGWjmpOR5XjdUE24QJEzwuB7xgcwnURCHURBh24gx24qy5lemILu5xCjYdoDzsFAo2D0s4L9ejCbhSsDlTaOlJ8ty35mLOW3P1nOrQOR26dkCHbh1QsUqFu9NEOUXUIYQedTIFm0elmxcrS4CCTZagueXtCTYxykqMtuJhDoFrIeVwJqWQZUawUbCZk2dPjkrBpi77qiSQuhZlnUiq2HIEW9a5J3glWZeAKwWbM4WWngyaKfwe7vgwSkaUQJ58ebSmULDpyYhnnkPB5pl551UbJEDBZhCck4rZE2y2ZsTGxiIuLs5JrfKcagRX8WOVKaIUbJ5z7znrSq0m2IYPH45hw4Zply8zLdtZ/FLXo0oCuaLtVq9TFVsKNqtnmu0jAcCVgs2ZQktPrs2cstogsgGKFCuCQoULUrDpSYYHn0PB5sHJ56U7ToCCzXFmziyhV7AdP34cJ06ccGbTPKouCjaPSrdHXazVBFvfvn0hfmS/c65IoioJ5Iq2W71OVWwp2KyeabaPBNIXbPvO7k1XvN3La+uWbdpIrNRHk2aN8d7y93ShdabQ0tMgMzddEBscFC4ShrCiYdKCLSUlBZUKVb7vkqKi7syyiYyM1HO5PMeiBCjYLJoYNsuaBCjYrJkXW6v0CjbbSCtrX437tk524XdVmxxwBJv73kNWbTkFm7rMqJJA6lqUdSKpYkvBlnXuCV5J1iUQFhaGs2fTrgm6auNHqFi1ol3JJivYnCm09GawSeVIxETH6D3d7nnBocGYtXiWdp6KEWxCru3fsx9dW3VLU3eePHmwZs0aCja7GbH+CRRs1s8RW2ghAhRsFkpGOk3RK9isfRVsnZmCjdKN95cMAVfuIprevcsRbDLZzLplKdiybm55ZSRwL4EmTZpg27ZtBOPmBKpUqYJZs+6IPI5gc+9kUrC5d/7YeicToGBzMnAHq6NgcxCYRU83W7C5666LFk2XRzVr/cT5EKN6Gg/vgqId6jptaua9v3ts0CnYPOr2032xFGy6UfFEEnB7AlOnTsXYsWPd/jrc5gJqpmrpTmOt9ocPiiIY2ZANf+HOaLtBgwahe/fuFGzGkFqqFAWbpdLBxlidAAWbtTNEwWbt/OhtHQWbXlI8z9kEKNjUEVclgdS1KOtEUsWWU0Szzj3BK8naBCpXrox9+/Zl7Yu0ys0PGFcAACAASURBVNUJwSZ+hFwzLNi80QfVcAPJ+AC7UaJECSxevFi7Qj8/P9SvX98qV8t2GCBAwWYAGot4LgEKNmvnnoLN2vnR2zoKNr2keJ6zCVCwqSOuSgKpa1HWiaSKLQVb1rkneCVZm4CQax07dsSRI0ey5IV+2wdIAdDxI+DKDRdfogLB5gdv9EU13EQyvi8Rh1deeUWTbOIICQlBtWrVXHyRrF6GAAWbDD2W9TgCFGzWTjkFm7Xzo7d1FGx6SfE8ZxOgYFNHXJUEUteirBNJFVsKtqxzT/BKsj6Bf/75B6+99hp++uknnD59GjEx+hf6fwKAF4CVAK5YENV3fYGcfkDTJUD8TRc3UIFgK5A7H9pfKgb4eqH16he1C8qVK5f235IlS6Jo0aIuvkhWL0OAgk2GHst6HAEKNmunPD3BJn4PzrN2s9m6DAh4L1iAuIgIVK1aFWJn0nuPzF7+MlqzSiwUzzXYeMsZJUDBZpTc/eVUSSB1Lco6kVSxpWDLOvcEr8QzCPz222+4du2awxebvX17ZIuLw7W1a5ESEuJweVFg586dGDNmDJKSkhwu7+Pjg6FDh94dxSUClClTBoGBgVqs7B+3QbZb13Ct8wak+GbXHX/Lli149913cfnyZd1lhOjq3bs3SpUqdbeM2OGzSJEi2v8v2btE++lUohMaBzVGgQIFULBgQd3xxYlJiTexutUL8AnwQ9mp3eDt7Y1KlSohe/bsqFWrlkOxeLL1CFCwWS8nbJGFCVCwWTg5QJrtyMU22EK4UbBZO2eZtY6CzX1zl1VbTsGmLrOqJJC6FmWdSKrYUrBlnXuCV+IZBIRcO3DggMOSLXvHjsh2+TKuffYZUv4dSWWEmBlC645gexjZbl3Hr5XeQrJXAMqXL69JKXtHcnIyfv/9d6xZswY7duywdzrq1auHtm3bIkeOHHfPFWuiCdlnq0+FYEu+cQurWo6Ft78vyk3rDi8vL61ucV1CsvFwbwIUbO6dP7beyQQo2JwM3MHqMhvBFlStGsp89x280xkJ5WA1PN1JBPbs2YPY2FiOYHMSb1ZjnwAFm31Ges9QJYH01udJ56liS8HmSXcNrzUrERDTRcUU0YSEBNy8aX9OZfZHH0W2S5dwfN48JIWEIF++fLoE1r3MzBBammBb3RrZkhLwS8W3cAu+2mgvPYJNlBXS8ejRo9q0WSHbDh8+jHPnzuHGjRvw9/fXRp8JgVajRg2EhYWluSTxXiFGsqWWXkoE280krHpoDLz9fFBz7hPa9NBHH300K92CHn0tFGwenX5evKMEKNgcJebc8+1NEU14+20kc+FQ5yZFQW2cIqoAIkMoIUDBpgSjFkSVBFLXoqwTSRVbCrasc0/wSkggMwJ/FC6MW2fO4Obnn+NmaCgaNGgAX19fQ9Di4uLwxx9/aBsuiBFtQmodP35ck31iymfx4sU1mdWsWTNtvbHUhxjJVaVKFW2h/9THrmey4/bN60jssRlJ8EHDhg0hppXqPUSbxMg+IdVsx+3bt7WRYxkdQr6JEWX3tmXi+ona76/hjYejQ9EOCA8P167JkSP55i0M9q8Pb18fdP1mqiYLGzVq5EgInmthAhRsFk4Om2Y9AhRs1stJ6halJ9jKABgFaL+MY/r1w+2ICGtfBFt3HwEKNt4UViFAwaYuE6okkLoWZZ1IqthSsGWde4JXQgKZEdhbrBhu/vMPbn72GW7myoX69etDTI00eqgUWqINu4YG4fatBCT02Ixk+GgySu8INts13Lp1C3///bc2es3eIUa1CfmXnmRUIdhuJyXjad+68PLxRrfN0zTR17hxY3vN4uduQoCCzU0SxWZagwAFmzXykFErMttFVCxwKqYcinUVhLBx5C9f1r5qz20dNznw3Ny76sop2NSRVyWB1LXo/+ydB1RURxfH/wJSLWAXC3axgw2DPfZYUBN7r9iNJfYWu7Fgj11jib3HGDtGMWrsJXZFY4kdxYYR+M4dvyW0hYWdt/v27Z1zOCbse3dm/nd22f3tLdqxJEtbBmzaORO8E1YgQcCWKxc+3r2Lf7dsQVi6dEYDNppLFtAiW2d6OiLyUxjetzyAcHyO9koqYNPtn1JGnzx5IhofvHv3DpTWSracnZ1FqmamTJkSrIMmA7BFRkSgm21ZpLCxQYuDUxmwaezpyYBNYw7l7SirAAM2ZfU11rohgI3m0BcRZez8fL9pFWDAZlq9eTaAAZu8UyALAslbkXYsydKWAZt2zgTvhBVISIFLefIg7M4dfNq8GR/SpxcF9ylFUsYwFmh9BmwOiPz0Ee9aHkCEkYDN2D3JAGy0Bv8Un7uFtgycLpqyVapUydil8f0qUYABm0ocwcuwDAUYsKnbTwkBttDQUFHklAYVLI3eIUjdu+LV6VOAARufDVMrwIBNnuKyIJC8FWnHkixtGbBp50zwTliBBAFbvnwIu3ULnzZtwocMGaQCNhnKn+mREpHhn/Cu5UFE4HM6ZUL102TMqc+GLMDWzbYMIiMi0fLQNBHJxoBNSa+Z1jYDNtPqzbNZuAIM2NTtwIQAW2RkpLoXz6tLsgIM2AyTjDqJtWrVCnv27IlxQ7p06USR4Z49e4o3dtGfP/FZvnbtGpo1ayYeWr9+PQoWLIhx48Zh1KhRGDt2LEaOHIk1a9agdevW8Pf3R0BAgEi/0M199OhRUQvRkgcDNnnekwWB5K1IO5ZkacuATTtngnfCCiQI2AoUQNiNGwjfuBHvM2aEj48PHB0dVSPame52iIwIx7tWhxARmUITgK27nQ8iwsNFiigBtsqVK6tGb16IcQowYDNOP77byhRgwKZuhzNgU7d/ZK+OAZthiuoDbLq7U6dOjQULFqBFixYJQjYGbJwiatiJM+wqWRDIsNms6ypZ2jJgs65zw7u1XgUue3riw7VrCF+/Hu8zZ1YdYDvdzRaIjMDblocQCW0Ath725RD+76fPTQ7sbBmwaejpx4BNQ87krSivAAM25TU2ZgYGbMaoZ3n3MmAzzGfRAVv0KLLXr19j0aJFIvqMumXpotIMs/r5qsQi2JycnJJiTvXXcgSbPBfJgkDyVqQdS7K0ZcCmnTPBO2EFElLgcuHC+HDlCsLXrcP7LFlQtmxZqOnv92n/FGL5b1sFghJSDIm6V8rjslJEezr64lPYRzTfNwU2Ke0YsCnlMDPYZcBmBtF5SstVgAGbun3HgE3d/pG9OgZshimqD7DR3WFhYRg0aBBmz54totgotVOX5tm8eXNQq/qff/5Z/L5p06Yi/ZOGMSmiOvudO3dG/fr1xdwHDhxAo0aNRLqpl5dX1Mb+/PNPAQAPHz4MWk+bNm3Qu3fvGGswTAU5VzFgk6MjWZEFgeStSDuWZGnLgE07Z4J3wgokpMBfxYrh/aVLiFi7Fu+yZlUZYIvEaX8bIEUKvG1JgC1SE4Ctl3N5/Ps+LAqwmRMa8rNDrgIM2OTqydY0rgADNnU7mAGbuv0je3UM2AxTNCHARhZ0wKtfv36YPHkyNm7cGAXSdDPMmDEDX331lZQabLr54lt99erVsXLlSmTNmhUXLlwQUO3KlStRl3p7e+Off/5BpkyZkhVxZ5hi+q9iwGasgv/dLwsCyVuRdizJ0pYBm3bOBO+EFUgQsJUogfcXLiDi55/xzt0dZcqUgbOzszpEi4wApYimsLFFaPMDYk3mhFGyIth6u1TAx3cf0GzPZNg6pDTrntThaO2sggGbdnzJOzGBAgzYTCCyEVMwYDNCPAu8lQGbYU5LDLAFBQWhQoUKUY0JtmzZIgCbh4cHfvrpJ9FN7OPHj3j48KFUwEb2582bh9q1a4sItY4dO4p5du7cKaLY6PWWUlDbt2+PH374QbzZnzp1qvh9iRIlGLABQhv6IS1z5cpl2IFQyVWyIJBKtqOqZcjSlgGbqtzKi2EFFFPgirc33p07h4jVq/Eue3ZVAbbIiE840z0lUtjYIbT5fqGBORsCyAJsfVJXQtibd2i+ZzJsHFKatXGDYgfLSg0zYLNSx/O2k6cAA7bk6WaquxiwmUppdczDgM0wPyQXsFE6JgEwaoJAQ1aTg+gporNmzRLgLPYaixcvLrqbrlq1Cnv37kWNGjX0rsEwFeRcxRFscnQkK7IgkLwVaceSLG0ZsGnnTPBOWIGEFLhSqhTenTmDyFWr8DZHDpQuXRouLi6qEC0y/F+c6WGPFLYpEdpsn2YAW9+0lfHh9Vs02z0Jtk72DNhUcdrkLIIBmxwd2YqVKMCATd2OZsCmbv/IXh0DNsMUTQyw6YBXjx49MH36dGzevFlEsFHdtYCAgKhCx7IBW3T7sdfo6emJVq1aYc+ePYjemEF3HaWJJqcpg2GK6b+KAZuxCv53vywIJG9F2rEkS1sGbNo5E7wTViBBwFamDN6dOoXIn37CWw8PdQG2Tx9xpqcDUtg5ILTpHtHtnFJEzTVkRbD1c6uKdyGhUYCNMglsbW3NtS2eV6ICDNgkismmtK8AAzZ1+5gBm7r9I3t1DNgMUzQhwPbp0ycMHz5cpGDGbnJgTsBWtGhRUBOETZs2cQQbINJix4wZE8fhnCJq2HPA2q5iwGZtHuf9sgLGKXDVxwdvT54EfvoJbzw8UKpUKaRKlco4o5Lujvj3A872coJNSke8bvKbZgBb//Rf4u2L12j260TYOjuIUh0M2CQdGjObYcBmZgfw9JalAAM2dfuLAZu6/SN7dQzYDFNUH2B7//69iFYbMWIEXF1doyLCdBFt5gRsVPeNa7D9518GbIaddb7qswIM2PgksAKsQFIUuOrri7d//AEsX443uXOrC7B9fI+zvZ1hY++M19/8qhnANiBDdbx5HoKmv0yAXSpHBmxJObAqv5YBm8odxMtTlwIM2NTlj9irYcCmbv/IXh0DNsMUjQ7Y4ruDaqxR9FqLFi3EG1c1ALby5cvH20WUChtTswWq28YpotzkwLBngPVdxYDN+nzOO2YFjFHgWoUKeBMUhBTLliE0Tx6ULFkyqv6qMXZl3Bvx8S3O9k4FGwcXvP56F2xsbES9MnMNWSmiAzPVQOjTl1GAjd732NnZmWtbPK9EBRiwSRSTTWlfAQZs6vYxAzZ1+0f26hiwGaaoPsCWLl06+Pn5iVprZcuWFXCNhloAW2RkJP744w8MGTIEly9fRu/evVG/fn106tRJrJMBGwM2w54B1ncVAzbr8znvmBUwRoFrlSrhzZEjSLFkCULz5VMXYAt7g7N9UsPGIRVef/2LZgDbd1lq4vXjF2i6Yzzs0jiBAZsxJ1hd9zJgU5c/eDUqV4ABm7odxIBN3f6RvToGbLIVVZe9cePGYdSoUahbt66IsHN3d8f+/ftBdcfo23XqMOrm5mbSRXOTA3lyy4JA8lakHUuytD22Yid+6vA9in1dBcV614eHhwdy5cqlHaF4J6wAKyAUuF6lCkIPH4bN4sV4nT8/vL29kSZNGlWoE/4hFOf6poGtYxq8arxDM4BtkHttvHr0LAqw+fr6ImXKlKrQnBdhnAIM2IzTj++2MgUYsKnb4QzY1O0f2atjwCZbUXXZO3DgABo1aoTQ0NA4C6OmDP379zd5QWAGbPLOiCwIJG9F2rEkS9vrgacxvao/cvoURoUpnRiwaeeI8E5YgRgKXP/yS4QeOoQUCxcitGBBdQG2969w7ltX2DqlxatG28XffWoIYK4hK0V0cPY6CHnwFE22j0PKtM5gwGYuj8qflwGbfE3ZooYVYMCmbucyYFO3f2SvjgGbbEXVZS8iIgIHDx7E9OnTERQUJECbj4+PiGBr164dnJycTL5gBmzyJJcFgeStSDuWZGnLgE07Z4J3wgokpMD16tUReuAAbBYswGtPT3h5eSFt2rSqEC38XQjO9XODrbMrXjXcphnANiRHXby8/xhNto1DSldnfPHFF7C3t1eF5rwI4xRgwGacfny3lSnAgE3dDmfApm7/yF4dAzbZirK9xBRgwJaYQoY/LgsCGT6j9VwpS1sdYMv1RVH4TuqAzJkzw9PT03qE5J2yAlaiwI2aNfF63z7Y/vgjXhUqhBIlSoju4moYn96+wPn+6WHrkg6v/LZoBrAN9aiHF/f+QZOtY5HSzYUBmxoOm6Q1MGCTJCSbsQ4FGLCp288M2NTtH9mrY8AmW1G2l5gCDNgSU8jwx2VBIMNntJ4rZWmrA2x5yhdHuQntxAdu+uDNgxVgBbSlwI06dfD6t99gO38+XhUurDLA9hzn+2eAnUt6hPhtFp02qSGAuYasFNFhuRvgefBDNNkyFinTuaBcuXJwcHAw17Z4XokKMGCTKCab0r4CDNjU7WMGbOr2j+zVMWCTrSjbS0wBBmyJKWT447IgkOEzWs+VsrRlwGY9Z4Z3at0K3KxbF69+/RV28+YhpEgRFC9e3ORNhPR54NObZzg/ICPsUmVASINNmgFsw/P64dntB/hm8xjYp0/NgE1DT0EGbBpyJm9FeQUYsCmvsTEzMGAzRj3Lu5cBm+X5zNJXzIBNngdlQSB5K9KOJVnaMmDTzpngnbACCSlws359vPrlF9jNmYOQYsXUBdhCn+D8wMywS50JIfU3aAawjcjXEE9v3cc3G0fDPmMaBmwaeooyYNOQM3kryivAgE15jY2ZgQGbMepZ3r0M2OL32Zo1a9C6dWvxIKVzrV+/HgULFhT/Hx4ejpEjR2LSpEni/2vVqgW6Pn369FIOgG5uf39/BAQE6G1EYOh1UhYl0QgDNnliyoJA8lakHUuytGXApp0zwTthBRJS4JafH0J27IDd7NkIKV4cxYoVQ7p06VQh2r+vH+PCd1lglyYzQuqtR8qUKUXHTXMNWSmiIws0xpMb96IAGzVxcnR0NNe2eF6JCjBgkygmm9K+AgzY1O1jBmzq9o/s1TFgSxyw0RXbt29HgwYNxMXPnj1DmzZt8NtvvzFgS8aBZMCWDNH03CILAslbkXYsydKWAZt2zgTvhBVIELA1aoSQbdtgN3MmQry81AXYXj3ChUHuSJk2K17WXasZwDbK82s8vnYXX68fBYfMaUWXdAZs2nieMmDThh95FyZSgAGbiYRO5jQM2JIpnIXexoDNMMA2dOhQjBs3TnTeOn36NOrXr49Hjx6ZFbBZ6JEDAzZ5npMFgeStSDuWZGnLgE07Z4J3wgokCNi+/hohW7YgZUAAXnp7o2jRotIi241V/t+Qh7gwOBtSpnXHy7o/awawjSncBI+u3IkCbGXLltUb9W+shny/aRVgwGZavXk2C1eAAZu6HciATd3+kb06BmwJA7bq1avj5cuXyJIlC1atWiUKFutSM7t164YFCxbESBF98eIFZsyYgdWrV+Pu3bvw9vZG+/bt0aVLl6g3fWFhYdiyZQtmzZqFEydOiG9cv/32W3zzzTeiLkr01M+2bdti2rRp2L9/P2rXro1hw4bBy8tLLDp2iui9e/fQrFkz8djkyZPFHJs3b0a2bNnEfTr79HhwcDAmTpwoHk+dOrVIh+3bty8yZswo+4jFsceATZ7EsiCQvBUlzRK9H1DrCAwNBP2US1kOnm89RfdP+knqCAt+jucrjsEupxvefZldRFfQ6wkP61Jg9OjR1rVhK9zt7SZN8HLTJqScPh0vS5VSFWD7+PI+Lg7JgZSu2fDyqzWwt7fHF198YTYvyUoR/b5oUzy8fBuN146EY1ZXMGAzm0ulT8yATbqkbFDLCjBgU7d3GbCp2z+yV8eALWHA1rFjRwHG9u7di02bNsHT0xNDhgzBwYMH0aNHD1CdNF0NNmdnZwwaNAhz586NY5SAW6tWrUT9NgJwdF30QZBr0aJFaN68eRQ4K1KkCD5+/IgbN25EXUppqosXL0amTJn0Arbz58/HmZ/sb926FdWqVRP2KMWV4F700ahRIyxcuFBxyMaATd6zWAuAbcyYMfIEkWmpFAD6Of3/n2Tadkdq1EMBPEIoduJ6Mq3wbZasAJ1xBmyW7EHD1n67eXO8XL8eKadNw8vSpUF/wzNkyGDYzQpf9fHl37g4JCdSuuXAyzqrNAPYxhZrjgeXbuLrtSPhkNUVZcqUAb0X42H5CjBgs3wf8g5MqAADNhOKnYypGLAlQzQLvoUBW8KAjQBayZIlBUgjSFa1alUByuhNM0Wm1atXLwqwPXjwQESJlStXDrNnzxZgbsSIESICbezYsaIxwrVr10SUWUhICJYtW4YqVaoIWEeRatRMgaLk9uzZIyLKPDw8sGTJEjHn2bNnxTV0386dO1GqVKkEARt9mPvuu+/E9T179hQ15AjsUaTchAkTxFqWL18u5vn3338xdepU8QFQBwKVPNIM2OSpy4BNnpZxLDFgU1Bc6zLNgM06/H2nZUu8WLsWKX/4AS/LllUXYHtxDxeHeiBlupx4WXslHBwcxHsVcw1ZEWzjSrTA/Qs30HjNCDhmc2PAZi6HKjAvAzYFRGWT2lWAAZu6fcuATd3+kb06BmyJAzYCaQS3CKbRT8OGDUUEGoGvChUqxEgRjYyMxOPHj3Hy5EnRBOHXX38VqaI6wLZv3z7UrFkTnTt3Fimi8X3Tqkv9jH7N8+fPBdgj+Hb06FGUL19eL2CLiIjAhg0bRLQdDaodN2rUKLGGPn36iLkpGi++Eb3WnOyzprPHgE2esgzY5GnJgE1BLa3cNH2xQSn4NHLlymXlamh3+3dat8aLNWtgP2UKXvj4oHDhwopHhBuq5sfnwbg4LDfs03ngRe2fNAPYxnu3xN/nrqPxmuFwzJYOpUuXhouLi6Gy8HUqVoABm4qdw0tTnwIM2NTnk+grYsCmbv/IXh0DtsQBG0WhUb21t2/fipoqlAJKKaMEx6IDNgJblD5KkWmxhw6wxa6bRlFusUd81yQFsJG99evXo2DBgnEAG6W16kBdfDunSL2AgABFiwQzYJP3LGbAJk9LBmwKamnlpulLGvqhqGQGbNo9DMFt2+L5qlWwnzQJL774QlWALezZHVwangf26XPjRa3lmgFsE0q1xr0zV9Fo1TA45UjPgE1DTy8GbBpyJm9FeQUYsCmvsTEzMGAzRj3Lu5cBW+KAjdInJ02aJH5oUHrmunXrRKRadMC2bds2ER1GEWoU4UbNCObMmQN6zUtOBFt02CULsEWPYNNFwpn61DJgk6c4AzZ5WjJgU1BLKzfNgM06DkBw+/Z4/tNPsJ84ES98fVGoUCFRL1UNI+zpLVwakQ/2GfLgRc1lotkKNVgy15CVIjqxTBvcPXUFjVYOhVPODAzYzOVQBeZlwKaAqGxSuwowYFO3bxmwqds/slfHgC1xwEYRXZTa6efnJy6mBgHz5s3DhQsXYgC2+fPni1TMgQMHYvz48QLAEdCi+mfx1WDT1Ve7dOkS2rVrJxoabNy4EefOnRO10ZQAbNRNlF6DKW20e/fumDJlithT//79Rb036irauHFj2ccshj0GbPLk1SpgU0PjA+4iKu+cWpOl+M4uAzbrOAHBHTvi+fLlsB8/Hi8qVFAXYHtyE5dG5od9xrx4UWOpZgDbpLLtEPznZTT6aSicPDKIL0BTpUplHQdO47tkwKZxB/P25CrAgE2unrKtMWCTrai67TFgMwywUedNamBA/1KzgH79+iEoKCgGYDt+/DhatGiB0NDQKKNZs2bFo0ePRAMB+qE00vi6iNINBOeo+QCldyoF2Mj+lStX0KFDhzhdRJs0aSK6iLq5uSl6aBmwyZNXy4DN3F0XZWl7PfA0plf1R57yxVFuQju4urqKhiY8tKdA7Pe3uh0yYNOer+Pb0d3OnfFs6VI4jBuH5xUrijqomTNnVsXmw57cwKWRBWCfMR9e1FiiGcA2uVx73DlxCQ1XDIFzrowM2FRx2uQsggGbHB3ZipUowIBN3Y5mwKZu/8heHQM2wwAbRZfpmgMcPnwYlSpVigPY0qZNi6VLl0alkhKEo0YIHTt2RM6cOcVjBK/CwsKwZcsW0eTgxIkT8Pb2FvV5unTpImqfKVmDjQAbjYsXL4paaxRdR4OAG0XeZcmSReoRC1q2A0Xr+CJt1gxRdvUBtlePnuHS7mMo37GB1DXojGnxw68sCKSI4AYY1ecTNXRdlKUtAzYDDoJGLtHia4xGXCN9Gw9HjEDqatWQumrVKNt3/f3xbNEiOHz/PZ5XriwAm+ubNwjZuhX2uXLB7ZtvpK/DUIMfHl/D5VGesM9UAC+qLxLvNcqWLWvo7dKvk5UiOsW3I27/cQENlw+Bc+6Mout76tSppa+XDZpeAQZsptecZ7RgBRiwqdt5DNjU7R/Zq2PAJltRthddgWuHTmF932mo2KURvmhXD45pXBAbsGVNnwkPDl3AkcVb0WzWQBSsWloREbX44VcWBFJEcAOMMmAzQCS+xGIU0OJrjMWIb+KFvj9/HsGdO8M+Rw6ka9YMaevVw/2BA/F0wQI4jBmDF2XKwP3MGbxfvBg2qVKh4KFDsDNjPbYP/1zF5dGF4JC5IJ5XW6gZwPZDhU64FXQefssGwyVPJgZsJn4eKDkdAzYl1WXbmlOAAZu6XcqATd3+kb06BmyyFWV70RWIjIjAwm8G4+zWQ8hZ0hM+revgxb1/cGDmWpTpWBfhTrZ4GHgJ/1y+De9GVeG/aQpS2NgoIqIWP/wyYFPkqAijsrTlCDblfKQ2y1p8jVGbxmpaz53WrfFizRqxpFTly8MmTRq83r0bKevVw4dbt2B75Yp4LOfcucjYs6dZl/7h0V+4PKYIHLJ44vmXCzQD2KZW7IybR8/Bb+kguOTNLDIC0qRJY1ateXI5CjBgk6MjW7ESBRiwqdvRDNjU7R/Zq2PAJltRthdbgasH/sSsWr0QER4uHnJyTYX3IW/gkMYFYa/fit/Z2Nqi75658KxWRjEBtfjhVxYEUkz0RAxzBJu5lOd5lVBAi68xSuikFZsUxXatalWEv3ypd0vO3t7Iv38/7NKlM8m2Q0JCQD80cuXKFTXn+4eX8df3ReGQpTCefzkfzs7OKFNGub+3iW1WVorosxfEDgAAIABJREFUtMpdceP3M/Bb8h1c8mVhwJaY8Bb0OAM2C3IWL9X8CjBgM78PEloBAzZ1+0f26hiwyVaU7cWnAEWxndl8QK84Jb+uJqLXlBxa/PDLgE25EyNLW45gU85HarOsxdcYtWmstvXc69ULT+fN07usnPPnI2P37iZb9t27dxEcHAwPD4+YgO3BJfw1thgcshbB86rzNAPYqIEMvcb6Lf4OLvmzwMvLC1QPl4flK8CAzfJ9yDswoQIM2EwodjKmYsCWDNEs+BYGbBbsPAta+uU9f2BuvW8RER4BREb+t/IUgI2NLXrtmokitb5QdEda/PArCwIpKnwCxjmCzVzK87xKKKDF1xgldNKSzQ/Xr+NaxYr49ORJzG2lSAG7ggVR9I8/YOvqarIt6wVs9y/gr3El4OBeFM+rzNUMYAuo1h1XD/6JBosGIlWBrAzYTHbSlJ+IAZvyGvMMGlKAAZu6ncmATd3+kb06BmyyFWV78SkQ/ikc8/3649KvQXEezlu1JAbs/RG2draKiqfFD78M2JQ7MrK05Qg25XykNstafI1Rm8ZqXM/fffrgyZw5cZaW5vvvkX/UKJMuWT9gO4+/xnnBwb0YnleZAxcXF5QurUxDIUM2LCtFdGaNHriy/yTqLxiA1J7uDNgMEd9CrmHAZiGO4mWqQwEGbOrwg75VMGBTt39kr44Bm2xF2Z4+BW4cOYuZ1Xsg/N9PiKQothQpBFRrsWY0Kjapo7hwWvzwKwsCKS6+ngk4gs1cyvO8SiigxdcYJXTSms23J07gRs2aCA8NjYrQTpkvH7L98gvSFyxo0u3qA2zv/j6LK+NLwjFbCTyrPEszgG1WzV74a99x1P+xP1IXyoYSJUrA1YQRgyZ1rpVNxoDNyhzO2zVOAQZsxumn9N0M2JRWWF32GbCpyx9aX82SFsPw57q9Udss07wmOq+daJJta/HDLwM25Y6OLG05gk05H6nNshZfY9SmsVrXc79/fzwOCIhaXvYZM5C5Xz+TL1cvYLt3BlcmlIJjdi88qzRTM4Btdu3eoBIU9eb3Q5rC2RmwmfzEKTchAzbltGXLGlSAAZu6ncqATd3+kb06BmyyFWV7CSlw4ZcjmO83AJEREUhhY4Me26ejeL2KJhFNix9+ZUEgkzggnkk4gs1cyvO8SiigxdcYJXTSos2Pd+/iWoUK+Hj/PpxLlkSBwEDYpk5t8q3qBWx3T+HKxDJwzOGNZxUDkCpVKpQqVcrk69NNKCtFdM5XfXBp9zHUm9cPaYpkR/HixeHm5ma2ffHE8hRgwCZPS7ZkBQowYFO3kxmwqds/slfHgE22omwvIQUiwsMxv0F/XPw1CMW+Ko8eO2bAxlbZ2mtRb+i//x5jxoyJs7z27duDfmJ3XbMETzJgU85LsrTlCDblfKQ2ywzY1OYR067nwfDh+GfiRGSbOBFZhg417eT/n00fYHsb/CeuTioLxxyl8KzidM0ANmqedHHXUdSb+y3SFM3BgM0sp06ZSRmwKaMrW9WoAgzY1O1YBmzq9o/s1ZkLsD1//hyLFy/Grl1rcOHCTbx+/UH21lRjL00aRxQvng9167ZCly5dkD59etWszRwLuXXsAlZ1GYc2i0cir29xky1Bix9+ZUEgkzkh1kQcwfafIPv27UPNmjVRt25drFq1KioK4/jx4+L3oaGhWL16NVq1aiVuCg8Px8iRIzFp0iQsWLAA/v7+ibpx3LhxGDVqFMaOHSvu1TdiX7dmzRq0bt1azBEQEAAnJ6dE57LGC7T4GmONfkzunt8cO4b7AwYgz7p1sPfwSK4Zo+7TC9junMTVyT5wzFkazypM0wxgm9egHy7sPIJ6c/oiTbGcKFasGNKlS2eUhnyzOhRgwKYOP/AqLEQBBmzqdhQDNnX7R/bqzAHY5s2bh8GD+6NVKzs0afIO1MhKyzVpQ0KAU6eAjRudsWbNJ0yZMgM9e/aU7UqLsrd9xHz4je9h0jVr8cMvAzbljpAsbQ2NYLt27RqaNWuGiIgIbNiwAZ6enmJzCxcuRLdu3cR/9+vXD5MnT4a9vT1evXqFzp07Y8+ePdi9ezfKly+fqBgM2BKVyKgLtPgaY5QgKr059PBhBLdrh/y7d8OxUCGpqwwNDIR9jhx49csv+GfqVGQbNw7p27cXTX1MMfQDtuO4OvkLOHqUwbPyU5E6dWqULFnSFEuKdw5ZKaJUcuL8jsOoO6sP0pbwYMBmNo/Kn5gBm3xN2aKGFWDApm7nMmBTt39kr87UgG3w4AEIDFyGBQtC4O0tezfqt3f2LNCtmyuqVOmIKVOmJ3vBW7Zswdq1CxAUdBL//PMK1JRTq4M+l2TJkhbly5dFixbd0Lhx42RtVYsffmVBoGQJKuEmjmD7T0QdMNu0aRP27t2LGjVq4P379wKqEWSjUb16dfz888/ImDEjrl69iqZNm4oPyvQ7SnFObCQXsCVmlx//rIAWX2Ms3bcR79/j2cKFePrjjwi7cwepKlSAc6lSeLlxo1TAFnrgAO60bo2IsDCkb90a9rlyIW2dOnAkUG4iuEa+0gvYbv+Bq1N84eRRFk/L/6AZwPZjo4E4ty0QX83sDVevXAzYLP0JG239DNg05EzeivIKMGBTXmNjZmDAZox6lnevKQEbRa6tXDkC+/eHwAy1f1XjnNBQ+qDsirZtxyc5ku3+/fvw92+Gly//QteuIahWDcie3aTv302uI8HD+/eBAweARYtc4eZWGAsXrkd22ngShhY//DJgS8IBSOKlsrQ1NIItesrnjBkzBFijD8stW7ZEmjRpRMpoYGAgdu7cKYqT61JK27RpA3ptpaLlZ8+eFRFuv/32G9zd3dG9e3cR5ebi4iJ2Hx9go9TTH3/8EfPnzxfX0LwPHz7EDz/8EJVKGjtF9N27dyJVlaLnNm/ejDNnzoj0Vd39Xbt2jUojffv2rVgf2ad9UHrqhQsXMHr06ERTVZPoMrNfrsXXGLOLasQCIt68wb2ePUVTnRyzZsHOzQ1vjx9HcPv2AoTJjGB7OHIknLy8ELp/PzIPGgSH3LmNWHnyb9UH2N7cCsK1HyrAKVc5PPWdrBnAtuDrQTi75SC+CugNV+9cKFq0qNWX4Uj+6VHXnQzY1OUPXo3KFWDApm4HMWBTt39kr85UgI1qrnl4uOPIkY9WGbkW228UyVaxoj3u3n1o8JtBgmvVq/ugTZuHGD5c9kmwHHsTJgCrVrlj//4TSYJsWvzwKwsCmcv7HMEWU/n169ejefPm6NGjB6ZPn44jR46I+mtDhw5FwYIFRTMOXb01qoXWv39/TJw4UTweFBQkoBd9wI4+evXqJWAZ1U2LDdjCwsIwfPhwMVd8Q1erLSHAFt99S5YsQadOnfDp0ycB0miNukGRdq6urjh//jwDNnM98axk3te//YabDRog8t9/4+yYaqTJBGwRb9/i1a+/ipRTpyJFzPatl17AdvMork2tCKfcX+DpF5ME7PY2YxqBrBTRhU0G48ymA6gzoyfcSuZhwKah5zYDNg05k7eivAIM2JTX2JgZGLAZo57l3WsqwEZRFXfujMPChe8sTySFVuzv74zcuUdiyJAhBs1Qt255+Poes2q4phOKINuxY77YtSvIIO3oIgZsBktlsgsZsMWU+vTp06hfvz6KFCkCglqLFi0SzQi2b9+OXLly4ZtvvsGXX34pgBX9nqLCKJ20QoUKIvJsx44dWLFihUglpZTTQYMGgaCdrkZbbMB2+fJlNGnSBCEhIQLcUYMF+h1FoJ04ccKgCDZq3DJhwgQ4Ojpi8ODBIhpOVyvuxo0bcexTtFvv3r1j2DfZgVN4Ii2+xigsGZuXrIBewHbjCK5NqwSnPL54Wm6iZgDboqZDcHrjftSZ3hNupfKI184MGTJIVpXNmUMBBmzmUJ3ntFgFGLCp23UM2NTtH9mrMxVgq1ixGEaPvoTq1WXvwHLt7d9P0Kcojhy5mOgmqObatGmdcOxYSKLXWssFvr6uGDhwqcE12bT44Zcj2JQ77bK0NTRFlHby9OlTkRJKH5IpCmzOnDkgSEWQLEuWLCLdk9I3Z86ciWHDhuHx48eiIQJFp9F9x44di1cQXdRbbMBGQM7Pz0/YnTVrFpydnREZGSmAGQE8QyLYDh8+jEqVKol5Y0e6HT16VETg6dJYqV5cfPaV86JpLWvxNca0CiZttgdDhuCfKVPg4uODfL/8ArtoYCUyLAwh27bh2bJlePP774j48AEps2RB2gYNkGXwYDjkyRNjsg/XruFejx54e+wYsowYIa5JYWcn7r/bqZPoCqqLeCPbL9auxeOAALy/cCGGnfjWkrRdGXe1PsAWev0wrk+vAqc85fG03ASkTZsWXl5exk1mxN2yItgWNx+GU+v3ovbUHkhXJi8DNiN8orZbGbCpzSO8HlUrwIBN1e4BAzZ1+0f26kwF2NKmdcLdux803S00qb6h7qIeHo549ep9orc2aVITdevuAzUj4/FZgRUrgF27amDjxr0GSaLFD7+yIJBBAipwEUewxRT1w4cPGDBggIhMI4C2ceNGlCtXLqrGmg58UUonQbMSJUoIEPfPP/+IDqSUdhnf0IGy2IAtNhAjUEdD93tDABtBNF0H09j26IuB1q1bw9/fH5TSqs++AkfLLCa1+BpjFiENnFQfYIt49w5/9+2LZ0uWxGuJYFnerVvh/P8UyfBXr3C7eXMB4LJNmCBAW+aBA0VDhDiAzdNTQL0HQ4fGa1u1gO1aIK7PqAqnvBXx1GecZgDbkpbD8efaPag9tTvSlcmHwoULiyYwPCxfAQZslu9D3oEJFWDAFlNs+jaX3qBSOgZ1DStevDio6HDfvn3FG9NqVMXchIMBmwnFVsFUpgJsdK603Okyua6k5mL0GpDYcHd3xYkTr5AjR2JXWs/jf/8N+PikxcOHhkX1afHDLwM25c67LG2TEsFGu6GOod26dUPWrFnx6NEj6Boe0GO6xgZUO4kaGlDtNYJmVJ+RItiooQBFu1G9tvhGbMAWu1GCvgizhGqwJQTYyD5FyHEEW3tRP4/qz1GqLw85CugDbKGHD+NGjRqwcXRE9mnTkK5NG/Hf7y9eFA0O3p09C9fGjZH7p59gkyoVPly5ght16iB11aqfAVvv3sgyaJCIjIsN2OwyZ8atBg3wJigImfr2Fdfb/L+JiJxdGWdFbwTbtYO4PqManPJVwtOyYzUD2Ja1HokTa3aj1pRuSO+TnwGbccdHVXczYFOVO3gxaleAAVtMD928eRPjx48H1TGh2iVUw4S+mc6cObP4bwcHB5O6lAGbSeU2+2QM2MzrAkMBm41NCoSHm61usnlF0jM7cUlbWyAiInFASSYYsKnPjRzBFtcnv//+OypXriweIOClq59G/6/rKqpLBV23bp2IXCOwRs0MqP4a1Wej5geUbkqgjmqebdu2DWXLlo3T5EBGDbaEANvt27e5Bhsg4BoDNvmvP/oAmw6K6WZM17IlPBYvho2zcxQwc8ibF/moKUGBAlGA7ePduwLEuU+ciEy9e8ebIko2CcbRtbpB96SqVElAudRffmnWP9R6AdvVA7geUB1O+SrjadnvRaMRioA115CVIrq87SgcX/Urak3uhvTl8qNQoULIlCmTubbF80pUgAGbRDHZlPYVYMAW08fUxYu+saZvqekPI0Wsde/eHfXq1TM5XKOVMWDT/nMw+g4ZsJnX34YCNo4AjN9PhurHgM2851zf7AzY4ioTHaJVqVJFpGu6u7uLC9+/fy8aCNB7Bopw27lzJ0qVKiUeo1po7dq1i9NFlFJOKbWUvqyLHcFGXT4p3VRfoxVjU0RTpkwZp4sofQCmIuTUIVVnX52nM+mr0iLET7oKprtDH2CL/PQJ/0yciEfjxyOVry9yrVoF+/+Hf1N02/UqVWLUVPv34UPc9PPDu1On4LFoETJ06RK1idgRbPEBNt3FKd3dRZ02p+LFTSdCrJn0AbbXV/bjxswacMpfBU/LjNEMYFvRbgz+WPkLak7yR4YvCjBgM9vJkz8xAzb5mrJFDSvAgE3dzmXApm7/yF4dAzbZiibNnqGAiAEbA7b4FJCVxpi0UyvvamsAbM+DH2JY7gZwy5kFdVZ+l+gHWyoR0bNnT6xatQo9evQQAIw6dOqGLoWUOoX+/PPPUfWGKNWcot+oAcKBAweQLl06cT99YUeRcDRiAzYdtKNupVQjjeahex48eIAffvjBoCYHCUWwUc012s/UqVNFHTnq8Ed2KXV01KhRDNjkPZWs0pI+wKZL+aQoM2p+kLZu3Sh94gNs9GDooUO43aQJPj1/jvgi3qI3OYgtdtiNG7j19dciBdVj6VJk6NjRbP7QC9j+2osbs2rBucCXeFJ6VKKvQ0pvQFYE208dvsexFTtRc0IXZCjvyYBNaceZ0D4DNhOKzVNZvgJaBWwRERHiG2RK86Q3ty9evADVSWnatCk6deoUo+jm8+fPsXnzZmzduhVBQUHCqRS51qdPH5EaYmNjE8PR9C3z7NmzxbfQDRs2xOTJkxUr4smAzfKfY0nZAQO2pKgl/1oGbMZpaqh+NIsWo0sYsBl3fhK6W6a2/ilKi6laBk43+wdb5RSLa/natWtRzRcofZVqsb169QqDBg0SzRl0Ka6mXJOSc2nxNUZJvYy1rQNsZMe5VCnkXrkSjoULQwfR6PcFAgOR+v8p1wKkGRnB5lioUIxlf/jrL9xp2xbvTp8Wv1ctYLu8Bzdm14ZzgWp4Unok3NzcRM1ncw1ZgG1lp7EIWrYDNcd3QYYKnvD09BQldnhYvgIM2Czfh7wDEyqgRcBG3xzTt7PU9Ytqn9APtbun2im9e/cWrbDpW2fdi/6sWbPEt8sE1bJkySLqp1C9tdWrV4O+SW7evHkMj9CbVIJrlE5BP9mzZxdpF7ZUgEjyYMAmWVCVm2PAZl4HGQqIOIItfj8Zqh/drcUPvzIhkDmeCdYQwUa6Witgi14bLvb58vHxEVF6+fPnN8fRU2ROLb7GKCKUJKME2J7On4+8O3ci7OZNvD1xAjnnzsWbP/4QaaCGArboEW+xAVmcLqLRAFvEhw+45+8vGibQuNWwoWoB26tLu3FzzldwLlgdT0qN0AxgW9VlPI4u2YYa4zojY8VCDNgkPbfUYIYBmxq8wGuwGAW0CNh0NVPs7e1j1Esh8EZpF1QDhb6tpUg2feP06dOoX7++aHdP16ZNmzbq0ugRbBQZF7vlvUznM2CTqab6bTFgM6+PDAVEDNgYsMWnAAM25Z6/MrWNDtgoDZPgkrUMarYwZ84cbNiwAfRlIX25SJ1FqZZcsWLFNCUDAzbTuvP1b7/hdsuWyLt1qzTApm8H8aWIxgZslGKab8cOpKld27RCRJtNX4roq0u/4uacunD2rIEnJYdrBrCt9p+AI4u2osbYTshYqbDooEyBCzwsXwEGbJbvQ96BCRXQImCjNM8KFSqgVq1aol7KpEmTcOrUKVFrhOqPtG7dOkYtlRs3bogot4sXL4rItY4dOyI4OFikUtjZ2Ym0CQJplA6aJ08eEdlGrd2p2DHZYsBmwgOr8akYsJnXwQzYjNPfUP1oFi1++JUJgYzzRPLutsYINlJK1yU0earxXWpVQIuvMWrVmtZFzQyezp2Lh2PHwqloUdEp1LFgwSSniEaPYEsKYKNrdSmiYbdvw33UKGTs1Ut0HzXX0AvYLu7Czbn14OxZE09KDhOg25yAW1aK6Jpuk/D7ws2oPqYjMlUpwoDNXAdPgXkZsCkgKpvUrgJaBGy66DPqjFW2bFmUKVMGpUuXFgWI6dsUAmI6KEZRbqQBFRueP39+VPFhuocAG43169cLoEZ1Sqj2GhUtpvpsZI8Bm3afG+bYGQM2c6j+35yGAiKOYIvfT4bqx4DNvOdc3+wM2NTpF15V8hRgwJY83fgueQroBWwXduLmvAZwLlQbT7yHaAaw/dxjMg7/uAnVR3dApqpFUaBAAdFhmYflK8CAzfJ9yDswoQJaBGwPHz5Eq1atEBgYGKUkgbXoEWw6wEYXUGoE1WSjyLTGjRuLemqUGkr/6gAb3X/y5MkYUWwUKceAzYSH1QqmYsBmXicbCogYsDFgi08BjmBT7vkrU9voKaK0Yo5gU85v5rTMgM2c6vPcpIA+wBZyfgduzfeDc6E6eOI9WDOAbW2vHxA4bwOqjWqPzF8WY8CmoacBAzYNOZO3orwCWgRsHz9+xJAhQ0S9tSpVqsSowxY7rTM6YEudOjVGjhwp0kupecGtW7dEcwSKYCPAFhYWFhXFRnXZqHYLAzblz6g1zcCAzbzeZsBmnP6G6kezaPHDr0wIZJwnknc3R7AlTze+S50KaPE1Rp1K86r0KaAXsJ3bhls/NoJz4a/wxGsQ0qdPj6JFi5pNSFkpouv6TMWhOevx5cj2yFKtmGia4u7ubrZ98cTyFGDAJk9LtmQFCmgRsJHbKCKtW7duceqjxQZsuhTR+/fvY8SIERg+fDhGjRqFBQsWiHTQEiVKRAE2sku13L755hvUrl1bPNajRw9RMLhXr16KnBZucqCIrKo1yoDNvK4xFBBxBFv8fjJUvxiALQUV7/nPXvv27UE/Hh4eIjXfkgYDNuW8JVNbQyLYdO8VaEex3weEh4eLL+OovisNqvdK19OHZBnD0Pquhl4nY02WaIMBmyV6TVtr1gvYzm7FrQWN4VykLp6U+E4zgG1932k4OHsdvhzeDllqFGfApqHjzIBNQ87krSivgFYBm743nvH9/vHjx6Kz6O7duwVgo/pqhw8fRqNGjURTA10EG3mDOpEeOnRIRMhRhFvPnj3x3XffRdVuk+0xBmyyFVW3PWsDbNeuAVTqsFw5ICAAcHIyr38MBUTmBmzBwcDEicDmzZ/18vMDhg4F8ue3DP1olQNGDcCMbTOA9wBuMmAzr+c+z84RbP95ITpgo99u374dDRo0EBc8e/YMbdq0wW+//caATQ0HV88aGLCp2DlWsjR9gO3lmc24vfAbOBephyclBmoGsG3oNwMHZv6MqsPaIGtNLwZsGjrnDNg05EzeivIKaBWwKa+caWZgwGYandUyizUBthcvgCFDgMWLAX9/BmyGnkGCa61bA0FBMe/w8QFWrTIvZDMEUL4Ne4tlx5ZhzKYxePH4BfALgDAGbIb6X8nrGLDpB2xDhw4VzZBsbW2ha6T06NEjswI2Jc+CFmwzYNOCFy17D/oB2ybcXtgEzkXr40nxAaCmbEWKFDHbZmWliG4cEID9M9ag6tA2yFrLC/ny5UO2bNnMti+eWJ4CDNjkacmWrEABBmzqdjIDNnX7R/bqrAGwRUQAZ84Aw4cDe/d+VpABm+EnaeFCoFs3oHNnYMYM4NMnYNAgYMmSz//fr5/htmRfmRBgu/3sNtaeXIvt57fjz+A/P099AMCtmKvgFFHZXjHcHgO2uICtevXqePnyJbJkyYJVq1bBzc1NpINS/VUqQ0HlJKKniL548QIzZswQTZPow7W3t7dIee7SpQuc/h+iS/Vct2zZglmzZuHEiRPw8fHBt99+K8pP2NnZRdmnZkxt27bFtGnTsH//flGaYtiwYfDy8hILjR2Rf+/evaju55MnTxZzbN68WXzApft09une4OBgTJw4UTxO9WdpP3379kXGjBkNPzAqv5IBm8odZAXL0wvYTm/E7UVN4VzMD0+K9dMMYNv03Szsm7YKVQa3hnsdbwZsGjrjDNg05EzeivIKMGBTXmNjZogPsKWHM+xhG6NLqqFzFKhc0tBL+TozKGANgI0irypUADw8qHYRsGgRAzZDj1pYGEBln3bsAAYMAFq1+nznsmVAp07A2LHAyJGGWpN/XXyA7fWH11h8ZDFmHpiJ+y/vR02a2yE37sy/A4QzYJPvieRZZMAWF7B17NhRgLG9e/di06ZN8PT0FCUiDh48KGqwEgTTATZqijRo0CDMnTs3jgMIuFF3c6rfRgCOros+CHItWrQIzZs3jwJnFNFCTZtu3LgRdSmlqS5evBiZMmXSC9jOnz8fZ36yv3XrVlSrVk3YoxRXgnvRB5XFoPq1WoFsDNiS9zrAd8lTQC9gO7Uetxc3h0uxhnhc7FvNALYtg2djzw8rUWVQK7h/VRJ58+ZF9uzZ5QnKlsymAAM2s0nPE1uiAgzY1O21+ABbfRRAVqRW98KNXF0OrwJwclX/HjPkckf6XFmN3O1/t18LPI3rgadRoW9T5GzkE6PQu8wPv+asIXb8OLBuHfDtt8CDB59hG0ewJf8IEXSjz+qzZwMLFnzW0lwjOmAjmLby+ErsOL8DJ+7E/CBP62vi1gQbp2yMs1SOYDOX97gGW3Tlo0eHlSxZUoA0gmRVq1YVoIxSuuis1qtXLwqwPXjwQESJlStXTjRJIjBHzZMoAo06k1NjhGvXrokos5CQECxbtkx0OidYR5Fq1EyBouT27NkjIsqo0Qd1LKc5z549K66h+3bu3IlSpUolCNhGjx4t6sPS9VQrlmrIEdijSLkJEyaItSxfvlzM8++//2Lq1Kmge3Qg0HynUN7MDNjkacmWkqeAPsD24s91uLOkBZyLN8KTop8jRwsXLpy8SSTcJStFdOuQufhtygpU/q4lstUtxYBNgm/UYoIBm1o8weuwCAUYsKnbTfEBNl/kQHo4oXLlykle/PXDZ5J8D99gegW0DNiiq6mLZmPAlrwzFhkJrF37OWW0eHFg9WrAnI03CbA9evUIa06swZxDc3D3+V3YpLBBRGREjA2mcUwDt0g33L1zN87GKRUvS9YscHRwhKOjY/KEiXZXrgy5kCu9abqRBl4LROD1QPSt0BeNcjayuE6oMiG+0Y6LZcBcXUQJrBFII7hFMI1+GjZsKCLQCHxVqFAhRoooNUKixkknT54UTRB+/fVXkSqqA2z79u1DzZo10blzZ5EiSlFvsYcO7kW/5vnz5wLsEXw7evQoypcvrxewRUREYMOGDSLajgbVjqPu6LQGauJEdikllqjeAAAgAElEQVQaL74RvdacbB+a2h4DNlMrzvPFVkAvYDv5M+4sbQWX4o3xuGgfzQC2bcPmYfek5ag0sAWy1ystGsXlyJGDD4YGFGDApgEn8hZMpwADNtNpnZyZEqrBFhoaik9UgCkZw9XVNRl3me6Wv89dx/uQUNNNmMyZ3oWEgtYqe6T1zIbIrKk0GcEWXSsGbMk/OQTXtm4F+vcHqGEERa+1aAEQ5DLXoLkXHF6AuYFzcenBJXMtw+zzMmCT7wJzAjaKQqN6a2/fvkXRokVFCiiljBIciw7YCGxR+ihFpsUeOsCmr8N59OvjuyYpgI1sRe9+Hh2wUVqrDtTF5yUCigEBAVH14uR70nQWGbCZTmueKX4F9AK2E2twZ1lruJT4Bo+L9NIMYNs+Yj5+nbAMlfo3R/YGZRiwaeiJwYBNQ87krSivgKUBNvp2mL69pdohNWrUQPHixUGgiYrzUqoD1RdRcvz999+YPn26SOPInz9/jMLESsybEGA7d+6cSP/Q8kiVKpUo+qz2QZE2MqJtdPskv9IPpQjl+n9IkszoEnOmiDJgM/40x4ZrEyd+jmIz91NFlyL6/M1zLDm6BLMOzhIRbbGHm7MbqthXwdbVW+M8RoXca9eqjcxZMovC8saO4GfBCH4ebKyZJN3vmdYTWSOzcgRbklRL+GJzAjZKn5w0aZL4oUHpmevWrRORatEB27Zt20R0GEWoUYQbNSOYM2cO6LU7ORFs0WGXLMAWPYJNFwkn0U2qMsWATVXusMrF6Adsq3FnWZsowEY1FQsVKmQ2jWSliO4YtQC7xi1BxX7NkMOvLHLnzo2cOXOabV88sTwFGLDJ05ItWYEClgbYbt68ifHjx4uOXD/++CMGDx4sunhlzpxZ/LeDg4NiXnv48KGow0JzU5rIo0eP0Lt3b9StWxdUCDk6DJO1iIQAGxUqpm/UkzO0DuaSo4ka72HAZlqvJNQFM/pKzA0oDx8G2rX7HLkWEPD5v80N10if2Ppd++catp3fhkVHFuH209sxnOlt542z88/GcTAVcacfd3d38SNryIbgCa0rPkAuax9K2pEJ8WWv05yAjSK6KLXTz89PbIsaBMybNw8XLlyIAdjmz58vUjEHDhwo3qcQgCOgRfXP4qvBpquvdunSJbRr1040NNi4cSPoyzP6wlAJwEbdRMnPFNXWvXt3TJkyReypf//+ot4bdRVt3LixbPeZxR4DNrPIzpNGU0AfYHt+fCWCl7eDi1dTPC7cQzQt0QJg2zlmIX75fjEqfNsUORv6MGDT0LOBAZuGnMlbUV4BSwNs1N6eulxRsV76w0URa/QmkYCXknCNPLF06VLx7XTsUb16daxcuRJZs8ordq+bIyHARtF8Wh9v3rxJdhqsKbWhVF1aq+xBqby6dF6ZH37NDYh0OnGKaNJPDDUUbNMGoAaAkyd/7iaqBrhGO9EHKCmKbfWJ1ZgfOD8qmswBDgjbGAa8jKkBRbDVqVNHfGkiI4It6QrLuyM6IJdnVTlLMl9jZK/S3ICNvtCiBgb0L73/6NevH4KCgmIAtuPHj6NFixYiql436H0BfRlHDQToh9JI4+siStcTnKPmA5TeqRRgI/tXrlxBhw4d4nQRbdKkiXh/5ebmJtt9ZrFnzYBNB/k//63//F5R1n9Hf38q27ZujUp8YW2WQwggODg4TjTz8z9+QvCK9nDxbobHhbprBrARXCPIVqFPE+RsXI4Bm7kOnQLzMmBTQFQ2qV0FLA2wadcT8e/M2gGbtfk7of3K/PDLgE3f8w1RH0YS8oW59AsPp06PVLQ8/tWNHQuMHGm+Z01iEYDU9GDdn+sw++BsPHz1EKCeK6dirrdly5agHyqMLDO15MOHD6AfU47ogNyU8yZ3LpmvMcldg777zA3YKLpM1xzg8OHDqFSpUhzAljZtWvFFnC6VlCAcNUKgCHc6y/QYwSv6onDLli2iyQGVu/D29haNFCg6njqPKlmDjQAbjYsXL4paaxRdR4OAG0XeWTrUjn5+rBmwEdShL6F5qEOB2F+2PD+2HME/dYSLd3M8LtRNfKGka0pijhXLShGl9FBKEy3f+xt4fP2FKHFCe+dh+QowYLN8H/IOTKiApQC2e/fuiSgxaiFPbe59fHzEG1JKq6A3pLpBaZz0JvbUqVPi22AqNvz06VPxbXO5cuVipHHS7+la6rZ19uxZ8UeAotGonluxYsVieIHerFAtlV27don5dddSiijVgaMP3PSNIRVDXrt2rUgd/e677+Di4iLs0D3NmjUT/x29+HBirmbAlphC1vO4zA+/5gJEsb3FEWxJO78vX36OXtu1K/771A7YdKumdNHOUzrj0K1DwD4A0TLd6XWdfiwt+itpnlTn1TJfY2Tv0NSATfb62Z7pFWDAxoDN9Kcu/hlj/z17FrQMd1d2gkvJFnjs6a8ZwEYNDqjRgW/Pr5GriS8DNrUcQAnrYMAmQUQ2YT0KWAJge//+PaZNm4bSpUuLb40JqC1evFh09Zo5c6aocULAQJf2QN/AUn2RFStWiEgIgmzUlGDRokVo3ry5cC7VRqH6JlTrhGqpUErS/fv3hS36HX2DXL58eXHt6dOnRdct+gNJ3/jSt0y3bt0S0I5qp/z000+oXLmy+Dab7qPixvRNN9miWkIM2Kzn+aTkTmV++FULYFNSr+TYTiwCS2eT9YtfXUP1o7vFeZ4yBqDvIJ79Z48BW3JOrpx7ZL7GyFnRf1YYsMlWVPv2rB2wad/DlrVDXcMqWvWzo0txd1VnuJRsiceeXUXkaMGCBc22IVkRbLsnLce2YfPg26MxcjUtz1+Umc2j8idmwCZfU7aoYQUsAbDFJz8VF6Z6KHnz5hXwLE2aNBgyZEhUyoMObOkAWf369QUwoyK+ujQOgmBDhw4VMM7W1lZMQ4WMqQMYwbPJVOAIiLIbu/jvyZMn0bBhwyi71O2SouYI/lENFl1RYwZsGn4CmXBrMj/8MiAyDhCxfsbpFwXYxoyJY4gBmwlfVGJNJfM1RvYuGLDJVlT79qwZsGnfu5a9w2dHF+Puqq5wKdUKjwt20Qxg+23yCmwdOhdfdG+E3M0qMGCz7GMaY/UM2DTkTN6K8gpYKmCLnXJJHXiosxelcFLr+QcPHohIMgJg9PtOnTqBANi6deuQL18+AdUIhumGrl197KLF9DhFr+3Zs8cgu3S9zjYDNuXPrzXNIPPDLwMi4wAR62ecfgzY1PnKJfM1RvYOGbDJVlT79hiwad/HlrrDZ0cW4e5qf7iUboPHBTppBrDt+WEltgyejS+6NUTu5hVF7cncuXNbqpt43dEUYMDGx4EVSIICWgFsFF6tK0BMaZxUOJgi2qgeWp48eTB//nyhiq7+GaWIUp203377TTxGqaQ2NjZxihYTlEuKXQZsSTh8fGmSFJD54ZcBkXGASO36nTsH7N4NHDuWFn/9FY6HD6nA/yc4OtrB3d0RhQvbwtf3FerUAby8knQME7w4ySmiHMEmT3wJlmS+xkhYTgwTDNhkK6p9ewzYtO9jS93h098X4N6a7lGAjboNFyhQwGzbkZUiunfaKmz+bhbKdfVDnpaVGLCZzaPyJ2bAJl9TtqhhBbQC2CgqjbpjUfcu+jd16tQigo3+JeBGDQqiA7YdO3bAz89PRLdRDTa6jkbsCDbqAqezO2zYMJFeOnjwYL12GbBp+Mli5q3J/PCrdkBkLqkNBURq1W/tWmDePFc8emSPBg2+QaVK1UXDlmzZsonalVTPkqJ7qYPg77/vx44dm5A160f07BmCFi2MV91Q/Wgm/vBrvN6yLch8jZG9NgZsshXVvj1+jdG+jy11h08P/4h7P/eAS5l2eJy/A7QC2PbNWINNAwLg06UB8raqLLqBU5ADD8tXgAGb5fuQd2BCBSwRsFGdtAEDBogPiSVKlIiKStNBM4o4o4YI1MWzUaNG6NWrF7p06RIDsFEzgtatW4vfUQro9OnTRRef2IAtffr0SIpdBmwmPLxWNpXMD79qBUTmdqmhgEht+lHE2sCBrggLy47+/ceK1z1Dx9atWzFjxig4ONzHtGkhRkW0GaqfqQDbub/P4dX7V4ZKoZrrAq8HKrqWygUqo0qBKnHmkPkaI3sDDNhkK6p9ewzYtO9jS93h08D5uLe2J1zKtMfj/O01A9gOzPwZG/rNgE+n+sjbpgoDNks9oPGsmwGbhpzJW1FeAUsDbBSBQeCsRYsWoDpsGzduFE0OMmTIgKtXr6Jp06YCvNGoW7euiE778OEDmjVrFgOwUYOCHj16YPny5aJuG33LQqAtPsCWFLsM2JQ/s9Y6g8wPv2oDRLF9qvYURzXpt3w50LEjRJQufZmgG5cvXxa1I0+dOoXg4GDx+kgdkKmTGX0BUatWLRQpUiTq+rlz54q0+WXLgA4dkvcsI8CGrsm7l+8ynQKj643GmPpxG0zIfI2RvRsGbLIV1b49Bmza97El7DAy/CNS2NrHWOqTQ3Px97recCnbAY/ztYO7uzvy589vtu3IShE9OGsd1n87DWU71kO+tlUZsJnNo/InZsAmX1O2qGEFLA2wkSv27t2LPn36gBob/PDDDyhXrpzwkK7xwfnz5zFw4EDRITRdunRRv6drdDXYPn36hKVLl4qU0pIlS2L27NnInj17vIAtKXajR8bFd2yiR9wZcqzog7xuREZGIvb/G2KDr9GGAjI//KoJEEX3jqWkOKpFv4AAYO7cTFi7difKli0rpNy9ezdmzJghXveoezK9PlK3ZeqiTF8g3Lp1C8ePH8fOnTtRsGBB9O/fH3WoGBsA+uKhRYv66NXrCfr1S/rzRm2ArUT2EnB1dk36Rsx8R670uUA/sgdFxh2+fhgM2EoLaVsGThf/Vq5cWbbUbE8FCjBgU4ETeAl4dnQJwj+EwtWrIRwyfC74/+TgHPy9vg9cynbE43xtBWDL65ENry7txvu/z8Ldb7xJlZMF2A7NWY91faaiTIe6yN/uS/G5it5/8LB8BRiwWb4PeQcmVMASAZuS8lCEHNVaO3fuHFasWCFaTJtzMGAzp/rqmlvLgM3SUhzVANgocm38+EzYsydIdEYODw+Hv78/CPJ37NhRRO9GH1Rv0tnZGQsXLoz6dc+ePbFs2TIRvUu/t7W1xc2bN1GrVnmMGPEkyZFsaksR1W30zZs3oC9VLG28eiU3vXXmkZmgn28rfit+qKYo1RnVDZmvMbK15gg22Ypq3x4DNu372BJ2+O/rx7g+vTIi/v2AzDUGIoNvezwLWoq/138LF59OeOzRBJnCbsLm0s94/+gKCg44BKfsJUy6NVmALXDeBqzt9QNKt/sKBTpUY8BmUi8qOxkDNmX1ZesaU4ABW0yH6gDbzJkzcfToURH1Yc7BgM2c6qtrbpkfftUAiHTqqi3FkSJFExvm1o+ApLc3RLdkilyjrshUd83b21ukxlONyitXrsTYBkX7Pnv2TET96kahQoVE/UlKkz979iyoHhvVoqRINh8fH5w9m7Quo9EB2+HDhxOUkb7AoJ/Yo3bt2iKijtZB3aF5yFNgxcUVoJ/2xdqLH/oCiVKGzQHYnj9/jsWLFwsgTFCXSjkkOEoBoJ/T//8xQpauwhCwSBhTfjg6OgoITiCb6sFSbVceyivAgE15jXkGwxTQNTWgq1Pl9YV9upx48ec6OOSrinevn8P2CZW2iUTGyt2Rs+V8w4xKvEoWYDv84yb83GMySretgwIdq4sGS/Tax8PyFWDAZvk+5B2YUAEGbHHFpjf+9EaYuocyYDPhYeSpElRAi4BNjSmOlgDYqld3RcOG40TNNYpcq1ixoqipNnr0aL1naPjw4SKCjf6Nb9D5opptR44cEZFsVJNt27aR2L8/xOBnploBW6pUqWBnZ2fwPtRyoYODAwjOyBoUvTbr6Cx0K9MNzfM3Nxtgo+hKSk0mn7x7907W9lRvh55/FElJKdwUPcpDWQUYsCmrL1s3XIHwdy9xPaAa3t07q/cmW2c3FOh/AM45vA03LOlKWYDt94WbsabbJJRqXRsFO9dgwCbJP2oww4BNDV7gNViMAgzY1O0qjmBTt39MuTqtATZLTnG0sUmB8HAgWolEkx0FqlM3f35RHDnyuZlLp06dBISJnRIae0EE4yhiLaEP9vQYRRJRfUoaFSsWQ48el9CiReLbo8A/W1sgIiLxCECyxh9+E9dU9hWJpVnKfI3Rt3aKrqS05JAQw8GtbB3MbY/ScimNm6JHkzu2bNmCBQsWiGhT2anEyV2TkvdROjNF63br1g2NGzc2aCp+jTFIJr7IRAo83jcD9zcNiDUb1Vn+/Dczc7Vvkb1pgIlWE3MaWYDtyKKtWO0/AaVa1ULBLjXN3rzBLGJqdFIGbBp1LG9LGQUYsCmjqyyrDNhkKWn5dmR++OUUx/jPg6E1xNzdXXHixCvkyGH6c1WhgisGDFgmUkKpoYGfnx9Wr14tOignNKgGG0W5tW7dWu9lGzZsEI9v375dpGlSyuj06R1x9GjiMOTvvwEfn7R4+DDxa2kB/OHX9GfH3ICNIPCIESOsGq7pvE6Qbfz48UmOZLt//77oiv7XX39ZpY6kW+HChUXDKiqgntDg1xjTv8bwjPoV+PT2Ba79UB4f/rkWBdV0V6dwTociQ0/AIZN50illAbajS7ZhVZfxKNmyJjy71mLApqEnBAM2DTmTt6K8AgzYlNfYmBkYsBmjnrbu1RJgs4QUx4ROT5MmNVG37j60b2/aM0a1177+OhNu3XosJq5Rowa8vLxw4MABnDlzJsHFUEfRrl27is6i+gZ1VK5WrZpo8rJv3z5xWd68mbF58xN4eSW8VyqntmtXDWzcuNcgUfjDr0EySb3InICNSi9Qp7yPHz9K3ZMlG7O3t8fDhw8NrslGcI1qI9I91j7oLFENyoQgG7/GWPspUd/+H++divubB8VZmEPZLijaaZHZFiwLsAUt24GVncbCu3l1FOpWB1mzZkWBAgXMti+eWJ4CDNjkacmWrEABBmzqdjIDNnX7x5SrkwnY0qZ1wt27HxCtgaDJtqLWFEfKWPPwcMSrV+8T1YLSs6ZN64RjxwyL1krUoIEXTJoEPHnSAwEB83D58mURZXbv3j2D7q5UqZKImKF/Exs5c+YU0XFFihRBv349kSnTfAwdmvBdvr6uGDhwKadvJSauGR83J2CbPHkyxo0bZ1U11xJzNdVko1qvQ4YMSexS8TjVhD127JhB11rDRb6+vggKCtK7VQZs1nAKLGuPnzuKVokWxZYCNg6pkLXzZmQpXsNsm5EF2I6t2ImfOnwPr2bVULj7VwzYzOZR+RMzYJOvKVvUsAIM2NTtXAZs6vaPKVcnE7BRba3Roy+henVT7uDzXGpNcdy/n9IW/6ttlpgydeuWh6/vMejpGZDY7cl6vH79tOjYcblID6VC6bdu3Uq09ppuohIlSmDVqlUoXrx4onNTLba8efOKQvSUJrpsWQfs3PlK730TJgDHjvli1y79H3Zj38wffhN1g/QLzAnYihUrhkuXLknfk6UbLFq0KC5e/FxPMaFBUJ/qLVpz7brY+lC6KNWL1FeTjV9jEjtV/Lg5FHhyYCb+3tAvaupM1foiR9OZ5lhK1JyyANsfK3/BinZjUKLJlyjSsy4DNrN6Ve7kDNjk6snWNK4AAzZ1O5gBm7r9Y8rVyQRsFE1y5844LFxo2g5+ak5x9Pd3Ru7chkeTULpW9eo+aNPmockgW968qbBnz1nR9r5ly5Yigo1qqxkycuXKhcOHD4vOkYkNAnEUwfbzzz/j5s2bqFXLG7duvYn3NoJrq1a5Y//+hNO1GLAlprryj5sTsDk5OYkGGjxiKkANSt6/TzxqtmbNmlFp26zhfwpQmvzevfGnpTNg45OiRgUiwt7gwuBsCH//Gild3eE5KAj26XOZdamyANvxVb9iedtRKPFNVRTpVQ9ZsmRBwYIFzbo3nlyOAgzY5OjIVqxEAQZs6nY0AzZ1+8eUq5MJ2KgekoeHO44c+QhvE3aEV2uK49mz1DHTHnfvGl4PiXxPkM3fvxlevvwLXbuGoFo1gOpuK9Vd1MnJDi9evAbBCkqPmjZtmvjXkEHRHsHBwaB/ExuUhjZw4ECRjkYf/tOlS4P37z+J26hb6P37wIEDwKJFrnBzK4yFCxMvOM6ALTHVlX/cnIAt+t8y5XdqWTNE0pMqkUHPW2voFpqYDrEfp+6i+qL6GLAlVU2+3lQKPNw+Eo9+HQ93v/HI+tVwU02rdx5ZgO3Emt1Y1nokijeugqJ96jNgM7tn5S2AAZs8LdmSFSjAgE3dTmbApm7/mHJ1MgEbrZs6+q1cOQL794cgdWrT7ESNKY6hoQA1XWjbNukd/XSqUfrW2rULEBR0Ev/880pAKKWG7sN4unTp8PLlSyxcuFA0L0hsJAQ41q5di+bNmwsTixYtgr+/P9zc3PDixQvxu+j3EjzMkiUtypcvixYtuhlccy32+vjDb2Iek/84Azb5msqwaAhgY0CpX2l9+vFrjIzTyTaUUCDs2R3cWdoKOZoGwCW3jxJTJMmmLMD259o9WNJyOIo1qoxifRsgc+bM8PT0TNJa+GJ1KsCATZ1+4VWpVAEGbCp1zP+XxYBN3f4x5epkAzZa++DBAxAYuAwLFoSYJJJNbSmOFLnWrZsrqlTpiClTppvSnZhepSuuHz6DAYcWokCVUgbNTZFrBL2SE8Fm0AT/vyhuBFs6g9LYkjIHf/hNilpyrmXAJkdH2VYYsBmnKAM24/Tju82jwNs7J1QB12j3sgDbqfV7sbj5MBT1q4Ti/fwYsJnnaCkyKwM2RWRlo1pVgAGbuj3LgE3d/jHl6pQAbLR+imQbPLg/WrWyQ5Mm71C6NBTrLqqGFEfqFnrqFLBxozPWrPmEKVNmgIr6m3okB7BR44E9e/YkqwZbUvYXtwZbLdFQQeZgwCZTTcNsMWAzTCdTX8WAzTjFGbAZpx/fzQrEB9goLV2Xfk01XA0Zpzfsx6JmQ1C0QUUU798QmTJlQqFChQy5la9RuQIM2FTuIF6euhRgwKYuf8ReDQM2dfvHlKtTCrDRHqgm2+LFi7Fr1xpcuHATr18rV4zc3CmOadI4onjxfKhbtxW6dOmC9OnTm9KNUXPpAFuHzZOQtVQB8U0vFTxPaNSvXx8dO3ZMVhfRpGwybhfRZdi5c2dSTCR6LQO2RCWSfgEDNumSSjHIgM04GRmwGacf380KxAfY6PMH1W2lxkiGArYzmw5gYZPBKFKvAkoMbMSATUNHiwGbhpzJW1FeAQZsymtszAwM2IxRT1v3KgnYTKWUllIcjdXMP0VpYaLHuaXiW+ISJUok2oBg0qRJePLkCQICAnD58mXRRfTevXvGLiXO/Tlz5hRdRIsUKYJ+/fqJN8lDhw6VOg8DNqlyGmSMAZtBMpn8IgZsxknOgM04/fhuVkAWYDu75SAWfD0Ihev6wuu7rxmwaehoMWDTkDN5K8orwIBNeY2NmYEBmzHqaeteLQA2LaU4Gnu6kgPYzp07h6+//joqXbNGjRrw8vLCgQMHcObMGWOXhJIlS6JatWqgefbt2yfskc82b94s5pE5GLDJVNMwWwzYDNPJ1FcxYDNOcQZsxunHd7MCsgDbuW2B+LHRQBSq8wW8B3+DjBkzonDhwiywBhRgwKYBJ/IWTKcAAzbTaZ2cmRiwJUc1bd6jBcCmpRRHY09ZcgAbzVmhQgUMGDBApIlSlJmfnx9Wr16Npk2bGrskbNiwAa1bt8b27dtFdNzWrVsxffp0HD161GjbsQ0wYJMuaaIGGbAlKpFZLmDAZpzsDNiM04/vZgVkAbbzOw5jvt8AFKpdDt5DmjBg09DRYsCmIWfyVpRXgAGb8hobMwMDNmPU09a9WgBsWkpxNPZ06QBby8DP3UsrV65skMm1a9di/vz5OHLkiLi+U6dOonYbNaswdlDttQ8fPmDp0qXCVMWKFdGjRw+0aNHCWNNx7mfAJl3SRA0yYEtUIrNcwIDNONkZsBmnH9/NCsgCbBd2HsG8Bv3gWdMHJYc1RYYMGUSpCR6WrwADNsv3Ie/AhAowYDOh2MmYigFbMkTT6C1aAGxaSnE09pglF7DRvNWrV0fDhg3Rq1cvhIeHCxBWq1YtjB49OtnLovNFHUoJ3Nna2mLu3LnYtm0b9u/fn2ybCd3IgE0RWRM0yoDN9JobMiMDNkNU0n9NcgEbFW6nAu48WAFrV0AWYLu46yjm1vsWBWuURanhzRiwaehgMWDTkDN5K8orwIBNeY2NmYEBmzHqaeteLQA28ohWUhyNPV3GADYCld7e3jhx4gTKli2Lx48fi5RR+l3dunVFCumVK1cSXWKhQoVECuiuXbtw9uxZkRJK3UxPnjwJHx8f8TvZtdd0i2LAlqh7pF/AgE26pFIMMmAzTkYGbMbpx3ezArIA26XdxzDnqz4oUK0MSo9sLrq0Fy1alAXWgAIM2DTgRN6C6RRgwGY6rZMzEwO25KimzXu0Ati0kuJo7CkzBrDR3MuXL8f48eNF1Fm+fPlEJJu/vz/WrFmDjh07xkkZXbRoEbp27Rpj2ZQSumzZMrRq1QoLFy4UkWs3b94U0XAjRoxAhw4djN2m3vsZsCkmrV7DDNhMr7khMzJgM0Ql/dcwYDNOP76bFZAF2C7v+QOza/dG/i9Lo8yoFgzYNHS0GLBpyJm8FeUVYMCmvMbGzMCAzRj1tHWvVgAbeUULKY7Gni5jARvNHxAQIFI5CVpSJBsNanwwY8YMXLt2DdRUoly5cqITaPny5REUFCQ6kB4/fhw7d+5EwYIF0b9/f9HQgAZFrlG9NUo97devn7FbTPB+BmyKyhuvcVmA7f7L+9h/ZT9alG0BBzsHgzYS/W+ZQTcodNHYsWMxePBgPH36FG3btsXBgwcVmslws5YA2EizPn36IGvWrGJjFDVLUH7MmDGGb1ShKxmwKSQsm7UaBWQBtr/2Hcesmr2Qv0oplCoYLBoAACAASURBVBnTEunSpUOxYsWsRkctb5QBm5a9y3uTrgADNumSSjXIgE2qnBZtTEuATQspjsYeJhmAjdZAkWwUsTZnzhwBxnTj8uXLIrrt1KlTCA4OxtWrV+Hp6QmqO1S6dGkRpRa9+DCBut69e4uINiUj13TrY8Bm7AlK+v2yABvNPGrHKAReD0TXil3RoHgDpHFKk+CC1ADYqEPulClT4O7ujgcPHjBgM/AIDRkyBKNGjYKTk1OMO6ghCulpbsiWXMBG9dfo9ZAHK2DtCsgCbFf2n8TMGj2Qr7I3yn7fmgGbhg4WAzYNOZO3orwCDNiU19iYGRiwGaOetu7VEmDTgSFLTnE09nTJAmy0DgKWAwcORFhYmIhIo3pshg6qu0YRbw4ODpg2bZpiNddir4cBm6EeknedTMD2x+0/UHNmTbwJe4OyucpiYM2BaOzdGLY2tvEu2JyALXv27CBIRBFrqVOnFutjwGb4uaLIV19fXzx69Ajdu3cXoI1eMyia7cyZMyhVqpThxhS4kgGbAqJauMmPz+/i0a5xeHVxF/59/Q9S2NjCIXMBZK0zDG5lWoj/N3Qkxdbtxc3x8tR6pMpbHvn6/Apbx4S/eDB0DUpfJwuwXT34JwKqdUfeil7wGdeGAZvSjjOhfQZsJhSbp7J8BRiwqduHDNjU7R9Trk5rgI20s+QUR2N9LxOw6dZCqaLz5s0TH4QbNGiASpUqifSMbNmyiQ/F79+/F2Dh4sWL+P3337Fjxw7xIZlqsVFqqCkHAzZTqv15LpmAjex9t/k7TNs7LWojNQvXRMuyLdGgRAO4ObvF2KA5AduSJUvQqVMnUaeQUhs5gs3ws0ep5aRf7ty5cfToUZHeT4NeP6h78V9//RUjEtZwy/KuTC5g4y6i8nygJkshZ7ci+KcOCH//Kt5lpS/XFh5tFiOFnX2iy06qLWsHbNcDT2N6VX/kqVAC5ca3hZubG4oXL56oznyB+hVgwKZ+H/EKVaQAAzYVOSOepTBgU7d/TLk6LQI20s9SUxyN8b3uTWiByiVR+vtWwlTlypWNMRnjXopoo1psx44dEx+AHz58CErncnR0FHChcOHCIiKFaq8p1SU0sc0wYEtMIfmPywZswc+DUXFqRVBNtujDK4cXRnw1An5efrCzsRMPmROwUYOPmjVr4scff0T+/PkFbOMItuSfL6rruG7dOlCKJb3GEIQz52DAZk711TX32+A/cXN2HXx6+1z/wlLYIEeTGchUrW+Ci0+OLWsHbDd+P4Nplbsit29xfDGxHQM2dT09jFoNAzaj5OObrU0BBmzq9jgDNnX7x5Sr0ypgIw0tMcXRGN8rDdiMWZup7mXAZiql/5tHB9jK5SwHz7SecHV1FT+6ERgYCPqJPapUqQL6iW8cvHoQv9/4PeqhFEiBSESC/q1dtDbaf9EedYrWSbRGm6nU0EWzMWBLnuKUYrtlyxZUq1ZNQHtqGjF58uTkGZN0FwM2SUJaupnISNxd3RXPji4BUtggg297uPuNR8q0WRH+LgT/7JmCx3unIjIiPPEUzmTaig+wRX76iCeH5uDx/gD8G/JAqJwyTRZk+rI3MtcYKCLp6PdXp/ji44t7yPrVcNjYO+Pxvhn49O4lXDxKIVf7FeK+4JWd8S74JGzsXZCxak+41xsT5/4stYeIa58dWSxAo2PmAsjRbDbSFK5J33TE62VZKaI3j57D1IqdkeuLYvCd1F78fSlRooSlnyxeP31JFmlIOx6WihVgBYQCDNjUfRAYsKnbP6ZcnZYBm05HS0pxNMb3DNji/u3R6dm+fXvQDxcgN+aExX+vDrDJt/y/9u4DuoqiYeP4I6GE3nuTTigiSJPee+8Kvi9NmiBNxQKCiIoICKgoKIgKqKggYKOpqCAWiiAKUgxdkN5Byndm/W7eEBJy99a9N/89JwdMZmdmf7MB8jjl3xlq8f3z23y+QckGWvHoCumSP1q2VycBmz2v2KVNuGb+jG7SpImSJUumVatWqV27djpz5oznlfrgTgI2HyCGQRVXzhzR9om1dfGvbcpUrrUK91lwwzJQE3T9ObubFb6ZvdhS5y2bYODkaV3xBWx/ff6sDiweJV2/dpNynpZPKXeLJ28I2G6LSKHrV/+5oWyqHEV1/Z9Lunxi3/8+H2smXuyALr77b0ueSrd3f1NZKsW/FYSvArZda37RhBq9VLBKaVV/vicBWxh8X7kegYAtjAaTR/G/AAGb/429aYGAzRu98Lo3KQRsrhELhSWO3rxdMfuUVL9DVZ/5b5L8Rygz2Lx5gzy715z6+fX2r3Xy5EmdOnVKGTNmvGEG2+rVqxOcwZbQEubvdn6nVdtW3dAh1yy2ItmLWPux9a7RW6XzlPas0z6+i4DNM9C44dpPP/1knTZslqAH+yJgC/YIOKP983vW648pDXX1/AkV/M8sZave0+OOeVpX3IDt2qVz+mNSHV08slMFurykbLX66srZv7VjSiNdOLBFGaIaqsgDi3X13PGYGWzJ02a1ZqxlKNNEe965X8fW/jt7LW3hu1W497u69s8F7XypmS4d/VMZ72ipIv0+kgkEXTPgTJhWsOtrylL1Pl3Y/4t2z+hglU1TsKKKD1mhiDT/m7XsAvJVwLb7+816vlpPFaxUStVf6GX9HROsbSg8HnxujFeAgI0XAwEbAgRsNrCCUJSALQjoDm0yKQVsDh0Cn3WLgI0ZbD57mTyoKDo6Wnv27LlpieiUKVNkPuJeQ4YMkfmIe+0/tV9d5naR+dVc5gTRq9euKlOaTOpXq58G1h2ovJnyWl8L5h5ssftNwObBCyPprbfeUteuXa2Za+awg379+jkiXDNPQ8Dm2ZiG213n/vxBO6Y2tg43KNz3Q2Wu0N7jR/S0roT2YDPLUi/9vUunt35hBWYXDmy+YanqtYtnYgKyzBU6WLPvzHLOExs+sgIycxXq/a6yVOpiXnjtntlJJzZ8GLPUNfb92Wr0VsFuM2Nm5x1dM1t73u6liNQZVWzwMqUtVOUmF18FbH/+8KvGV+2uAhWjVGNibwI2j99A591IwOa8MaFHDhYgYHPw4MT5ocT8IzJu4Obs3tM7XwoQsPlSM7h1EbARsAXzDXQFbHH7MGfOHJmPuJdr2W7cz8/dOldv/PJGzKcLZiiobjW6qV35dqpQoMINxQnYEh5xd3a2CabfmDFjNGLECOuQlM2bN1snDjth5ppLlIAtmH+aOKft2KGYuzPYYi+tdD1JuiLVlaf1WO16tZ0V1rlbl7n/poAtVXqd3LRIe+cP0D+nD9+EZdoq+uBnih2Q5WwwTPk6TrLKugK2uOHYTTPlYgV0rmWnrsbcCQt9FbBF/7RVz1X+r/JXKKGak/soQ4YMKl++vHNeEnrisQABm8d03JgUBQjYnD3qzGBz9vgEsne3CtgC2Q/a8l7gUvQxHZuzVskLZNb5evmsH1xz5crlfcUhVoP5wT2hMIc92Pw3mGaJqPmIe02dOjXBGWyDB9944t7hM4fVaW4n7T25V5lSZ9K95e9Vj4o9VLF0xXg7HsyAKHaHmMFm770qXry4lixZohIlSsR7ownaSpcO7vJfTwM2/oyx9y44vfQ/pw5p+4Tq1nLI+PZgMzO/9i0YYgVdrj3Y/jl1MGbmWOyArWD32do5tYmtusyMs7jB1+Wjf+qPKY2sJZwpsxRQjvpDlL5YLe19b6DO7V4X7wy02AFZqAVse37+Xc9Wuk/5yhdXrRf7ErA5/ZvGRv8I2GxgURQBAjZnvwMEbM4en0D2LqGALZB9oC3fCORRerVQcR3SGS3VH76pNExq4ZCD4A2knVmyz33xnGZ9N0ud7uqkjhU7qnz+W89SIGBLeFydPIPt3nvv1fTp062lXvFdoRyw3X777dZhKlzhIWAOBjAB18mNC+M9RfTwqin664vxun7lknWyZvHhX1sHD7j2LosdsJl90fa808dWXea00rgB24n1H1rLM1NkyGm1F5mrpK5ePK2d05rp7K41fgnYMpVvp8L3vydz2IG5YpaIpsls7cGWpuBdNw24r2aw7d2wTc/c1U15yxVT7an9CNjC41vLegoCtjAaTB7F/wIEbP439qYFAjZv9MLrXgK28BlPAraEx5KALXjvubsBmwmExn02Tj2r94zZYy2xXjslYEusn8H4upMDtmB42G3T0xlsBGx2pZ1f/lz0T9o5ramunDt2y87GXUYZX2FP6kooYDNhl9kXLUvVbjr6zUzt+2CYFfTFt0TU2xls5pCD/B0nWwcqmBNVd73aRpeO7AzIIQf7Nv2hceXvVZ6yRVXnpf4yh6NUqHDjdgHOf4voYXwCBGy8FwjYECBgs4EVhKIEbEFAd2iTBGwOHRgPukXARsDmwWvj91vcDdg86QgBW8JqBGyevFH/u4eAzTu/cLv75MZFin6rh7V/WnxXpnKtdHv3t+I9TTNuebt1xQ3Yrpw+oj8m19XlE/8eBOO6kqVIbZ0GmrZwVRV78Atdu3Q2ZiadtwFbshSRunblsjU7z3WZ0K1Qr7kyByjEd/lqBtv+zTv0dLl7lLtMEdV9eQABWxh9cxGwhdFg8ij+FyBg87+xNy0QsHmjF173ErCFz3i6ArZondRy7QqfB/PBkzCDzQeIHlZhJ2C7dPa8UqVL43ZLBGwEbG6/LDYLErDZBEsCxS8f26ODS0bp5Oalunr+pG5LFqFUOYtbe69lrnSP9d/uXnbqiu8U0dO/r9S+9x/Uxb+2K3mazMrRYIhS5y5lLSeNiMygYkNXKkX67D4L2HI3e0LJUqbR4RWTdeX8CUXmKqH8nacpQ1SDBB/ZVwHbgV93amzZLspdqpDqTh+odOnS6a67bl6S6q495ZwjQMDmnLGgJyEgQMDm7EEiYHP2+ASydwRsgdT2b1t3KY/uUm6t1yGt10H/NhZitROwBW/A7ARsb9zzuLIXza/a/dorU94ciXaagC1pBGxmr7arV6/q4sWLunLlipInT24d4hIREaFTp+KfUZToy5NIAQI2bwW5P9QFYp+G6s7y17jP66uA7eDW3XqqTCflirpd9V4dRMAW6i9WrP4TsIXRYPIo/hcgYPO/sTctELB5oxde95rvVXMldAJgeD1teD9NxKbDith0RJfLZtVfeZMpZcqUypIlS3g/tI2nMyEbJ/zZAPNRUTsB2x+r12takweVpUBOVezSWFXva6YcRfMn2BMCtvAN2DJlymT9GdahQwc1aNBAZcuWVd68eZU6dWpduHBBBw4c0JYtW7Ry5Up9+OGHunz5cryn2Hr6GhOweSrHfeEi4JSA7a/f/9ToUh2Vs0RB1Z/xoNKmTauKFeM/WTpc7JPKcxCwJZWR5jl9IkDA5hNGv1VCwOY32pCtODo6Wnv27AnZ/tNxacucZdoyZ7lK3FtHyasUsE7aKlSoEDSxBAjYAv862AnYrl+7phkdRmjjoq+sjmbImUU17m+rat1bKnuRfDd1noAt/AI2E6zly5dPY8eOVdu2bd1+YRctWqQnn3xS+/fv90nQ5mnAxp8xbg8ZBR0u4JSA7fD2PXqyZHvlKJZfDV4fQsDm8PfGTvcI2OxoUTbJCxCwOfsVIGBz9vgEo3cEbMFQ922broCtUIdqSlOzqHLmzKlcuXL5tpEQr40ffgM/gHYCNtO7bat+1NTGg3Tt6tWYzmbOl1PVurdQzb7tZH7vukIlYHPSEsfYb4AT/V566SUNHDgwpptbt27VsmXL9PPPP8v8PbVt2zaVLFlS5rROM4ulcePGKl26dEz5l19+WYMGDfL6RSdg85qQCkJcwCkB25EdezWqeDtlL5pPDd8YSsAW4u/VDX8HXXfnOJ4wemAeBQFvBAjYvNHz/70EbP43DrUWzA8uXKEt8O2UBfpu6gLlLF9UaYrkVIYM6a1ZbOFypcqQVjlLeT8jj9AxsG/EW3PmaOKc6bqs/wVmpgdjxozR6NGj4+3Ma+0f0caFX970tSwFcqnqfc1V6Z7GylO6sJwYELk67dQljk4N2HLkyKGlS5eqcuXKVhc///xzTZ48Wdu3b1fLli1VtWpVFSlSRNWrV9eaNWu0a9curVu3zrqnRIkSGjZsmJo2bWrd++OPP1r3HDlyxOOXnYDNYzpuRMAS8NUebH/v2q+RRdsoW+G8ajR7mNKkSaNKlSqhHAYCzGALg0HkEQInQMAWOGtPWiJg80SNexBwtsDSMTP1yVMznd1JeoeADQHzd1V8QUeGXFlVo1cbdXhmoK7omo0a/V/U6UscnRiwmXDNhGZFixa1DjPo27ev5s2bp549e+qVV165YdDuu+8+6wfsGTNmxHz+gQce0OzZs9W1a1fr8+bwg507d1phnKchm6cBm5lZZ2bKciGQ1AV8FbAd3X1ATxRpray351HjOcMJ2MLoxSJgC6PB5FH8L0DA5n9jb1ogYPNGj3sRcKbAH1+v1/av11v7D506dVIZM2aS+WE/nK59m7brwskz4fRIYf8s0Xv26Gz0EaVUhP1nve026fr1f++L9ftCVcqo/pB7VfWeJrqm//+6/dr9cofTlzg6MWD74YcfrJlrhw8ftvZdK1++vJo3b67hw4fr999/v2GcJkyYoKNHj8r86rqioqI0adIkffrpp9q4caPMfmxmibyZyValShWPxpmAzSM2bkIgRsBXAdux6EN6vFBLZSmYS03eetg66MQ10xXu0BYgYAvt8aP3ARYgYAswuM3mCNhsglEcgRAScO2nZ8K1cAvYzDAkT57c2oOFKzQEnn/+eY0fP/6mzia0RPSfi5f0YoMB2rXml//P1f43i61w1bKqPaCj7mxdW5EZ0jpqiWioLHF0UsBm/nx6+umnrT3XzMy1mjVrWnuqJbR02PT9iSeesGawmF/ju8y/P82ebd9++601k83syTZq1CjbBx8QsIXGny/00rkCvgrYju/9S48VbKHM+XOq6TuPELA5d8ht94yAzTYZNyRlAQI2Z48+AZuzx4feIeCNAAdWeKPHvb4WmDNnjsxH3Kt79+4yH3Gv6JUbtHbcvBs+XaxWBdXo3VoV2tdXyjSRMV9zyh5sobTE0UkBW5kyZbRlyxarS7169VJkZORNS0Ljvh8mjDMz1syy0IQu87WLFy9q1qxZVpGyZcvq119/tfVqE7DZ4qIwAjcJ+CpgO7H/sB7N31yZ8uZQs3kjrD8nPJ2ZyjA5S4CAzVnjQW8cLkDA5uwBImBz9vjQOwS8ETBLRM1HOF/nzp3TlStXwvkRw+bZXnvtNZmPuFd8Adv1a9e0+rHZOvjDv8sCsxTLp6h76qjLo/2UMvX/gjVXXU4J2EJpiWPscTAzyE6dOhWUd820bfZNM0tCzYEGrVu31ty5c9WpU6db9sfswWZmuXXr1i3BcgsWLLC+vnjxYuvgA7Nk1Ozn5u6fi+bU14TKJnQqrut9Zg+2oLxONOpAAV8FbCcP/q0ReZsqY55saj7/MQI2B461p10iYPNUjvuSpAABm7OHnYDN2eND7xBAAIFwEUgokIhviejmpd/ojXtHqnCVMqrctYnKt6+v1BkSXg4c7IAtFJc4xn6vGjVqpBUrVgTlVTOz/syea+Zq2LCh7rzzTq1atUobNmy4ZX/M6aB9+vSxTglN6KpQoYLq16+vTZs2xTyf2ZPN3QMPTH+WL18eb/UEbEF5XWg0BAV8FbCdOnRUj+RpInO4TYv3HleqVKmsU4W5Ql+AgC30x5AnCKAAAVsAsT1oioDNAzRuQQABBBCwLeBuwHbp7AW91Hywavdrr/Lt6yl5yhSJtmU2uzZLAYN1OXWJo1lCdeHChURZFi5caC3NdHdmV6IV2igwYMAAazno1q1brVlme/fudevuWrVqady4cTK/JnYVKFDAmh1XunRpa0np9OnTE7vF2rfSLC1t166dRwGbOUHUzGLjQiCpC/gqYDt9+LgeztVI6XNkUcsFTxCwhdGLRcAWRoPJo/hfgIDN/8betEDA5o0e9yKAAAIIuCvgbsB29Z8runj6nNJmzehu1R7treV25YkUdPISx9jBX2LPW716da1duzaxYj79ulmC+eabb1rLQydPnqxdu3YluveaqwPlypXTO++8ozvuuCPRPplQrUiRIho2bJi1TLRHjx6JLomtVq2a1qxZk2Ddic1gI2BLdFgokEQEfBWwnfn7hB7K0VDpsmdSqw9GEbCF0ftDwBZGg8mj+F+AgM3/xt60QMDmjR73IoAAAgi4K+BuwOZufbHLmdNJzSmU58+f9+R2r+5x6hJHc8KmOTXz0Ucfdev59u/fb20YfvDgQbfK+6JQunTptHHjRhUtWlT33nuvNYPN7K3mzmVmh61evVomyErsMkGcmcE2f/587dy5U+XLl9fZs2cTvC1Pnjwy++nly5fP44CNPdgSGxVnfd3M3jT7EJpDLYK95Dw+mdj9cmofExrRKd9OkfnoWa6nGmdrrLx581rfW+YgJjtB9NljpzQ8W33rf760/uhJpUyZUnfffbezXiR645EAAZtHbNyUVAUI2Jw98gRszh4feocAAgiEi4A/A7Zjx47JhCKXL18OOJdTlziaHz5NWJY1a1a3TUzI1rlzZ/32228BWS6aPHlynT59WmaJr5kxNnHiROtXdy4zc9D8gG5+TewyM/Meeugha4aeWTKbIUOGeA9HMXWVKlVK77///i3DNdNeYjPYCNgSGxVnfZ1Tt/03HnO2zJH56FCog2qmqSmzD2KuXLmsBu0EbOeOn9awrPWUJnMGtVk0moDNf0MW8JoJ2AJOToOhLEDA5uzRI2Bz9vjQOwQQQCBcBPwZsBkjs4/XyJEjAxIMucbEqUscTVBk9iczSyM9ucyebObE1x9//DHRpZSe1B/7HjMbx1xZsmTRiRMnNGPGDOvwgsSuW80yevfdd9WlSxeripkzZ6pv377KnDmzjh8/bn0u7r1mHCtXrqx+/foluOda3P4QsCU2QqH1dQI2/42XrwK2CyfPaEjmukqdMZ3aLn5KKVKkcDuQ99/TUbMvBAjYfKFIHUlGgIDN2UNNwObs8aF3CCCAQLgI+DtgM07Dhw/X7NmzAxayOXGJownXevbsqUmTJjn+1TEz10zo5ckMNjsPF3cGmwnz3Dn84VZtELDZGQHnlzUBG5d/BKZ+N/XfJaJ39FSjbI1iloi6WnP3MBCzN+fgjLUVmSGt2i0ZS8Dmn+EKSq0EbEFhp9FQFSBgc/bIEbA5e3zoHQIIIBAuAoEI2IyVmclmNrM3yw/9vSebk5Y4mj3Xrly5Yh0W4OnMtUC/a+bggWXLlnm0B5udvsbdg61x48bWgQreXARs3uhxb1ISiO+QA3dDtdhOl86e14PpaylVujRq/8nT1p/x5nAWrtAXIGAL/THkCQIoQMAWQGwPmiJg8wCNWxBAAAEEbAsEKmAzHTN7sr3++uuaN2+etan9xYsXbffX3RuCvcQxMjLSCqi6du2q+++/39aea+4+o7/KtWzZ0ppt58kponb6FPcUUTPLcenSpXaquKlsYgGbnb2lvOoINyPgcAFfBWyXz1/UoLQ1lDJNpDp89gwBm8PH3U73CNjsaFE2yQsQsDn7FSBgc/b40DsEEEAgXAQCGbAFyiyUlzgGyuhW7Tz33HM6cuSIXnzxRW3dutU6RXTv3r0+71qBAgWsU0RLly6toUOHypz8+thjj3nVTmIBG4cceMXLzWEk4KuA7Z8LlzQwTXWlSJ1KHT9/VhEREapRo0YYSSXdRyFgS7pjz5N7IEDA5gFaAG8hYAsgNk0hgAACSVggHAO2UF7i6IRXcdOmTWrfvn3Mcs2GDRvqzjvv1KpVq7Rhwwavu1ihQgXVr19fpp0VK1ZY9Zkx++ijj6x2vLkI2LzR496kJOCrgO3KpX/0QOTdSp4qhTotG0/AFkYvEQFbGA0mj+J/AQI2/xt70wIBmzd63IsAAggg4K5AOAZsobzE0d1x83c5MwPFHE5hlomaWWatW7fW3Llz1alTJ6+bXrBggbp166bFixdbs+MWLVpkHf7w3XffeV03AZvXhFSQRAR8FbBd/eeKBqSsqogUydV5xfMEbGH0/hCwhdFg8ij+FyBg87+xNy0QsHmjx70IIIAAAu4KhGPAFspLHN0dN3+Xe/fddzV9+nR9++23VlO9evWS2VfOHFbh7WX2XjP7782aNcuqqmbNmhowYIDuueceb6sWAZvXhFQQhgJXr11VRLKIG57sVgFbfOUTYrl29ar6J6+iZBER6rJqgpIlS2Z9T3OFvgABW+iPIU8QQAECtgBie9AUAZsHaNyCAAIIIGBbIBwDtlBe4mh7AP14Q4MGDdSmTRsNHDhQV69etX5oNid9jh492uNWzftmTig1wZ3Zq+nll1/Wxx9/rJUrV3pcZ+wbCdh8wkglYSYwacUkZUydUe3Kt1OWtFmsp4svYMuQPYMWblyoUxdOaXjD4W4pmANl+iWrJPOzyz1fTSRgc0stNAoRsIXGONFLhwgQsDlkIBLoBgGbs8eH3iGAAALhIhCOAZsZm1Bd4uik98oEleXLl9cPP/ygypUr6/Dhw9aSUfO55s2bW0tIf//990S7HBUVZS0B/fTTT7Vx40ZrSWjOnDn1448/qkqVKtbnvN17zdUJArZEh4MCSVDgj8N/qM6kOsqeLrseafyI2lVopwnLJmjM0jEaUnOImuZpqt8u/KY317+pv8/+ra+Hf63iOYu7LdX3topW2Xu/nmQFbbVq1XL7Xgo6V4CAzbljQ88cKEDA5sBBidUlAjZnjw+9QwABBMJFIFwDtlBd4ui09+rNN9/UuHHjrFlnRYsWtWay9e3bV/PmzVPPnj1vWjI6c+ZM9enT54bHMEtCZ8+era5du2rGjBnWzLWdO3das+FGjhypHj16+OyxEwvYChYsKHOSKBcCSU3ANWPNPHft4rWVKU0mLd60WA2LN9SRk0f0y5FfLJIxLcdodAt7s1T7RVTW9WvXdM+XE5UsIhkBW5i8XARsYTKQPEZgcSZ1hgAAIABJREFUBAjYAuPsaSsEbJ7KcR8CCCCAgB2BcA3YjEEoLnG0M3aBKvviiy9aSzlNaGlmspnLHHwwefJkbd++XeZQiapVq1ongVavXl1r1qyxTiBdt26dli5dqhIlSmjYsGHWgQbmMjPXzH5rZunp0KFDffoYBGw+5aSyMBLYe3yv6k6qq91Hdyf4VIWzFdZXw79SgSwFbD15/xRVdO3KVd2z6gXdFpFMtWvXtnU/hZ0pQMDmzHGhVw4VIGBz6MD8f7cI2Jw9PvQOAQQQCBeBcA7YQnGJo1PfKzOTzcxYe+mll6xgzHVt3brVmt32888/Kzo6Wtu2bVPJkiWtWWIVK1a0ZqmVLl06prwJ6gYNGmTNaPPlzDVXA4kFbKZfZhYbFwJJUSD2LLb4nt+T2WumngGp7tbVy/+oy8oJSpY8goAtTF4uArYwGUgeIzACBGyBcfa0FQI2T+W4DwEEEEDAjkA4B2zGIdSWONoZu0CXNYHlQw89pEuXLlkz0sx+bO5eZt81M+MtVapUmjhxos/2XIvbPgGbuyNCuaQosO/EPtWcUFN7ju+56fHzZsyr7x/7Xvkz57dN80BkNV25dFldVkxQshQR1hLR2D/L2K6QGxwhQMDmiGGgE6EiQMDm7JEiYHP2+NA7BBBAIFwEwj1gM+MUSkscQ+G9MktFX3nlFR06dEitWrWyfpguW7as8ubNq9SpU+vChQs6cOCAtmzZom+++UZLlixR7ty5ZfZiM0tD/XkRsPlTl7rDQcAcbGBmssW9BtcYrCn3TfHoEQelqa7LFy6py/LnlSxlcgI2jxSddxMBm/PGhB45WICAzcGDI93wf33M8ddxAzdn957eIYAAAgiEikBSCNjMWITKEsdQeW9MP82MNrMX29q1a/Xbb7/p4MGDunjxoiIjI5UnTx6VKlVK1apVs/Ze89UpoYn5ELAlJsTXk7qAOVG07uS6OnjyYAxFrgy5tLTvUlUs+u9poHavB9PV1KVzF9R52XhFpEpBwGYX0KHlCdgcOjB0y5kCBGzOHBdXr5jB5uzxoXcIIIBAuAgklYDNFQg5fYljuLxXwXoOArZgydNuKAnE3YvN073XXM88OEMtXTxzXp2/GK+IyBSqWbOmkiVLFkok9DUeAQI2XgsEbAgQsNnACkJRArYgoNMkAgggkAQFklLA5hpeJy9xTIKvoE8fmYDNp5xUFqYCR84cUZ2JdfT7X78rKleUvn7oa+VIn8Pjpx2SqY4unDqrzp8/p4jUKQnYPJZ01o0EbM4aD3rjcAECNmcPEAGbs8eH3iGAAALhIpAUAzbX2DlxiWO4vFfBeo7EAjZzgqg5SZQLgaQuYPZiG/vJWD3Z4kmZGWzeXEMz19X5k2fU+bPnFJEmpWrUqKGIiAhvquReBwgQsDlgEOhC6AgQsDl7rAjYnD0+9A4BBBAIF4GkHLCFyxjyHP8TIGDjbUDAPYFN+zapz9w+mtltpu7Mf6d7NyVQaljW+jp3/JQ6ffqskqdNRcDmlaZzbiZgc85Y0JMQECBgc/YgEbA5e3zoHQIIIBAuAgRs4TKSPIcRSCxgM7PXzCw2LgQQkNbvXa+7CtzlNcXw7A109uhJdf70WUWkTaXq1asrefLkXtdLBcEVIGALrj+th5gAAZuzB4yAzdnjQ+8QQACBcBEgYAuXkeQ5CNh4BxAIjsBDORvqzJET6rT0GSVPH0nAFpxh8HmrBGw+J6XCcBYgYHP26BKwOXt86B0CCCAQLgIEbOEykjwHARvvAALBEXg4d2Od/uuYOi4ZpxQZUqtatWpKkSJFcDpDqz4TIGDzGSUVJQUBAjZnjzIBm7PHh94hgAAC4SJAwBYuI8lzELDxDiAQHIFH8jTRqUNHVfv1QYpIH6l27doRsAVnKHzaKgGbTzmpLNwFCNicPcIEbM4eH3qHAAIIhIsAAVu4jCTPQcDGO4BAcARG5GumkweOqNQzXZSrSH4CtuAMg89bJWDzOSkVhrMAAZuzR5eAzdnjQ+8QQACBcBEgYAuXkeQ5CNh4BxAIjsCjBZrrxL7DKjWus3IVLaC2bdsqZcqUwekMrfpMgIDNZ5RUlBQECNicPcoEbM4eH3qHAAIIhIsAAVu4jCTP4U7AZk4QNSeJciGAgO8EHru9pY7vOaSopzspd7GCBGy+ow1qTQRsQeWn8VATIGBz9ogRsDl7fOgdAgggEC4CBGzhMpI8BwEb7wACwRF4vFArHYs+qFJPd1KuYgXVpk0bpUqVKjidoVWfCRCw+YySipKCAAGbs0eZgM3Z40PvEEAAgXARIGALl5HkOdwJ2MzsNTOLjQsBBHwnMLJIa/29+4BKje2kXMUJ2HwnG9yaCNiC60/rISZAwObsASNgc/b40DsEEEAgXAQI2MJlJHkOAjbeAQSCIzCqWFsd2blPUU91VO4St6t169aKjIwMTmdo1WcCBGw+o6SipCBg/kEd9xo9erTfHp3AyB4tXva8KI0AAggg4JnArQI2z2rkLgSCKzBmzJibOtC9e3eZD2awBXdsaD08BZ4s0U6H/9irUmM6KldJArZwGWUCtnAZSZ4jLAUIjOwNK172vCiNAAIIIOCZQEIBm2e1cRcCzhQgYHPmuASjVxf/uagXlr+gSSsm6dSFUzd0oV+tfnq166vxdmvVtlXqN6+f8mbKq0OnDql/7f7qUa2H7n3jXhXIUiDB+/z5jNevX9ec7+do5OKROnjy4A1Ntbyjpd67/z2lSZnGn12w6h4d1UF/bYtW1OgOyh1VSK1atVLq1Kn93i4N+FeAgM2/vtSOgFcCBEb2+PCy50VpBBBAAAHPBAjYPHPjrtASIGALrfHyZ2+nfTlNg98fHG8TCQVse4/vVcMpDXXu0jk93OhhFc9ZXE98/IQmdZykicsnBi1g+/vM36o3uZ4ebfKo7q18r2L//OBPw7h1jynVUYd+/1NRT3ZQ7lIEbIG092dbBGz+1KVuBLwUIDCyB4iXPS9KI4AAAgh4JkDA5pkbd4WWAAFbaI2Xv3p79tJZtX+tvb7Z8Y01u6t1udZuNfXL/l80Z+0c1SpWS/tO7FOv6r3UaWYntSzXUvN+mKeOd3XUg/UedKsuXxZyBWy9a/TWhr0btHrHajWMaqgP1n9g/Tqn+xylTZXWl03GW9dTZTrr4NZdBGx+lw5sAwRsgfWmNQRsCRAY2eK64f9Amenfcf3s1UZpBBBAAAEE4hcgYOPNSAoCBGxJYZQTf8bDpw+rzqQ62vbXtpjCeTLl0bjW49T97u4JzgA7ffG0er7VUz9F/6QlDyxR0exFrYBt2W/L1L5Ce71+3+vKEJkh8Q74oYRr6WryZMm1qP8ivb3ubU3/erpqFK2h+b3nB6RfY+/oogNbdipqVHvlLl1YLVu2VJo0/l+a6gdOqowlQMDG64CAgwUI2OwNDl72vCiNAAIIIOCZAAGbZ27cFVoCroCtYMGC1kEHXElTIL6AzUhkS5dNK4euVLl85ZImjJdP/fSd92j/LzsUNbKdcpcpQsDmpadTbidgc8pI0A8E4hEgMLL3WuBlz4vSCCCAAAKeCbhOFT958qTMBxcC4SrAKaLhOrKePZdZITL/x/nqNrubVcEXD36hxqUb31DZH4f/sA4QML+aww/M0svPtnymB+o+YM14Sx+Z3ipvZrgNXTDUqs/sh/Z408eVIiKFvtj6hYa8P0TLhyzXifMn1ODFBjp69qimdp4as6T0zMUzeuO7N3Tg5AFrNlzVQlVjZtL9c/UfvffTezJLVGN/zfR9x5Edeu2b17R081L9efRPXb12VYWyFdLAugNl9pKLe7iBOdzB9G/GNzO0cd9Gmbozps5oPfPTrZ629pXz9BpXoav2bdyuqJHtlbtMYbVo0UJp0/p/aaqn/eU+9wQI2NxzohQCQREgMLLHjpc9L0ojgAACCHgnEB0drT179nhXCXcj4HABM3vNzGLjQsAImODKFXrFDthMgDV77Ww9+N6DOn/5fLxYVQtX1cJ+C5U7Y26ZZZpjPxmriR0mqv/8/nqr+1vKnyW/Os/srPIFyuuZ1s9o84HNNwVspp0RC0coU5pM1v5uHWZ0sPZNa1K6idWm2d/NhHQjm4/Uf2b/R2/1eEslc5VUQjPxXB01J4jO7TU3ZnmoOZyh+5zu+nDDh/E+i5nB98nAT1SlUBWPXoxn7uqmvRu2KeqJdspdtggBm0eKzruJgM15Y0KPEIgRIDCy9zLgZc+L0ggggAAC3gkQsHnnx92hIUDAFhrjFKheJhSwuU4NNTPXTNg1of0EPfv5s+pSqYuij0Zr+IfDrRljrplo5tCEpz55SuPbjteg9wbp6dZPa/aa2dapo66gK3ZbrvsuXbmk+2bfpzvz32kFbM1eaqaulbtas+XM9erqV7XklyV6pPEjuv+d+62DGSoWrGgFbH3n9lXb8m2t/uVIn0Omrimrplgz7sz1QZ8PrK+by4R0LV5uYc2qe6bNM9YMt9QpUuvnPT/rnjfu0a6/d6leyXrWHm6e7CX3bKX/aM/Pvynq8bbKfUdRNW/eXOnSpQvUMNKOnwQI2PwES7UI+EKAwMieIl72vCiNAAIIIOCdgAnYuBAIdwHz7ytmsIX7KLv/fAkFbMu2LlOTaU2sJaArhqy4YWbXqQun1OqVVtZJpOb00Hd6vqNktyXT69++rieXPKlj545ZSzWHNRgmc7pnZIpIq0PxBWzm878e/FX/ffO/1img5jLhlytgM22ZmWcfb/rYCsYebvSwFZKZy8ya6/V2L5mTRM2yVPNhlpuafpvDGAbVHaRpXaZZZad9OU2D3x8cA9OsTDMt6LPAOmHU9bWcGXJq1dBVKp2ntPuA/1/yuSr/VfSPWxX1WFvlLkfAZhvQoTcQsDl0YOgWAkaAwMjee4CXPS9KI4AAAggggAACCCBgRyCxgM11+MHBkwetmWbmxFFzMucrX71i7X8WO6hKrN2EAjZzn5npZk4l/ezXz2ICtrjLVCvfXlmfDvrUOpDBhGomSHOFchHJIvRipxetfeG6vN7lhnpM/Wa/tUcXPqqpX05V2bxlrZlqt2f997APV5jozUEP4+/uoT/XbVHUo22U+85izGBL7GUIka8TsIXIQNHNpClAYGRv3PGy50VpBBBAAAEEEEAAAQTsCCQUsJnZaY2nNraCqbk951ph2rjW46xZY7v/3m3NIpu1ZlZMwHb1+lWPDzlIKGD7ZPMnGjB/gFqWa6npX0+XCdGWDV6m+iXr3zAbbvGAxdYhBy8sf0Ef9P1A4z4dd1PAFvs5TZkOFTrEMPkiYHu+Wk/t/n6zSo5oozzli6lZs2ZKn/7fAyC4QleAgC10x46eJwEBAiN7g4yXPS9KI4AAAggggAACCCBgRyB28GRCsyH1h1hLMc0yz/qT6+u3Q79ZSz1X71itKZ2mWAHbkTNHrP3XzGmcrhls6/5cZ+uQg9htmd/HncHWp1YftX+tvTUrLTJ5pDVbzVyugxhcoZj5nLn/oUYP6cjpI7py7Yp1GunK31fesNQ0dvm4p6X6ImB7oUYv7Vzzi6JGtFFuAjY7r6CjyxKwOXp46FxSFyAwsvcG4GXPi9IIIIAAAggggAACCNgRcAVsjUo10thWY61lmibUqlakmnq91Utvr3vb2kfN7E82/ovx1q/mtM2Z38y8YYno+r3r3T7koHqR6nqu7XPqNrub1ZY53CB2wNaufDsr4DMHH7zQ/gV9ue3LmwK2Tfs2WSeSmtltZu+1rrO6akTjEXr848et5aNm77bYe7n5O2CbWOt+7fh2o0o+0lp5KhRX06ZNlSFDBjtDQVkHChCwOXBQ6BICLgECI3vvAl72vCiNAAIIIIAAAggggIAdAddeZiVzlbwhYDOhV9yDAQpkKaB5veapRtEa6j+v/w0BW8rkKRM95OD0xdNq+2pbpU+V/pYBm+l/7P3W4gvHXP2+I98dMQHbm/99U0s3L9UTHz9hEQQyYJtUp4/+WL1BJR9upTx3lSBgs/MSOrgsAZuDB4euIUBgZO8dwMueF6URQAABBBBAAAEEELArsHbXWg16b5C2HNiiJ5o9ocebPm4tu3QFbGbvsy6VumhCuwnWIQfmihuwmdM43blcJ4bGbSv2DLZMaTLp80Gfq2rhqlaVCc0+M/3uN6+ftv21Labfu/7epfov1pc5lCGQAdvkev20/aufVfKhVspTsYSaNGmijBkzukNCGQcLELA5eHDoGgIERvbeAbzseVEaAQQQQAABBBBAAAEEAi/wYv3+2vblTyo5vJXyVCJgC/wI+KdFAjb/uFIrAj4RIDCyx4iXPS9KI4AAAggggAACCCCAQOAFpjR8QL+v/EElh7VUnsol1bhxY2XKlCnwHaFFnwoQsPmUk8oQ8K0AgZE9T7zseVEaAQQQQAABBBBAAAEEAi8wtfFA/bZ8HQFb4On92iIBm195qRwB7wQIjOz54WXPi9IIIIAAAggggAACCCAQeIFpTQdp6xffq8TQFspbJYoZbIEfAr+0SMDmF1YqRcA3AgRG9hzxsudFaQQQQAABBBBAAAEEEAi8wEvNB+vXz9aoxJDmylu1lBo1aqTMmTMHviO06FMBAjafclIZAr4VIDCy54mXPS9KI4AAAggggAACCCCAQOAFXm4xRFs+/U4lBjdX3rsJ2AI/Av5pkYDNP67UioBPBAiM7DHiZc+L0ggggAACCCCAAAIIIBB4gVdaDdPmpd+oxIPNlbdaKTVs2FBZsmQJfEdo0acCBGw+5aQyBHwrQGBkzxMve16URgABBBBAAAEEEEAAgcALTG8zXL8sXq0Sg5opb/XSBGyBHwK/tEjA5hdWKkXANwIERvYc8bLnRWkEEEAAAQQQQAABBBAIvMCr7R7WpkVfxQRsDRo0UNasWQPfEVr0qQABm085qQwB3woQGNnzxMueF6URQAABBBBAAAEEEEAg8AIzOjyiDR99qRIPNFXemmVEwBb4MfBHiwRs/lClTgR8JEBgZA8SL3telEYAAQQQQAABBBBAAIHAC8zsOELrP1yl4gOaKF+tsqpfv76yZcsW+I7Qok8FCNh8ykllCPhWgMDInide9rwojQACCCCAAAIIIIAAAoEXeL3zY/p5wQoCtsDT+7VFAja/8lI5At4JEBjZ88PLnhelEUAAAQQQQAABBBBAIPACb9zzuH56b7mK92+sfLXvYAZb4IfALy0SsPmFlUoR8I0AgZE9R7zseVEaAQQQQAABBBBAAAEEAi8wq+tI/Tj/CxXv11j56tyhevXqKXv27IHvCC36VICAzaecVIaAbwUIjOx54mXPi9IIIIAAAggggAACSU/g5MmTMh/m387Xr1+3AHz1e5emr+qLr57Y/+YP1dFbMmSqfv34GxXv20j56pYjYAvVgYzTbwK2MBlIHiM8BQiM7I0rXva8KI0AAggggAACCCCQ9ASio6O1Z8+epPfgDnri7599V38u/1nF+jRS/nrlVLduXeXIkcNBPaQrnggQsHmixj0IBEiAwMgeNF72vCiNAAIIIIAAAgggkPQECNiCP+brxr+n3V/8pGL3N1T++ncSsAV/SHzSAwI2nzBSCQL+ESAwsueKlz0vSiOAAAIIIIAAAggkPQETsHEFV+DTR17R5g++UqWHOyr9XberTp06ypkzZ3A7ReteCxCweU1IBQj4T4DAyJ4tXva8KI0AAggggAACCCCAAAKBF3i799NaM2uxGo7rrew1olSyZEkCtsAPg89bJGDzOSkVIuA7AQIje5Z42fOiNAIIIIAAAggggAACCARe4J37x+m7Nz5Wg7G9lKNWKZUoUUK5cuUKfEdo0acCBGw+5aQyBHwrQGBkzxMve16URgABBBBAAAEEEEAAgcALzO37rL6duVANnuqlHLUJ2AI/Av5pkYDNP67UioBPBAiM7DHiZc+L0ggggAACCCCAAAIIIBB4gXn9n9M3r32k+mN6Kmed0sxgC/wQ+KVFAja/sFIpAr4RIDCy54iXPS9KI4AAAggggAACCCCAgH8FFj36kgpUiFKZZtWUKl0aq7H5Dzyv1dM/UP3RPZSzbhkVL15cqS5LGxd9rYy5s6pi50b+7RS1+0WAgM0vrFSKgG8ECIzsOeJlz4vSCCCAAAIIIIAAAggg4F+B/Zt3aHK9fspRNL8aP/IflW5STQtHTNNXLy9QvVHdla1acZ3btE8/zFyiZBHJNHz1TGXKk92/naJ2vwgQsPmFlUoR8I0AgZE9R7zseVEaAQQQQAABBBBAAAEE/C/w/uCJ+nLae9Jtt6lYzTsVmT6ttnz6nYo3rqLj+w/r6NZoqxNdpj2suoM6+79DtOAXAQI2v7BSKQK+ESAwsueIlz0vSiOAAAIIIIAAAggggID/BQ5s2WnNYjt79GSCjeUrV0xDV76qdNky+b9DtOAXAQI2v7BSKQK+ESAwsueIlz0vSiOAAAIIIIAAAggggEBgBGJmsSXQHLPXAjMO/myFgM2futSNgJcCBEb2APGy50VpBBBAAAEEEEAAAQQQCIzAkR179ULN+3X68LEbG7xNyl4svx5bO0dps2YMTGdoxS8CBGx+YaVSBHwjQGBkzxEve16URgABBBBAAAEEEEAAgcAJJDSLrfGY3mo3ul/gOkJLfhEgYPMLK5Ui4BsBAiN7jnjZ86I0AggggAACCCCAAAIIBE4g+setmtLoAV04dfbfRm+7TdmK5FXfpZNUoGSRwHWElvwiQMDmF1YqRcA3AgRG9hzxsudFaQQQQAABBBBAAAEEEAiswEePTNXyF96JabT9hMFq9PB9ge0ErflFgIDNL6xUioBvBAiM7DniZc+L0ggggAACCCCAAAIIIBBYgeP7DuuFGr10fO9fyleuuB5aPVOpM6YLbCdozS8CBGx+YaVSBHwjQGBkzxEve16URgABBBBAAAEEEEAAgcALLB71qj4bN0utxvZT81G93e7A6tWrrbK1a9d2+x4KBk6AgC1w1rSEgG0BAiN7ZHjZ86I0AggggAACCCCAAAIIBF5g9/eb9d6gF9RnwXhlK5zX7Q4QsLlNFZSCBGxBYadRBNwTIDByz8lVCi97XpRGAAEEEEAAAQQQQACB4AhE/7RVt1cqbatxAjZbXAEvTMAWcHIaRMB9AQIj961MSbzseVEaAQQQQAABBBBAAAEEQkeAgM3ZY0XA5uzxoXdJXIDAyN4LgJc9L0ojgAACCCCAAAIIIIBA6AgQsDl7rAjYnD0+9C6JCxAY2XsB8LLnRWkEEEAAAQQQQAABBHwhcP36df21LVpHduxTqYZVlCJ1Kl9USx1xBAjYnP1KELA5e3zoXRIXIDCy9wLgZc+L0ggggAACCCCAAAII+ELg/InTWjJ6hrIVyqtMebKpbIuaWvjINCtoa/PMACVPldIXzST5OgjYnP0KELA5e3zoXRIXIDCy9wLgZc+L0ggggAACCCCAAAII+ELAzGA7sGWnFaqVb19Pu9duVqZ8OdTk0e5KlTa1L5qgDkkEbM5+DQjYnD0+9C6JCxAY2XsB8LLnRWkEEEAAAQQQQAABBLwRuHblqr59fZE+ffoNVbqnsY7s2KscxQqoTJNq+uyZWeowaagK3hXlTRPcG0uAgM3ZrwMBm7PHh94lcQECI3svAF72vCiNAAIIIIAAAggggIA3Akd27tPCES+p1VN9tWzCW6o9oKNur1hKKybN1dE/D6jTi8PZj80b4Dj3ErD5ENMPVRGw+QGVKhHwlQCBkT1JvOx5URoBBBBAAAEEEEAAAW8Eju05ZC0LbT6qtxWqVenWVHs3bte2VT+py7SHrNlsXL4TIGDznaU/aiJg84cqdSLgIwECI3uQeNnzojQCCCCAAAIIIIAAAt4ImL3Xtn/1sz4ZM1M7vt2o/OVLqGKnhqreq7XSZ8/sTdXcG48AAZuzXwsCNmePD71L4gIERvZeALzseVEaAQQQQAABBBBAAAEEQkeAgM3ZY0XA5uzxoXdJXIDAyN4LgJc9L0ojgAACCCCAAAIIIOArgXPHTmlW15Hauux7tXn2ATV9rIevqqae/xcgYHP2q0DA5uzxoXdJXIDAyN4LgJc9L0ojgAACCCCAAAIIIOCuwLHog/r8uTn6bdn3Onf8lErWr6zGI/6rQlXKyPw7/PD2PZrZ+THt/+UPDVg8WXe0rKlNH3+tRY+9rAw5sqjFmD4qUbeiVdZcu9b8ogk1elm/f+S7WSp8d1kd+u1PrXlzibZ8+p1VX84SBa0lp3UHdY5ZcmpOLv3zh1+tcttW/iizD5xZmnr3f1uoRu82SpU29U2PdO3qNf04/wstGDJReUoXUbsJD6pw1bJWuSuXLmvjwq/0zYyP9MfqDVab1Xu2Vu3+HRSRPEILhk7SNzMWqlbfdtahDckjU+r4nkP6ecFK/bZ8naJ//FUXz5x3a3ns+ZNntHjkq1r39ieq1KWxWj8zwNZSWgI2d9/W4JQjYAuOO60i4JYAgZFbTDGF8LLnRWkEEEAAAQQQQAABBNwROPT7n3qrx1NWsBX7ylowt/p++LyyF8mnj5+YrtWvfqjybeuq64zHdfWfK5rf/zm1fKqfdn+/Wd+/9Yl6v/usshXKE2/Ali5bppiALm6fXHWafd1iB3Nxy9Ud2EntJwy+6eRS12mnHScN0Q9zP9cfq9erx9tjrXDLHM6w8NGXbmJoOLybmj3R0woIYwdsl89fjJmpF59dqUZV1fXVx5StcN6bvvzz+8u1d8M21R3YWfP6P6cCFUqqxeg+ShaRzJ1hEAGbW0xBK0TAFjR6GkYgcYFbBUaJ3520S5gNV+P6JW0Rnh4BBBBAAAEEEEAAAc8EVr44X2ePnrRmiS0Z9ap1auiqqe/quzc+tpaDmlllS558TXlKF1bPueOU/87iOnXoqN594Hk1f/J+K2CbP2C8NVOtSPVy8QZs6XNk1pfT3lPFzo1U8K4oa6aYCdPm9nlGJuAzs+LKtaql3eu26Of3lqtaz1bKVfJ2a5aZmZ1m6k9VjDbeAAAIF0lEQVSVLo0eWPqidX/sK27AtmzCWxq8/BVlzJ1N8/o9p7bPDdT2L39SRIrkyhVVSG/+50llypNd/5n9pFZP/+CmgG3pmBmKaljVmnWXLmtGq6lfP19rPa+ZUWd84gvO4gZs5r6e74xVmswZ3BoYAja3mIJWiIAtaPQ0jEDiAgRsiRslVIKAzXM77kQAAQQQQAABBBBAILbAD/M+t5ZvugI2s8Ry7ZtL9clTM62ArXa/9pr/wPP66d1lav10fzV9oqd1+y+LV1vB24EtO63/vlXA5greYrdrll6++8B4rXvnM7Ua288KruK7Th7825pV9sfX69Vz7tOq0rXpDcXMzwbrP1iphY9MswIwV1/MclATijV5rMe/AVvKFIpqUFkzOz2q5ClTxBuwpUidSv9cuKSVU+ZrxcR3VKRaOXWcPFTZi+bX58/M1uJRr6ps8xrxBmeXzl2wPL57fZG1rLR047vVa944pf3/kC6xt46ALTGh4H6dgC24/rSOwC0FCNg8f0EI2Dy3404EEEAAAQQQQAABBGILmH3KzH5qx/cdtkIh82/tN7o8LrNc0iwRNfuaxd2rzARR5oq9N5vdgM0EWa56bxWwxT5gwQRsd3Woby1ZNcs/zay3+14fqfQ5sty075sJ9Y7s2KtNi1crY66sKte6jr4YP0efPztbCS0RNc9lAkcTpvWa/4w1O8/srWYOdTCfn91tVExwdvHMOc3qNspq1wSRjR/5r7Uc9NOn37CCNgK28Po+I2ALr/HkacJMgCWO3g0oft75cTcCCCCAAAIIIIAAAnEFYodeTR/vqVZP9bX2W3NSwGZmsO3fvMMKAc3y0m4zn7AOQNi9dvMNByvEnTW345sNer3L40qTKb16v/eschYrEO8hB5889brWL1iRaMCWJksGaxmtWeaaO6qQVWe+O4oRsIXptxUBW5gOLI8VHgKxA6LweKLgPYX5v2xcCCCAAAIIIIAAAggg4J2A2c/MBFd71v8esxwzdujmOm0zoRlsZmP/zZ98q+UvvK3on36zOvPQ6pkqVqvCDR0zM8sWjnhJGxd9ZX3ezgw2E7CZk0PNXmsfP/6Kte9br7lP6+SBv28ZsH3+3JtWedfMspRpIm8K2ExfXGGi+b055bTDpKHKnC/HTTPYzNLPM0eO6537x+mXJd9Ys+LaPDNAyya8zQw2715DR95NwObIYaFTCPwrQMDmuzeBgM13ltSEAAIIIIAAAgggkHQFYi/5dO135m7A9p83RllLTU3AZq5Bn02zfv19xTq1HT/I2vfMdZmwy8wkK1SljDWrrOp9zRLcgy3uElHXHmzHog/GLNE0e8OZQwlebDBAecsWVZ8F461DEmJfcZduJhawxQ0T4y4Rde2tZvaim33fKOsQBnOowY5vN1n715lZdZ2nPiTTjjsXe7C5oxS8MgRswbOnZQQSFSBgS5TI7QIEbG5TURABBBBAAAEEEEAAgXgFzF5iE2r0uqXOrWawmRvvaFFTDR+6T2tmL1alLo2turZ88q01CyxFZMoEA7Z24weqfLt68badUMBmfgYwBy/M6/esdaiA67qrYwN1m/F4zOmdsQPChB7O9Vzm67FnsMVXPu7eauZwA3PAwtfTP7iheKcpw1XvwS5uT6wgYHP2NyYBm7PHh94hgAACCCCAAAIIIIAAAggg4AgBbwO22v07qN3zDyoyfRrtXrdF7z/4gvVcnac9rMJVy97wjGaJ6AfDXrROIK0/9F7V6tNOrmWncTESCthMuWtXrmr9h6usgwvMjLYKHRpY+8Zlzp8zphp/B2ymoXPHT1uHLnzz2oeKTJ820WeKb8AJ2BzxbZBgJwjYnD0+9A4BBBBAAAEEEEAAAQQQQAABBBAQAZuzXwICNmePD71DAAEEEEAAAQQQQAABBBBAAAEECN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CAAALMYHP2O0DA5uzxoXcIIIAAAggggAACCCCAAAIIIIAAM9gc/g4QsDl8gOgeAggggAACCCCAAAIIIIAAAgggwAw2Z78DBGzOHh96hwACCCCAAAIIIIAAAggggAACCDCDzeHvAAGbwweI7iGAAAIIIIAAAggggAACCCAQaAHXbKlAt0t7iQvUrl078UKUCLgAAVvAyWkQAQQQQAABBBBAAAEEEEAAAWcLELA5d3wI2Jw5NgRszhwXeoUAAggggAACCCCAAAIIIIBA0AQI2IJGn2jDBGyJEgWlAAFbUNhpFAEEEEAAAQQQQAABBBBAAAEEEEAgXAQI2MJlJHkOBBBAAAEEEEAAAQQQQAABBBBAAIGgCBCwBYWdRhFAAAEEEEAAAQQQQAABBBBAAAEEwkXg/wA+Fbi3RZRZtQAAAABJRU5ErkJggg=="/>
          <p:cNvSpPr>
            <a:spLocks noChangeAspect="1" noChangeArrowheads="1"/>
          </p:cNvSpPr>
          <p:nvPr/>
        </p:nvSpPr>
        <p:spPr bwMode="auto">
          <a:xfrm>
            <a:off x="647700" y="244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92075"/>
            <a:ext cx="9330466" cy="620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612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36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pic>
        <p:nvPicPr>
          <p:cNvPr id="13" name="รูปภาพ 12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3:$F$19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066" y="221739"/>
            <a:ext cx="7734350" cy="63756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795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528"/>
            <a:ext cx="9327688" cy="835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2839"/>
            <a:ext cx="4858933" cy="79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5601" y="2492896"/>
            <a:ext cx="4794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+mj-lt"/>
                <a:cs typeface="Angsana New" panose="02020603050405020304" pitchFamily="18" charset="-34"/>
              </a:rPr>
              <a:t>1. Work Load Management</a:t>
            </a:r>
            <a:endParaRPr lang="en-US" sz="3200" b="1" dirty="0">
              <a:solidFill>
                <a:srgbClr val="FF0000"/>
              </a:solidFill>
              <a:latin typeface="+mj-lt"/>
              <a:cs typeface="Angsana New" panose="02020603050405020304" pitchFamily="18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5601" y="3068960"/>
            <a:ext cx="4251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cs typeface="Angsana New" panose="02020603050405020304" pitchFamily="18" charset="-34"/>
              </a:rPr>
              <a:t>2. Process Management</a:t>
            </a:r>
            <a:endParaRPr lang="en-US" sz="3200" b="1" dirty="0">
              <a:solidFill>
                <a:srgbClr val="FF0000"/>
              </a:solidFill>
              <a:cs typeface="Angsana New" panose="02020603050405020304" pitchFamily="18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5601" y="4253447"/>
            <a:ext cx="3426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Angsana New" panose="02020603050405020304" pitchFamily="18" charset="-34"/>
              </a:rPr>
              <a:t>4. Product Tracking</a:t>
            </a:r>
            <a:endParaRPr lang="en-US" sz="3200" b="1" dirty="0">
              <a:solidFill>
                <a:schemeClr val="tx2">
                  <a:lumMod val="75000"/>
                </a:schemeClr>
              </a:solidFill>
              <a:cs typeface="Angsana New" panose="02020603050405020304" pitchFamily="18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5601" y="4922407"/>
            <a:ext cx="4266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Angsana New" panose="02020603050405020304" pitchFamily="18" charset="-34"/>
              </a:rPr>
              <a:t>5. Performance Analysis</a:t>
            </a:r>
            <a:endParaRPr lang="en-US" sz="3200" b="1" dirty="0">
              <a:solidFill>
                <a:schemeClr val="tx2">
                  <a:lumMod val="75000"/>
                </a:schemeClr>
              </a:solidFill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5601" y="5629473"/>
            <a:ext cx="7138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Angsana New" panose="02020603050405020304" pitchFamily="18" charset="-34"/>
              </a:rPr>
              <a:t>6. Collection Data and Document Control</a:t>
            </a:r>
            <a:endParaRPr lang="en-US" sz="3200" b="1" dirty="0">
              <a:solidFill>
                <a:schemeClr val="tx2">
                  <a:lumMod val="75000"/>
                </a:schemeClr>
              </a:solidFill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1600" y="3645024"/>
            <a:ext cx="50477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0"/>
                <a:solidFill>
                  <a:srgbClr val="FF0000"/>
                </a:solidFill>
                <a:latin typeface="+mj-lt"/>
                <a:cs typeface="Angsana New" panose="02020603050405020304" pitchFamily="18" charset="-34"/>
              </a:rPr>
              <a:t>3. Operation Detail Schedule</a:t>
            </a:r>
            <a:endParaRPr lang="en-US" sz="3200" b="1" cap="none" spc="0" dirty="0">
              <a:ln w="0"/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1457503"/>
            <a:ext cx="3944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of software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50" y="329274"/>
            <a:ext cx="3416469" cy="220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สี่เหลี่ยมผืนผ้า 20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37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1" grpId="0"/>
      <p:bldP spid="13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839"/>
            <a:ext cx="4858933" cy="7925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1457503"/>
            <a:ext cx="3944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of software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5723" y="2348880"/>
            <a:ext cx="5441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2">
                    <a:lumMod val="10000"/>
                  </a:schemeClr>
                </a:solidFill>
              </a:rPr>
              <a:t>Total flow chart in software</a:t>
            </a:r>
            <a:endParaRPr lang="th-TH" sz="3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6" name="Picture 2" descr="Image result for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46" y="4005064"/>
            <a:ext cx="4525537" cy="30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50" y="329274"/>
            <a:ext cx="3416469" cy="220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สี่เหลี่ยมผืนผ้า 10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38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0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0"/>
            <a:ext cx="6192688" cy="6917284"/>
          </a:xfrm>
          <a:prstGeom prst="rect">
            <a:avLst/>
          </a:prstGeom>
        </p:spPr>
      </p:pic>
      <p:sp>
        <p:nvSpPr>
          <p:cNvPr id="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39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2123728" y="692696"/>
            <a:ext cx="864096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4499992" y="692696"/>
            <a:ext cx="100811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004848" y="2492896"/>
            <a:ext cx="155904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932480" y="4293096"/>
            <a:ext cx="1703416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084168" y="2488312"/>
            <a:ext cx="108012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6084168" y="5445224"/>
            <a:ext cx="165618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1762401" y="74767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th-TH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5482" y="5597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  <a:endParaRPr lang="th-TH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1680" y="238081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  <a:endParaRPr lang="th-TH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3018" y="25227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  <a:endParaRPr lang="th-TH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5146" y="454512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</a:t>
            </a:r>
            <a:endParaRPr lang="th-TH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57904" y="55332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6</a:t>
            </a:r>
            <a:endParaRPr lang="th-TH" sz="2000" b="1" dirty="0">
              <a:solidFill>
                <a:srgbClr val="FF0000"/>
              </a:solidFill>
            </a:endParaRPr>
          </a:p>
        </p:txBody>
      </p:sp>
      <p:sp>
        <p:nvSpPr>
          <p:cNvPr id="18" name="สี่เหลี่ยมด้านขนาน 17"/>
          <p:cNvSpPr/>
          <p:nvPr/>
        </p:nvSpPr>
        <p:spPr>
          <a:xfrm>
            <a:off x="3262617" y="1412776"/>
            <a:ext cx="805327" cy="288032"/>
          </a:xfrm>
          <a:prstGeom prst="parallelogram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" name="ลูกศรเชื่อมต่อแบบตรง 2"/>
          <p:cNvCxnSpPr/>
          <p:nvPr/>
        </p:nvCxnSpPr>
        <p:spPr>
          <a:xfrm>
            <a:off x="2339752" y="6309320"/>
            <a:ext cx="6480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2339752" y="6525344"/>
            <a:ext cx="648072" cy="0"/>
          </a:xfrm>
          <a:prstGeom prst="straightConnector1">
            <a:avLst/>
          </a:prstGeom>
          <a:ln w="19050">
            <a:solidFill>
              <a:srgbClr val="FF7C8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7471" y="612465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ส่งข้อมูลไปยัง</a:t>
            </a:r>
            <a:endParaRPr lang="th-TH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59832" y="637203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b="1" dirty="0" smtClean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เก็บข้อมูล</a:t>
            </a:r>
            <a:endParaRPr lang="th-TH" sz="1800" b="1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2160" y="-12616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แผนผังการไหลลักษณะเด่นของระบบ</a:t>
            </a:r>
            <a:endParaRPr lang="th-TH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745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. Background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7504" y="293747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4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4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5780" y="2255967"/>
            <a:ext cx="87129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modern </a:t>
            </a:r>
            <a:r>
              <a:rPr lang="en-US" dirty="0"/>
              <a:t>production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requires analysis the input data to plan the process with effectiveness</a:t>
            </a:r>
            <a:r>
              <a:rPr lang="en-US" b="1" dirty="0"/>
              <a:t>, the higher would be the quality of the end product</a:t>
            </a:r>
            <a:r>
              <a:rPr lang="en-US" b="1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A </a:t>
            </a:r>
            <a:r>
              <a:rPr lang="en-US" b="1" dirty="0"/>
              <a:t>lot of analysis data and factors are also required </a:t>
            </a:r>
            <a:r>
              <a:rPr lang="en-US" dirty="0"/>
              <a:t>to improve efficiencies in business operations.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i</a:t>
            </a:r>
            <a:r>
              <a:rPr lang="en-US" dirty="0" smtClean="0"/>
              <a:t>ntroduction </a:t>
            </a:r>
            <a:r>
              <a:rPr lang="en-US" dirty="0"/>
              <a:t>of </a:t>
            </a:r>
            <a:r>
              <a:rPr lang="en-US" b="1" dirty="0"/>
              <a:t>new form of human and machine interactions</a:t>
            </a:r>
            <a:r>
              <a:rPr lang="en-US" dirty="0"/>
              <a:t>, the development of </a:t>
            </a:r>
            <a:r>
              <a:rPr lang="en-US" b="1" dirty="0" smtClean="0"/>
              <a:t>DSS become </a:t>
            </a:r>
            <a:r>
              <a:rPr lang="en-US" b="1" dirty="0"/>
              <a:t>full use as a business intelligence </a:t>
            </a:r>
            <a:r>
              <a:rPr lang="en-US" dirty="0"/>
              <a:t>and other hands-free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704"/>
            <a:ext cx="9073008" cy="4536504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827584" y="1772816"/>
            <a:ext cx="1296144" cy="720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283968" y="1772816"/>
            <a:ext cx="1584176" cy="720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395536" y="18712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6560" y="170080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9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40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3" name="สี่เหลี่ยมด้านขนาน 2"/>
          <p:cNvSpPr/>
          <p:nvPr/>
        </p:nvSpPr>
        <p:spPr>
          <a:xfrm>
            <a:off x="2555776" y="2780928"/>
            <a:ext cx="1080120" cy="432048"/>
          </a:xfrm>
          <a:prstGeom prst="parallelogram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96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0" y="403845"/>
            <a:ext cx="8856984" cy="5533128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971600" y="1700808"/>
            <a:ext cx="2160240" cy="6936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51025" y="15244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804248" y="1700808"/>
            <a:ext cx="1512168" cy="6936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6383673" y="15244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10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41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" y="1484784"/>
            <a:ext cx="8972659" cy="4104456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611560" y="1805343"/>
            <a:ext cx="2520280" cy="6936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323528" y="14127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5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660232" y="3491426"/>
            <a:ext cx="2304256" cy="8016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6239657" y="32298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10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42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40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6466123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ngsana New" panose="02020603050405020304" pitchFamily="18" charset="-34"/>
              </a:rPr>
              <a:t>1. Work Load Management</a:t>
            </a: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1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43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1680" y="336654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pic>
        <p:nvPicPr>
          <p:cNvPr id="7172" name="Picture 4" descr="Image result for graphic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66544"/>
            <a:ext cx="6973162" cy="370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109080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calculat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33041"/>
            <a:ext cx="669987" cy="66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ork loa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8" b="11432"/>
          <a:stretch/>
        </p:blipFill>
        <p:spPr bwMode="auto">
          <a:xfrm>
            <a:off x="1137735" y="2240583"/>
            <a:ext cx="6544266" cy="430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22803" r="18790" b="13068"/>
          <a:stretch/>
        </p:blipFill>
        <p:spPr bwMode="auto">
          <a:xfrm>
            <a:off x="1132" y="1166197"/>
            <a:ext cx="9120273" cy="557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027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มุมมน 1"/>
          <p:cNvSpPr/>
          <p:nvPr/>
        </p:nvSpPr>
        <p:spPr>
          <a:xfrm>
            <a:off x="1111811" y="3208962"/>
            <a:ext cx="6768752" cy="32211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6732240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4"/>
          <p:cNvSpPr txBox="1"/>
          <p:nvPr/>
        </p:nvSpPr>
        <p:spPr>
          <a:xfrm>
            <a:off x="323529" y="2134597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615867" y="3405822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Find original quantity (Q</a:t>
            </a:r>
            <a:r>
              <a:rPr lang="en-US" b="1" baseline="-25000" dirty="0" smtClean="0"/>
              <a:t>0</a:t>
            </a:r>
            <a:r>
              <a:rPr lang="en-US" b="1" dirty="0" smtClean="0"/>
              <a:t>)</a:t>
            </a:r>
            <a:endParaRPr lang="th-T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กล่องข้อความ 8"/>
              <p:cNvSpPr txBox="1"/>
              <p:nvPr/>
            </p:nvSpPr>
            <p:spPr>
              <a:xfrm>
                <a:off x="2389928" y="4053894"/>
                <a:ext cx="5760640" cy="2254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  <a:r>
                  <a:rPr lang="en-US" dirty="0"/>
                  <a:t>	=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		;q=0.02</a:t>
                </a:r>
                <a:endParaRPr lang="en-US" dirty="0"/>
              </a:p>
              <a:p>
                <a:r>
                  <a:rPr lang="en-US" dirty="0"/>
                  <a:t>	=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1−0.02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	=	10.2		 pc</a:t>
                </a:r>
              </a:p>
              <a:p>
                <a:r>
                  <a:rPr lang="en-US" dirty="0"/>
                  <a:t> </a:t>
                </a:r>
              </a:p>
            </p:txBody>
          </p:sp>
        </mc:Choice>
        <mc:Fallback xmlns="">
          <p:sp>
            <p:nvSpPr>
              <p:cNvPr id="9" name="กล่องข้อความ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28" y="4053894"/>
                <a:ext cx="5760640" cy="2254656"/>
              </a:xfrm>
              <a:prstGeom prst="rect">
                <a:avLst/>
              </a:prstGeom>
              <a:blipFill rotWithShape="1">
                <a:blip r:embed="rId2"/>
                <a:stretch>
                  <a:fillRect l="-211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กล่องข้อความ 13"/>
          <p:cNvSpPr txBox="1"/>
          <p:nvPr/>
        </p:nvSpPr>
        <p:spPr>
          <a:xfrm>
            <a:off x="611560" y="2739877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 smtClean="0">
                <a:latin typeface="Arial" charset="0"/>
                <a:ea typeface="Arial" charset="0"/>
                <a:cs typeface="Arial" charset="0"/>
              </a:rPr>
              <a:t>**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Gear</a:t>
            </a:r>
            <a:r>
              <a:rPr lang="th-TH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 Productivity </a:t>
            </a:r>
            <a:r>
              <a:rPr lang="th-TH" sz="2400" dirty="0" smtClean="0">
                <a:latin typeface="Arial" charset="0"/>
                <a:ea typeface="Arial" charset="0"/>
                <a:cs typeface="Arial" charset="0"/>
              </a:rPr>
              <a:t>10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item via station </a:t>
            </a:r>
            <a:r>
              <a:rPr lang="th-TH" sz="2400" dirty="0" smtClean="0">
                <a:latin typeface="Arial" charset="0"/>
                <a:ea typeface="Arial" charset="0"/>
                <a:cs typeface="Arial" charset="0"/>
              </a:rPr>
              <a:t>1  3  4 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th-TH" sz="2400" dirty="0" smtClean="0">
                <a:latin typeface="Arial" charset="0"/>
                <a:ea typeface="Arial" charset="0"/>
                <a:cs typeface="Arial" charset="0"/>
              </a:rPr>
              <a:t> 6</a:t>
            </a:r>
            <a:endParaRPr lang="th-TH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109080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lculat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33041"/>
            <a:ext cx="669987" cy="66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44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504" y="1280954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ngsana New" panose="02020603050405020304" pitchFamily="18" charset="-34"/>
              </a:rPr>
              <a:t>1. Work Load Management</a:t>
            </a: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256713" y="2158117"/>
            <a:ext cx="623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Calculate workload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37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4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2123728" y="2257708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workload of station :</a:t>
            </a:r>
            <a:endParaRPr lang="th-TH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กล่องข้อความ 8"/>
              <p:cNvSpPr txBox="1"/>
              <p:nvPr/>
            </p:nvSpPr>
            <p:spPr>
              <a:xfrm>
                <a:off x="-36512" y="3221235"/>
                <a:ext cx="4676512" cy="3376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800" u="sng" dirty="0"/>
                  <a:t>หน่วยการผลิตที่ 1</a:t>
                </a:r>
                <a:r>
                  <a:rPr lang="th-TH" sz="1800" dirty="0"/>
                  <a:t> มีรอบเวลาการ</a:t>
                </a:r>
                <a:r>
                  <a:rPr lang="th-TH" sz="1800" dirty="0" smtClean="0"/>
                  <a:t>ผลิตเกียร์เท่ากับ </a:t>
                </a:r>
                <a:r>
                  <a:rPr lang="th-TH" sz="1800" dirty="0"/>
                  <a:t>5400 วินาที/</a:t>
                </a:r>
                <a:r>
                  <a:rPr lang="th-TH" sz="1800" dirty="0" smtClean="0"/>
                  <a:t>ชิ้น</a:t>
                </a:r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dirty="0"/>
                  <a:t>	</a:t>
                </a:r>
                <a:r>
                  <a:rPr lang="en-US" sz="1800" dirty="0" smtClean="0"/>
                  <a:t>WL</a:t>
                </a:r>
                <a:r>
                  <a:rPr lang="en-US" sz="1800" dirty="0"/>
                  <a:t>	=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10.2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5400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3600</m:t>
                        </m:r>
                      </m:den>
                    </m:f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dirty="0"/>
                  <a:t>	</a:t>
                </a:r>
                <a:r>
                  <a:rPr lang="en-US" sz="1800" dirty="0" smtClean="0"/>
                  <a:t>WL</a:t>
                </a:r>
                <a:r>
                  <a:rPr lang="en-US" sz="1800" dirty="0"/>
                  <a:t>	=	5.1   hr</a:t>
                </a:r>
                <a:r>
                  <a:rPr lang="en-US" sz="1800" dirty="0" smtClean="0"/>
                  <a:t>.</a:t>
                </a:r>
              </a:p>
              <a:p>
                <a:endParaRPr lang="en-US" sz="1800" dirty="0"/>
              </a:p>
              <a:p>
                <a:r>
                  <a:rPr lang="th-TH" sz="1800" u="sng" dirty="0"/>
                  <a:t>หน่วยการผลิตที่ 3</a:t>
                </a:r>
                <a:r>
                  <a:rPr lang="th-TH" sz="1800" dirty="0"/>
                  <a:t> มีรอบเวลาการผลิตเกียร์เท่ากับ </a:t>
                </a:r>
                <a:r>
                  <a:rPr lang="en-US" sz="1800" dirty="0"/>
                  <a:t>900</a:t>
                </a:r>
                <a:r>
                  <a:rPr lang="th-TH" sz="1800" dirty="0"/>
                  <a:t> วินาที/</a:t>
                </a:r>
                <a:r>
                  <a:rPr lang="th-TH" sz="1800" dirty="0" smtClean="0"/>
                  <a:t>ชิ้น</a:t>
                </a:r>
              </a:p>
              <a:p>
                <a:endParaRPr lang="en-US" sz="1800" dirty="0"/>
              </a:p>
              <a:p>
                <a:r>
                  <a:rPr lang="en-US" sz="1800" dirty="0" smtClean="0"/>
                  <a:t>	WL</a:t>
                </a:r>
                <a:r>
                  <a:rPr lang="en-US" sz="1800" dirty="0"/>
                  <a:t>	=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10.2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900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3600</m:t>
                        </m:r>
                      </m:den>
                    </m:f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dirty="0"/>
                  <a:t>	</a:t>
                </a:r>
                <a:r>
                  <a:rPr lang="en-US" sz="1800" dirty="0" smtClean="0"/>
                  <a:t>WL</a:t>
                </a:r>
                <a:r>
                  <a:rPr lang="en-US" sz="1800" dirty="0"/>
                  <a:t>	=	1.28  hr</a:t>
                </a:r>
                <a:r>
                  <a:rPr lang="en-US" sz="1800" dirty="0" smtClean="0"/>
                  <a:t>.</a:t>
                </a:r>
                <a:endParaRPr lang="en-US" sz="1800" dirty="0"/>
              </a:p>
            </p:txBody>
          </p:sp>
        </mc:Choice>
        <mc:Fallback xmlns="">
          <p:sp>
            <p:nvSpPr>
              <p:cNvPr id="9" name="กล่องข้อความ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221235"/>
                <a:ext cx="4676512" cy="3376117"/>
              </a:xfrm>
              <a:prstGeom prst="rect">
                <a:avLst/>
              </a:prstGeom>
              <a:blipFill rotWithShape="1">
                <a:blip r:embed="rId2"/>
                <a:stretch>
                  <a:fillRect l="-1043" t="-542" b="-19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กล่องข้อความ 9"/>
              <p:cNvSpPr txBox="1"/>
              <p:nvPr/>
            </p:nvSpPr>
            <p:spPr>
              <a:xfrm>
                <a:off x="4518248" y="3217499"/>
                <a:ext cx="4734272" cy="3372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800" u="sng" dirty="0"/>
                  <a:t>หน่วยการผลิตที่ 4</a:t>
                </a:r>
                <a:r>
                  <a:rPr lang="th-TH" sz="1800" dirty="0"/>
                  <a:t> มีรอบเวลาการผลิตเกียร์เท่ากับ </a:t>
                </a:r>
                <a:r>
                  <a:rPr lang="en-US" sz="1800" dirty="0"/>
                  <a:t>4320 </a:t>
                </a:r>
                <a:r>
                  <a:rPr lang="th-TH" sz="1800" dirty="0"/>
                  <a:t>วินาที/</a:t>
                </a:r>
                <a:r>
                  <a:rPr lang="th-TH" sz="1800" dirty="0" smtClean="0"/>
                  <a:t>ชิ้น</a:t>
                </a:r>
              </a:p>
              <a:p>
                <a:endParaRPr lang="en-US" sz="1800" dirty="0"/>
              </a:p>
              <a:p>
                <a:r>
                  <a:rPr lang="en-US" sz="1800" dirty="0" smtClean="0"/>
                  <a:t>	WL</a:t>
                </a:r>
                <a:r>
                  <a:rPr lang="en-US" sz="1800" dirty="0"/>
                  <a:t>	=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10.2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4320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3600</m:t>
                        </m:r>
                      </m:den>
                    </m:f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dirty="0"/>
                  <a:t>	</a:t>
                </a:r>
                <a:r>
                  <a:rPr lang="en-US" sz="1800" dirty="0" smtClean="0"/>
                  <a:t>WL</a:t>
                </a:r>
                <a:r>
                  <a:rPr lang="en-US" sz="1800" dirty="0"/>
                  <a:t>	=	6.12   hr</a:t>
                </a:r>
                <a:r>
                  <a:rPr lang="en-US" sz="1800" dirty="0" smtClean="0"/>
                  <a:t>.</a:t>
                </a:r>
              </a:p>
              <a:p>
                <a:endParaRPr lang="en-US" sz="1800" dirty="0"/>
              </a:p>
              <a:p>
                <a:r>
                  <a:rPr lang="th-TH" sz="1800" u="sng" dirty="0"/>
                  <a:t>หน่วยการผลิตที่ 6</a:t>
                </a:r>
                <a:r>
                  <a:rPr lang="th-TH" sz="1800" dirty="0"/>
                  <a:t> มีรอบเวลาการผลิตเกียร์เท่ากับ </a:t>
                </a:r>
                <a:r>
                  <a:rPr lang="en-US" sz="1800" dirty="0"/>
                  <a:t>600 </a:t>
                </a:r>
                <a:r>
                  <a:rPr lang="th-TH" sz="1800" dirty="0"/>
                  <a:t>วินาที/</a:t>
                </a:r>
                <a:r>
                  <a:rPr lang="th-TH" sz="1800" dirty="0" smtClean="0"/>
                  <a:t>ชิ้น</a:t>
                </a:r>
              </a:p>
              <a:p>
                <a:endParaRPr lang="en-US" sz="1800" dirty="0"/>
              </a:p>
              <a:p>
                <a:r>
                  <a:rPr lang="en-US" sz="1800" dirty="0" smtClean="0"/>
                  <a:t>	WL</a:t>
                </a:r>
                <a:r>
                  <a:rPr lang="en-US" sz="1800" dirty="0"/>
                  <a:t>	=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10.2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600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3600</m:t>
                        </m:r>
                      </m:den>
                    </m:f>
                  </m:oMath>
                </a14:m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dirty="0"/>
                  <a:t>	</a:t>
                </a:r>
                <a:r>
                  <a:rPr lang="en-US" sz="1800" dirty="0" smtClean="0"/>
                  <a:t>WL</a:t>
                </a:r>
                <a:r>
                  <a:rPr lang="en-US" sz="1800" dirty="0"/>
                  <a:t>	=	0.85   hr.</a:t>
                </a:r>
              </a:p>
            </p:txBody>
          </p:sp>
        </mc:Choice>
        <mc:Fallback xmlns="">
          <p:sp>
            <p:nvSpPr>
              <p:cNvPr id="10" name="กล่องข้อความ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48" y="3217499"/>
                <a:ext cx="4734272" cy="3372205"/>
              </a:xfrm>
              <a:prstGeom prst="rect">
                <a:avLst/>
              </a:prstGeom>
              <a:blipFill rotWithShape="1">
                <a:blip r:embed="rId3"/>
                <a:stretch>
                  <a:fillRect l="-1030" t="-1627" b="-198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กล่องข้อความ 10"/>
              <p:cNvSpPr txBox="1"/>
              <p:nvPr/>
            </p:nvSpPr>
            <p:spPr>
              <a:xfrm>
                <a:off x="5220072" y="2379505"/>
                <a:ext cx="4392488" cy="574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	WL   =</a:t>
                </a:r>
                <a:r>
                  <a:rPr lang="en-US" sz="2000" b="1" dirty="0"/>
                  <a:t> </a:t>
                </a:r>
                <a:r>
                  <a:rPr lang="en-US" sz="2000" b="1" dirty="0" smtClean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𝑵𝒐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𝑪𝒙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𝟑𝟔𝟎𝟎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th-TH" sz="2000" b="1" dirty="0"/>
              </a:p>
            </p:txBody>
          </p:sp>
        </mc:Choice>
        <mc:Fallback xmlns="">
          <p:sp>
            <p:nvSpPr>
              <p:cNvPr id="11" name="กล่องข้อความ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379505"/>
                <a:ext cx="4392488" cy="57477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ตัวเชื่อมต่อตรง 12"/>
          <p:cNvCxnSpPr/>
          <p:nvPr/>
        </p:nvCxnSpPr>
        <p:spPr>
          <a:xfrm>
            <a:off x="4518248" y="2948315"/>
            <a:ext cx="0" cy="37930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109080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สี่เหลี่ยมผืนผ้า 13"/>
          <p:cNvSpPr/>
          <p:nvPr/>
        </p:nvSpPr>
        <p:spPr>
          <a:xfrm>
            <a:off x="0" y="1268760"/>
            <a:ext cx="658822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2" descr="Image result for calculat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33041"/>
            <a:ext cx="669987" cy="66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มุมมน 1"/>
          <p:cNvSpPr/>
          <p:nvPr/>
        </p:nvSpPr>
        <p:spPr>
          <a:xfrm>
            <a:off x="6059121" y="2204864"/>
            <a:ext cx="2473319" cy="936104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45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04" y="1280954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ngsana New" panose="02020603050405020304" pitchFamily="18" charset="-34"/>
              </a:rPr>
              <a:t>1. Work Load Management</a:t>
            </a: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23529" y="2134597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05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กล่องข้อความ 8"/>
              <p:cNvSpPr txBox="1"/>
              <p:nvPr/>
            </p:nvSpPr>
            <p:spPr>
              <a:xfrm>
                <a:off x="5220072" y="2136665"/>
                <a:ext cx="4392488" cy="574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	WL   =</a:t>
                </a:r>
                <a:r>
                  <a:rPr lang="en-US" sz="2000" b="1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sz="20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num>
                      <m:den>
                        <m:r>
                          <a:rPr lang="en-US" sz="20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𝑵𝒐</m:t>
                        </m:r>
                        <m:r>
                          <a:rPr lang="en-US" sz="20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0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𝑪𝒙</m:t>
                        </m:r>
                        <m:r>
                          <a:rPr lang="en-US" sz="20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𝟑𝟔𝟎𝟎</m:t>
                        </m:r>
                        <m:r>
                          <a:rPr lang="en-US" sz="20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th-TH" sz="20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กล่องข้อความ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136665"/>
                <a:ext cx="4392488" cy="574773"/>
              </a:xfrm>
              <a:prstGeom prst="rect">
                <a:avLst/>
              </a:prstGeom>
              <a:blipFill rotWithShape="1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รูปภาพ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630" t="27360" r="16412" b="11030"/>
          <a:stretch/>
        </p:blipFill>
        <p:spPr>
          <a:xfrm>
            <a:off x="1979712" y="2728084"/>
            <a:ext cx="6189310" cy="404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109080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0" y="1268760"/>
            <a:ext cx="658822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Picture 2" descr="Image result for calculat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33041"/>
            <a:ext cx="669987" cy="66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สี่เหลี่ยมผืนผ้ามุมมน 14"/>
          <p:cNvSpPr/>
          <p:nvPr/>
        </p:nvSpPr>
        <p:spPr>
          <a:xfrm>
            <a:off x="6073172" y="2139135"/>
            <a:ext cx="2473319" cy="588949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46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1280954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ngsana New" panose="02020603050405020304" pitchFamily="18" charset="-34"/>
              </a:rPr>
              <a:t>1. Work Load Management</a:t>
            </a: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19" name="กล่องข้อความ 7"/>
          <p:cNvSpPr txBox="1"/>
          <p:nvPr/>
        </p:nvSpPr>
        <p:spPr>
          <a:xfrm>
            <a:off x="2123728" y="2257708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workload of station :</a:t>
            </a:r>
            <a:endParaRPr lang="th-TH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23529" y="2134597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3627523"/>
            <a:ext cx="1872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 smtClean="0"/>
              <a:t>ตารางแสดงกค่าภาระงานของแต่ละสถานีงานย่อยของแต่ละรายการคำสั่งซื้อ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38257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88" y="4520312"/>
            <a:ext cx="5412040" cy="23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830823"/>
            <a:ext cx="3672408" cy="199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มุมมน 11"/>
          <p:cNvSpPr/>
          <p:nvPr/>
        </p:nvSpPr>
        <p:spPr>
          <a:xfrm>
            <a:off x="467544" y="2348880"/>
            <a:ext cx="8352928" cy="3888432"/>
          </a:xfrm>
          <a:prstGeom prst="roundRect">
            <a:avLst/>
          </a:prstGeom>
          <a:solidFill>
            <a:srgbClr val="FCD5B5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0" y="1220853"/>
            <a:ext cx="6466123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317848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5496" y="317848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1305055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2. Process Management</a:t>
            </a: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7" y="2553866"/>
            <a:ext cx="79928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which shows the flow working to get a highly performance can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two part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Firstly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data base or a place that collects all information of factory and operation all the process by setting up an initial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conditions.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Secondly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box which shows all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details of the flow.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47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-35392"/>
            <a:ext cx="22669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28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graphic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57" y="3297161"/>
            <a:ext cx="6973162" cy="370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road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97" y="4304500"/>
            <a:ext cx="8191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0" y="1196752"/>
            <a:ext cx="6466123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Process Management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48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1680" y="336654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grpSp>
        <p:nvGrpSpPr>
          <p:cNvPr id="18" name="กลุ่ม 17"/>
          <p:cNvGrpSpPr/>
          <p:nvPr/>
        </p:nvGrpSpPr>
        <p:grpSpPr>
          <a:xfrm>
            <a:off x="0" y="2617011"/>
            <a:ext cx="1568206" cy="900527"/>
            <a:chOff x="0" y="2312449"/>
            <a:chExt cx="1568206" cy="900527"/>
          </a:xfrm>
        </p:grpSpPr>
        <p:pic>
          <p:nvPicPr>
            <p:cNvPr id="1026" name="Picture 2" descr="Image result for car clip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2312449"/>
              <a:ext cx="1568206" cy="83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28763" y="2566646"/>
              <a:ext cx="51068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1</a:t>
              </a:r>
              <a:endParaRPr lang="th-TH" sz="3600" b="1" dirty="0"/>
            </a:p>
          </p:txBody>
        </p:sp>
      </p:grpSp>
      <p:grpSp>
        <p:nvGrpSpPr>
          <p:cNvPr id="24" name="กลุ่ม 23"/>
          <p:cNvGrpSpPr/>
          <p:nvPr/>
        </p:nvGrpSpPr>
        <p:grpSpPr>
          <a:xfrm>
            <a:off x="1544665" y="2569970"/>
            <a:ext cx="1656184" cy="947568"/>
            <a:chOff x="1544665" y="2265408"/>
            <a:chExt cx="1656184" cy="947568"/>
          </a:xfrm>
        </p:grpSpPr>
        <p:pic>
          <p:nvPicPr>
            <p:cNvPr id="1028" name="Picture 4" descr="Image result for car clipar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4665" y="2265408"/>
              <a:ext cx="1656184" cy="92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117417" y="2566646"/>
              <a:ext cx="51068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2</a:t>
              </a:r>
              <a:endParaRPr lang="th-TH" sz="3600" b="1" dirty="0"/>
            </a:p>
          </p:txBody>
        </p:sp>
      </p:grpSp>
      <p:grpSp>
        <p:nvGrpSpPr>
          <p:cNvPr id="25" name="กลุ่ม 24"/>
          <p:cNvGrpSpPr/>
          <p:nvPr/>
        </p:nvGrpSpPr>
        <p:grpSpPr>
          <a:xfrm>
            <a:off x="3203848" y="2569970"/>
            <a:ext cx="1460139" cy="949327"/>
            <a:chOff x="3203848" y="2265408"/>
            <a:chExt cx="1460139" cy="949327"/>
          </a:xfrm>
        </p:grpSpPr>
        <p:pic>
          <p:nvPicPr>
            <p:cNvPr id="1030" name="Picture 6" descr="Image result for car clipart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2265408"/>
              <a:ext cx="1460139" cy="94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3678577" y="2566646"/>
              <a:ext cx="51068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3</a:t>
              </a:r>
              <a:endParaRPr lang="th-TH" sz="3600" b="1" dirty="0"/>
            </a:p>
          </p:txBody>
        </p:sp>
      </p:grpSp>
      <p:grpSp>
        <p:nvGrpSpPr>
          <p:cNvPr id="26" name="กลุ่ม 25"/>
          <p:cNvGrpSpPr/>
          <p:nvPr/>
        </p:nvGrpSpPr>
        <p:grpSpPr>
          <a:xfrm>
            <a:off x="4644008" y="2635959"/>
            <a:ext cx="1641533" cy="1035147"/>
            <a:chOff x="4644008" y="2331397"/>
            <a:chExt cx="1641533" cy="1035147"/>
          </a:xfrm>
        </p:grpSpPr>
        <p:pic>
          <p:nvPicPr>
            <p:cNvPr id="1036" name="Picture 12" descr="Related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2331397"/>
              <a:ext cx="1641533" cy="103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209434" y="2566646"/>
              <a:ext cx="51068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4</a:t>
              </a:r>
              <a:endParaRPr lang="th-TH" sz="3600" b="1" dirty="0"/>
            </a:p>
          </p:txBody>
        </p:sp>
      </p:grpSp>
      <p:grpSp>
        <p:nvGrpSpPr>
          <p:cNvPr id="27" name="กลุ่ม 26"/>
          <p:cNvGrpSpPr/>
          <p:nvPr/>
        </p:nvGrpSpPr>
        <p:grpSpPr>
          <a:xfrm>
            <a:off x="6228184" y="2578571"/>
            <a:ext cx="1422200" cy="1092535"/>
            <a:chOff x="6228184" y="2274009"/>
            <a:chExt cx="1422200" cy="1092535"/>
          </a:xfrm>
        </p:grpSpPr>
        <p:pic>
          <p:nvPicPr>
            <p:cNvPr id="1032" name="Picture 8" descr="Image result for car clipart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274009"/>
              <a:ext cx="1422200" cy="109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683944" y="2566646"/>
              <a:ext cx="51068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5</a:t>
              </a:r>
              <a:endParaRPr lang="th-TH" sz="3600" b="1" dirty="0"/>
            </a:p>
          </p:txBody>
        </p:sp>
      </p:grpSp>
      <p:grpSp>
        <p:nvGrpSpPr>
          <p:cNvPr id="28" name="กลุ่ม 27"/>
          <p:cNvGrpSpPr/>
          <p:nvPr/>
        </p:nvGrpSpPr>
        <p:grpSpPr>
          <a:xfrm>
            <a:off x="7682000" y="2564904"/>
            <a:ext cx="1478994" cy="916466"/>
            <a:chOff x="7557502" y="2226979"/>
            <a:chExt cx="1623010" cy="985998"/>
          </a:xfrm>
        </p:grpSpPr>
        <p:pic>
          <p:nvPicPr>
            <p:cNvPr id="1034" name="Picture 10" descr="Related imag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502" y="2226979"/>
              <a:ext cx="1623010" cy="98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8113667" y="2566646"/>
              <a:ext cx="510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6</a:t>
              </a:r>
              <a:endParaRPr lang="th-TH" sz="3600" b="1" dirty="0"/>
            </a:p>
          </p:txBody>
        </p:sp>
      </p:grpSp>
      <p:sp>
        <p:nvSpPr>
          <p:cNvPr id="10" name="AutoShape 14" descr="Image result for road clipart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" name="AutoShape 16" descr="Image result for road clipart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2" name="AutoShape 18" descr="Image result for road clipart"/>
          <p:cNvSpPr>
            <a:spLocks noChangeAspect="1" noChangeArrowheads="1"/>
          </p:cNvSpPr>
          <p:nvPr/>
        </p:nvSpPr>
        <p:spPr bwMode="auto">
          <a:xfrm>
            <a:off x="495300" y="92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3" name="AutoShape 20" descr="Image result for road clipart"/>
          <p:cNvSpPr>
            <a:spLocks noChangeAspect="1" noChangeArrowheads="1"/>
          </p:cNvSpPr>
          <p:nvPr/>
        </p:nvSpPr>
        <p:spPr bwMode="auto">
          <a:xfrm>
            <a:off x="647700" y="244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" name="Picture 2" descr="Image result for Gea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2"/>
          <a:stretch/>
        </p:blipFill>
        <p:spPr bwMode="auto">
          <a:xfrm>
            <a:off x="-652350" y="4581128"/>
            <a:ext cx="2151988" cy="11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ลูกศรเชื่อมต่อแบบตรง 15"/>
          <p:cNvCxnSpPr/>
          <p:nvPr/>
        </p:nvCxnSpPr>
        <p:spPr>
          <a:xfrm>
            <a:off x="1499638" y="5044320"/>
            <a:ext cx="829694" cy="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3310463" y="5066500"/>
            <a:ext cx="82969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>
            <a:off x="5209434" y="5066500"/>
            <a:ext cx="82969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/>
          <p:nvPr/>
        </p:nvCxnSpPr>
        <p:spPr>
          <a:xfrm>
            <a:off x="7194624" y="5066500"/>
            <a:ext cx="82969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สี่เหลี่ยมผืนผ้า 47"/>
          <p:cNvSpPr/>
          <p:nvPr/>
        </p:nvSpPr>
        <p:spPr>
          <a:xfrm>
            <a:off x="0" y="1220853"/>
            <a:ext cx="6466123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สี่เหลี่ยมผืนผ้า 48"/>
          <p:cNvSpPr/>
          <p:nvPr/>
        </p:nvSpPr>
        <p:spPr>
          <a:xfrm>
            <a:off x="0" y="317848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49"/>
          <p:cNvSpPr/>
          <p:nvPr/>
        </p:nvSpPr>
        <p:spPr>
          <a:xfrm>
            <a:off x="35496" y="317848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7504" y="1305055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Process Management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7173" name="TextBox 7172"/>
          <p:cNvSpPr txBox="1"/>
          <p:nvPr/>
        </p:nvSpPr>
        <p:spPr>
          <a:xfrm>
            <a:off x="-36512" y="1988840"/>
            <a:ext cx="2666114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Building block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54" name="Picture 8" descr="Related ima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-35392"/>
            <a:ext cx="22669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97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21737 0.328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1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0776 0.3525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10712 0.3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0.01996 0.345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/>
          <p:cNvSpPr/>
          <p:nvPr/>
        </p:nvSpPr>
        <p:spPr>
          <a:xfrm>
            <a:off x="0" y="1268760"/>
            <a:ext cx="6466123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32037"/>
              </p:ext>
            </p:extLst>
          </p:nvPr>
        </p:nvGraphicFramePr>
        <p:xfrm>
          <a:off x="467544" y="2600100"/>
          <a:ext cx="8229600" cy="426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46"/>
                <a:gridCol w="4848254"/>
              </a:tblGrid>
              <a:tr h="3555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Production topics</a:t>
                      </a:r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Details</a:t>
                      </a:r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</a:tr>
              <a:tr h="4822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         Customer</a:t>
                      </a:r>
                      <a:endParaRPr 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Name , address , phone etc.</a:t>
                      </a:r>
                      <a:endParaRPr lang="en-US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</a:tr>
              <a:tr h="5131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         Waste product</a:t>
                      </a:r>
                      <a:endParaRPr 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An allowance quantity of waste product.</a:t>
                      </a:r>
                      <a:endParaRPr lang="en-US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</a:tr>
              <a:tr h="621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          Operation </a:t>
                      </a:r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time</a:t>
                      </a:r>
                      <a:endParaRPr 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 time which</a:t>
                      </a:r>
                      <a:r>
                        <a:rPr lang="th-TH" sz="28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consist of working hours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and over time.</a:t>
                      </a:r>
                      <a:endParaRPr lang="en-US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</a:tr>
              <a:tr h="577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          Employees </a:t>
                      </a:r>
                      <a:endParaRPr 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 number of employees per sections</a:t>
                      </a:r>
                      <a:endParaRPr lang="en-US" sz="2000" b="1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</a:tr>
              <a:tr h="621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           Machines</a:t>
                      </a:r>
                      <a:endParaRPr 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An appropriate number of working machine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and efficiency. </a:t>
                      </a:r>
                      <a:endParaRPr lang="en-US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89506" marR="89506" marT="44753" marB="44753"/>
                </a:tc>
              </a:tr>
            </a:tbl>
          </a:graphicData>
        </a:graphic>
      </p:graphicFrame>
      <p:sp>
        <p:nvSpPr>
          <p:cNvPr id="10" name="สี่เหลี่ยมผืนผ้า 9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71" y="598717"/>
            <a:ext cx="3178275" cy="136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กลุ่ม 2"/>
          <p:cNvGrpSpPr/>
          <p:nvPr/>
        </p:nvGrpSpPr>
        <p:grpSpPr>
          <a:xfrm>
            <a:off x="461164" y="3108554"/>
            <a:ext cx="738336" cy="3493226"/>
            <a:chOff x="467544" y="2924944"/>
            <a:chExt cx="738336" cy="3493226"/>
          </a:xfrm>
        </p:grpSpPr>
        <p:pic>
          <p:nvPicPr>
            <p:cNvPr id="2052" name="Picture 4" descr="Image result for custom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924944"/>
              <a:ext cx="738336" cy="486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waste clipar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3460948"/>
              <a:ext cx="472108" cy="4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Operation tim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48" y="4033238"/>
              <a:ext cx="466327" cy="46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result for employees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29" y="5243624"/>
              <a:ext cx="550164" cy="55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lathe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0895" y="5877272"/>
              <a:ext cx="540898" cy="54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สี่เหลี่ยมผืนผ้า 15"/>
          <p:cNvSpPr/>
          <p:nvPr/>
        </p:nvSpPr>
        <p:spPr>
          <a:xfrm>
            <a:off x="73052" y="1990581"/>
            <a:ext cx="2080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  <a:endParaRPr lang="th-TH" sz="3600" b="1" u="sng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49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04" y="1280954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Process Management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202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. Background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7504" y="293747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4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5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2636912"/>
            <a:ext cx="837557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Currently, the innovations has reach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the state of easiness in transferring digital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to something physically usable.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improvements in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advanced robotics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are one of the examples. With these robots,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automation industries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find it better use to keep up in competitive environment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4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017660"/>
              </p:ext>
            </p:extLst>
          </p:nvPr>
        </p:nvGraphicFramePr>
        <p:xfrm>
          <a:off x="179512" y="2769491"/>
          <a:ext cx="8784976" cy="353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8093"/>
                <a:gridCol w="5476883"/>
              </a:tblGrid>
              <a:tr h="548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Production topics</a:t>
                      </a:r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Details</a:t>
                      </a:r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</a:tr>
              <a:tr h="10667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           Products</a:t>
                      </a:r>
                      <a:endParaRPr 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An information about how many products we get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and usage time  per piece.</a:t>
                      </a:r>
                      <a:endParaRPr lang="en-US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</a:tr>
              <a:tr h="385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b="1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Usage time of automatically running machine.</a:t>
                      </a:r>
                      <a:endParaRPr lang="en-US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</a:tr>
              <a:tr h="6723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b="1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Usage time of inserting and releasing products. </a:t>
                      </a:r>
                      <a:endParaRPr lang="en-US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</a:tr>
              <a:tr h="385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b="1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Usage time of moving between the stations.</a:t>
                      </a:r>
                      <a:endParaRPr lang="en-US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</a:tr>
              <a:tr h="385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b="1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Usage time of process per product.</a:t>
                      </a:r>
                      <a:endParaRPr lang="en-US" sz="2000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3052" y="1990581"/>
            <a:ext cx="2080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base</a:t>
            </a:r>
            <a:endParaRPr lang="th-TH" sz="3600" b="1" u="sng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3" descr="Image result for product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39732"/>
            <a:ext cx="720080" cy="59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50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1268760"/>
            <a:ext cx="6466123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1280954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Process Management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71" y="598717"/>
            <a:ext cx="3178275" cy="136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8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28095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1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51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1680" y="336654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pic>
        <p:nvPicPr>
          <p:cNvPr id="7172" name="Picture 4" descr="Image result for graphic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66544"/>
            <a:ext cx="6973162" cy="370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504" y="2079758"/>
            <a:ext cx="1768907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971600" y="2780928"/>
            <a:ext cx="4693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production scheduling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668877" y="3365703"/>
            <a:ext cx="71287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The priorities of job by considering the resources and time available</a:t>
            </a:r>
            <a:endParaRPr lang="th-TH" b="1" dirty="0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101565" y="4319810"/>
            <a:ext cx="73720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Purpose of production schedule.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7867" y="4912698"/>
            <a:ext cx="70469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b="1" dirty="0">
                <a:latin typeface="+mj-lt"/>
              </a:rPr>
              <a:t>R</a:t>
            </a:r>
            <a:r>
              <a:rPr lang="en-US" b="1" dirty="0" smtClean="0">
                <a:latin typeface="+mj-lt"/>
              </a:rPr>
              <a:t>educe delays in production job delivery</a:t>
            </a:r>
            <a:endParaRPr lang="th-TH" b="1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b="1" dirty="0" smtClean="0">
                <a:latin typeface="+mj-lt"/>
              </a:rPr>
              <a:t>Reduce waiting time in production process</a:t>
            </a:r>
          </a:p>
          <a:p>
            <a:pPr marL="514350" indent="-514350">
              <a:buAutoNum type="arabicPeriod"/>
            </a:pPr>
            <a:r>
              <a:rPr lang="en-US" b="1" dirty="0" smtClean="0">
                <a:latin typeface="+mj-lt"/>
              </a:rPr>
              <a:t>Reduce overtime </a:t>
            </a:r>
          </a:p>
          <a:p>
            <a:pPr marL="514350" indent="-514350">
              <a:buAutoNum type="arabicPeriod"/>
            </a:pPr>
            <a:r>
              <a:rPr lang="en-US" b="1" dirty="0" smtClean="0">
                <a:latin typeface="+mj-lt"/>
              </a:rPr>
              <a:t>Reduce total cost</a:t>
            </a:r>
            <a:endParaRPr lang="th-TH" b="1" dirty="0">
              <a:latin typeface="+mj-lt"/>
            </a:endParaRPr>
          </a:p>
        </p:txBody>
      </p:sp>
      <p:pic>
        <p:nvPicPr>
          <p:cNvPr id="16" name="Picture 2" descr="Image result for sched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34" y="148189"/>
            <a:ext cx="2200690" cy="220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324528" y="-25861"/>
            <a:ext cx="698115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th-TH" b="1" u="sng" dirty="0"/>
              <a:t>การจัดตารางการผลิต</a:t>
            </a:r>
            <a:endParaRPr lang="en-US" dirty="0"/>
          </a:p>
          <a:p>
            <a:r>
              <a:rPr lang="en-US" dirty="0"/>
              <a:t>	</a:t>
            </a:r>
            <a:r>
              <a:rPr lang="th-TH" dirty="0"/>
              <a:t>การจัดตารางหารผลิต หมายถึง การจัดลำดับความสำคัญก่อนหลังของงานโดยพิจาณาทรัพยากรที่เป็นเครื่องจักรและเวลาที่มีอยู่ให้เหมาะสมกับงานเพื่อให้การผลิตมีประสิทธิภาพ และเกิดผลผลิตสูงสุด</a:t>
            </a:r>
            <a:endParaRPr lang="en-US" dirty="0"/>
          </a:p>
          <a:p>
            <a:r>
              <a:rPr lang="th-TH" dirty="0"/>
              <a:t>	</a:t>
            </a:r>
            <a:r>
              <a:rPr lang="th-TH" u="sng" dirty="0"/>
              <a:t>วัตถุประสงค์ของการจัดตารางการผลิต มีดังนี้</a:t>
            </a:r>
            <a:r>
              <a:rPr lang="th-TH" dirty="0"/>
              <a:t/>
            </a:r>
            <a:br>
              <a:rPr lang="th-TH" dirty="0"/>
            </a:br>
            <a:r>
              <a:rPr lang="th-TH" dirty="0"/>
              <a:t>	1. ลดความล่าช้าในการผลิตส่งมอบงานให้ลูกค้า กรณีที่งานไม่เสร็จทันเวลาอาจจะส่งผลกระทบต่อความเชื่อถือ</a:t>
            </a:r>
            <a:br>
              <a:rPr lang="th-TH" dirty="0"/>
            </a:br>
            <a:r>
              <a:rPr lang="th-TH" dirty="0"/>
              <a:t>	2. เพิ่มประสิทธิภาพในการใช้ทรัพยากรให้เกิดประโยชน์สูงสุด</a:t>
            </a:r>
            <a:br>
              <a:rPr lang="th-TH" dirty="0"/>
            </a:br>
            <a:r>
              <a:rPr lang="th-TH" dirty="0"/>
              <a:t> 	3. ลดการรอคอยในกระบวนการผลิต หมายถึง ลดจำนวนงานที่ต้องรอคอยโดยเฉลี่ยลง ในขณะที่เครื่องจักรหรือคนยังทำงานอยู่กับงานอื่นๆ</a:t>
            </a:r>
            <a:br>
              <a:rPr lang="th-TH" dirty="0"/>
            </a:br>
            <a:r>
              <a:rPr lang="th-TH" dirty="0"/>
              <a:t> 	4. ลดเวลาการทำงานล่วงเวลาให้เหลือน้อยที่สุด</a:t>
            </a:r>
            <a:br>
              <a:rPr lang="th-TH" dirty="0"/>
            </a:br>
            <a:r>
              <a:rPr lang="th-TH" dirty="0"/>
              <a:t> 	5. ลดสินค้าคงคลัง (งานระหว่างทำ) ให้เหลือน้อยที่สุด</a:t>
            </a:r>
            <a:br>
              <a:rPr lang="th-TH" dirty="0"/>
            </a:br>
            <a:r>
              <a:rPr lang="th-TH" dirty="0"/>
              <a:t> 	6. ลดต้นทุนรวมในการผลิตให้น้อยที่สุด</a:t>
            </a:r>
            <a:br>
              <a:rPr lang="th-TH" dirty="0"/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8091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/>
          <p:cNvSpPr/>
          <p:nvPr/>
        </p:nvSpPr>
        <p:spPr>
          <a:xfrm>
            <a:off x="-324544" y="5733256"/>
            <a:ext cx="9524800" cy="1124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220" name="Picture 4" descr="Image result for graph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00" y="2709990"/>
            <a:ext cx="2433464" cy="24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0" y="1268760"/>
            <a:ext cx="594015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2" descr="Image result for sched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34" y="148189"/>
            <a:ext cx="2200690" cy="220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สี่เหลี่ยมผืนผ้า 8"/>
          <p:cNvSpPr/>
          <p:nvPr/>
        </p:nvSpPr>
        <p:spPr>
          <a:xfrm>
            <a:off x="348597" y="2196153"/>
            <a:ext cx="3457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of scheduling.</a:t>
            </a:r>
            <a:endParaRPr lang="th-TH" sz="3200" b="1" u="sng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146691" y="2881735"/>
            <a:ext cx="3785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1. Flow </a:t>
            </a:r>
            <a:r>
              <a:rPr lang="en-US" b="1" dirty="0"/>
              <a:t>Shop Scheduling</a:t>
            </a:r>
            <a:endParaRPr lang="th-TH" b="1" dirty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178973" y="3439181"/>
            <a:ext cx="4552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2. Job 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Shop 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Scheduling</a:t>
            </a:r>
            <a:endParaRPr lang="th-TH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146691" y="3430741"/>
            <a:ext cx="4793461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ลูกศรลง 13"/>
          <p:cNvSpPr/>
          <p:nvPr/>
        </p:nvSpPr>
        <p:spPr>
          <a:xfrm>
            <a:off x="3611736" y="4212577"/>
            <a:ext cx="503776" cy="57606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4708599" y="2369163"/>
            <a:ext cx="4421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Mass products, Similar products, </a:t>
            </a:r>
            <a:b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Process continuous</a:t>
            </a:r>
            <a:endParaRPr lang="th-TH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ลูกศรลง 17"/>
          <p:cNvSpPr/>
          <p:nvPr/>
        </p:nvSpPr>
        <p:spPr>
          <a:xfrm rot="15363524">
            <a:off x="4957513" y="2841164"/>
            <a:ext cx="403261" cy="36673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2140722" y="4708300"/>
            <a:ext cx="53671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Low products, Made to Order, 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Process </a:t>
            </a:r>
            <a:r>
              <a:rPr lang="en-US" sz="3200" b="1" dirty="0" err="1" smtClean="0">
                <a:solidFill>
                  <a:srgbClr val="FF0000"/>
                </a:solidFill>
              </a:rPr>
              <a:t>noncontinuous</a:t>
            </a:r>
            <a:endParaRPr lang="th-TH" sz="3200" b="1" dirty="0" smtClean="0">
              <a:solidFill>
                <a:srgbClr val="FF0000"/>
              </a:solidFill>
            </a:endParaRPr>
          </a:p>
          <a:p>
            <a:endParaRPr lang="th-TH" sz="3200" dirty="0">
              <a:solidFill>
                <a:srgbClr val="FF0000"/>
              </a:solidFill>
            </a:endParaRPr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379012" y="5733256"/>
            <a:ext cx="84677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The planning of this organize is to provide machines (Loading) and priority in manufacturing (Sequencing)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9326633" y="-229948"/>
            <a:ext cx="1035089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/>
              <a:t>ประเภทของการจัดตารางการผลิต</a:t>
            </a:r>
            <a:endParaRPr lang="en-US" dirty="0"/>
          </a:p>
          <a:p>
            <a:r>
              <a:rPr lang="th-TH" dirty="0"/>
              <a:t>	การกำหนดงานให้กับหน่วยงานผลิตมีความแตกต่างกันตามประเภทของกระบวนการผลิต ดังนี้</a:t>
            </a:r>
            <a:br>
              <a:rPr lang="th-TH" dirty="0"/>
            </a:br>
            <a:r>
              <a:rPr lang="th-TH" dirty="0"/>
              <a:t>		1. การกำหนดงานผลิตแบบต่อเนื่อง  </a:t>
            </a:r>
            <a:r>
              <a:rPr lang="en-US" dirty="0"/>
              <a:t>(Flow Shop Scheduling) </a:t>
            </a:r>
            <a:r>
              <a:rPr lang="th-TH" dirty="0"/>
              <a:t>หมายถึง การกำหนดงานสำหรับกระบวนการผลิตที่มีผลิตภัณฑ์จำนวนมาก มีลักษณะเหมือนกัน มีกระบวนการผลิตต่อเนื่องกันตลอด และชนิดของผลิตภัณฑ์มักเป็นแบบมาตรฐาน ขั้นตอนการผลิตค่อนข้างแน่นอนฉะนั้นการกำหนดงานแบบนี้จึงเป็นแบบให้เกิดความสมดุลตลอดทั้งสายการผลิต และต้องหาวัสดุและชิ้นส่วนต่างๆ ไว้ให้พร้อม วิธีการนี้ใช้คน และเครื่องจักรมาก เช่น การผลิตเสื้อผ้าสำเร็จรูป โรงงานผลิตตุ๊กตาและของเด็กเล่น เป็นต้น</a:t>
            </a:r>
            <a:br>
              <a:rPr lang="th-TH" dirty="0"/>
            </a:br>
            <a:r>
              <a:rPr lang="th-TH" dirty="0"/>
              <a:t> 		2. การกำหนดงานผลิตแบบไม่ต่อเนื่อง </a:t>
            </a:r>
            <a:r>
              <a:rPr lang="en-US" dirty="0"/>
              <a:t>(Job Shop Scheduling) </a:t>
            </a:r>
            <a:r>
              <a:rPr lang="th-TH" dirty="0"/>
              <a:t>มีลักษณะตรงข้ามกับการผลิตแบบต่อเนื่อง จะเป็นการผลิตตามสั่งซึ่งมีหลายงาน งานผลิตแต่ละชนิดจำนวนการผลิตที่ไม่เท่ากัน เมื่อเริ่มการผลิตเครื่องมือ เครื่องจักร จะถูกมอบหมาย กิจกรรมที่สำคัญในการวางแผนการผลิตแบบนี้ คือ การจัดงานให้แก่เครื่องจักร </a:t>
            </a:r>
            <a:r>
              <a:rPr lang="en-US" dirty="0"/>
              <a:t>(Loading) </a:t>
            </a:r>
            <a:r>
              <a:rPr lang="th-TH" dirty="0"/>
              <a:t>และการจัดลำดับก่อนหลังในการผลิตและบริการ </a:t>
            </a:r>
            <a:r>
              <a:rPr lang="en-US" dirty="0"/>
              <a:t>(Sequencing) </a:t>
            </a:r>
          </a:p>
        </p:txBody>
      </p:sp>
      <p:sp>
        <p:nvSpPr>
          <p:cNvPr id="2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52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7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4" grpId="0" animBg="1"/>
      <p:bldP spid="16" grpId="0"/>
      <p:bldP spid="18" grpId="0" animBg="1"/>
      <p:bldP spid="17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สี่เหลี่ยมผืนผ้า 18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Picture 6" descr="Image result for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78885"/>
            <a:ext cx="4752528" cy="32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3"/>
          <a:stretch/>
        </p:blipFill>
        <p:spPr bwMode="auto">
          <a:xfrm>
            <a:off x="-324543" y="4665661"/>
            <a:ext cx="5112568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2" descr="Image result for sched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34" y="148189"/>
            <a:ext cx="2200690" cy="220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123982" y="2132856"/>
            <a:ext cx="3314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H K2D July8" panose="02000506000000020004" pitchFamily="2" charset="-34"/>
              </a:rPr>
              <a:t>Heuristics Method</a:t>
            </a:r>
            <a:endParaRPr lang="en-US" sz="3200" b="1" u="sng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H K2D July8" panose="02000506000000020004" pitchFamily="2" charset="-34"/>
            </a:endParaRPr>
          </a:p>
        </p:txBody>
      </p:sp>
      <p:sp>
        <p:nvSpPr>
          <p:cNvPr id="21" name="สี่เหลี่ยมผืนผ้ามุมมน 20"/>
          <p:cNvSpPr/>
          <p:nvPr/>
        </p:nvSpPr>
        <p:spPr>
          <a:xfrm>
            <a:off x="1066284" y="2780928"/>
            <a:ext cx="6109937" cy="30243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1420791" y="2932489"/>
            <a:ext cx="567148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1.First </a:t>
            </a:r>
            <a:r>
              <a:rPr lang="en-US" sz="3200" b="1" dirty="0"/>
              <a:t>Come First Serve: </a:t>
            </a:r>
            <a:r>
              <a:rPr lang="en-US" sz="3200" b="1" dirty="0" smtClean="0"/>
              <a:t>FCFS</a:t>
            </a:r>
            <a:endParaRPr lang="en-US" sz="1600" b="1" dirty="0" smtClean="0"/>
          </a:p>
          <a:p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3200" b="1" dirty="0" smtClean="0"/>
              <a:t>2.Shortage </a:t>
            </a:r>
            <a:r>
              <a:rPr lang="en-US" sz="3200" b="1" dirty="0"/>
              <a:t>Processing Time: </a:t>
            </a:r>
            <a:r>
              <a:rPr lang="en-US" sz="3200" b="1" dirty="0" smtClean="0"/>
              <a:t>SPT</a:t>
            </a:r>
          </a:p>
          <a:p>
            <a:endParaRPr lang="en-US" sz="1600" b="1" dirty="0" smtClean="0"/>
          </a:p>
          <a:p>
            <a:r>
              <a:rPr lang="en-US" sz="3200" b="1" dirty="0" smtClean="0"/>
              <a:t>3.Earliest </a:t>
            </a:r>
            <a:r>
              <a:rPr lang="en-US" sz="3200" b="1" dirty="0"/>
              <a:t>Due Date: </a:t>
            </a:r>
            <a:r>
              <a:rPr lang="en-US" sz="3200" b="1" dirty="0" smtClean="0"/>
              <a:t>EDD</a:t>
            </a:r>
          </a:p>
          <a:p>
            <a:endParaRPr lang="en-US" sz="1600" b="1" dirty="0" smtClean="0"/>
          </a:p>
          <a:p>
            <a:r>
              <a:rPr lang="en-US" sz="3200" b="1" dirty="0" smtClean="0"/>
              <a:t>4.Longest </a:t>
            </a:r>
            <a:r>
              <a:rPr lang="en-US" sz="3200" b="1" dirty="0"/>
              <a:t>Processing Time: LPT</a:t>
            </a:r>
            <a:r>
              <a:rPr lang="en-US" sz="3200" b="1" dirty="0" smtClean="0"/>
              <a:t> </a:t>
            </a:r>
            <a:endParaRPr lang="th-TH" sz="3200" b="1" dirty="0"/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9756576" y="95179"/>
            <a:ext cx="10009112" cy="914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/>
              <a:t>การจัดลำดับงานโดยใช้กฎความสำคัญ</a:t>
            </a:r>
            <a:endParaRPr lang="en-US" dirty="0"/>
          </a:p>
          <a:p>
            <a:r>
              <a:rPr lang="th-TH" dirty="0"/>
              <a:t>การจัดลำดับงาน เป็นการจัดลำดับความสำคัญของงานให้มีความสัมพันธ์กับทรัพยากรที่มีอยู่อย่างจำกัด เช่นเครื่องจักร คนงาน เป็นต้น  และใช้เวลาในการผลิตให้น้อยที่สุด ซึ่งจะใช้เทคนิคการจัดลำดับงาน แบ่งออกเป็น </a:t>
            </a:r>
            <a:r>
              <a:rPr lang="en-US" dirty="0"/>
              <a:t>4</a:t>
            </a:r>
            <a:r>
              <a:rPr lang="th-TH" dirty="0"/>
              <a:t> แบบ ได้แก่ </a:t>
            </a:r>
            <a:r>
              <a:rPr lang="en-US" dirty="0"/>
              <a:t>FCFS, SPT, EDD, LPT </a:t>
            </a:r>
            <a:r>
              <a:rPr lang="en-US" u="sng" dirty="0" smtClean="0"/>
              <a:t>1</a:t>
            </a:r>
            <a:r>
              <a:rPr lang="en-US" u="sng" dirty="0"/>
              <a:t>.</a:t>
            </a:r>
            <a:r>
              <a:rPr lang="th-TH" u="sng" dirty="0"/>
              <a:t>  การจัดลำดับงานโดยใช้กฎความสำคัญ </a:t>
            </a:r>
            <a:r>
              <a:rPr lang="en-US" u="sng" dirty="0"/>
              <a:t>(Priority Rule for Dispatching Jobs)</a:t>
            </a:r>
            <a:r>
              <a:rPr lang="th-TH" u="sng" dirty="0"/>
              <a:t/>
            </a:r>
            <a:br>
              <a:rPr lang="th-TH" u="sng" dirty="0"/>
            </a:br>
            <a:r>
              <a:rPr lang="th-TH" dirty="0"/>
              <a:t>           การจัดลำดับงานโดยใช้กฎความสำคัญแบ่งออกเป็น </a:t>
            </a:r>
            <a:r>
              <a:rPr lang="en-US" dirty="0"/>
              <a:t>4 </a:t>
            </a:r>
            <a:r>
              <a:rPr lang="th-TH" dirty="0"/>
              <a:t>รูปแบบ ดังนี้</a:t>
            </a:r>
            <a:endParaRPr lang="en-US" dirty="0"/>
          </a:p>
          <a:p>
            <a:r>
              <a:rPr lang="en-US" dirty="0"/>
              <a:t>1.1First Come First Serve: FCFS</a:t>
            </a:r>
            <a:br>
              <a:rPr lang="en-US" dirty="0"/>
            </a:br>
            <a:r>
              <a:rPr lang="th-TH" dirty="0"/>
              <a:t>เป็นการจัดลำดับงานตาม ลำดับการสั่งของลูกค้า ลูกค้าที่สั่งสินค้าเข้ามาก่อน  ก็จะผลิตก่อน และลำดับการสั่งที่เข้ามาหลังจากนั้นก็จะผลิตลำดับถัดไป  วิธีนี้จะใช้เวลาในการทำงานนานมาก และเสียเวลาในการรอคอย </a:t>
            </a:r>
            <a:endParaRPr lang="en-US" dirty="0"/>
          </a:p>
          <a:p>
            <a:r>
              <a:rPr lang="en-US" dirty="0"/>
              <a:t>1.2 Shortage Processing Time: SPT</a:t>
            </a:r>
            <a:r>
              <a:rPr lang="th-TH" dirty="0"/>
              <a:t/>
            </a:r>
            <a:br>
              <a:rPr lang="th-TH" dirty="0"/>
            </a:br>
            <a:r>
              <a:rPr lang="th-TH" dirty="0"/>
              <a:t>เป็นการจัดลำดับงานตามเวลาการผลิต โดยจะเริ่มผลิตงานที่ใช้เวลาในการผลิตสั้นที่สุดก่อน แล้วจึงผลิตงานที่ใช้เวลาในการผลิตมากกว่าตามลำดับ ข้อดีของวิธีนี้ก็คือ เวลาเฉลี่ยในการทำงานของระบบจะต่ำ แต่ยังช่วยลดพื้นที่จัดเก็บสินค้า เนื่องจากสินค้าคงเหลือในระบบมีปริมาณน้อย</a:t>
            </a:r>
            <a:endParaRPr lang="en-US" dirty="0"/>
          </a:p>
          <a:p>
            <a:r>
              <a:rPr lang="en-US" dirty="0"/>
              <a:t>1.3 Earliest Due Date: EDD </a:t>
            </a:r>
            <a:br>
              <a:rPr lang="en-US" dirty="0"/>
            </a:br>
            <a:r>
              <a:rPr lang="th-TH" dirty="0"/>
              <a:t>เป็นการจัดลำดับงานตามเวลาส่งมอบ โดยจะผลิตงานที่มีกำหนดส่งมอบเร็วสุดก่อน แล้วจึงผลิตงานที่มีลำดับการส่งมอบถัดไป โดยวิธีนี้จะช่วยลดโอกาสในการส่งมอบงานล้าช้า</a:t>
            </a:r>
            <a:endParaRPr lang="en-US" dirty="0"/>
          </a:p>
          <a:p>
            <a:r>
              <a:rPr lang="en-US" dirty="0"/>
              <a:t>1.4 Longest Processing Time: LPT</a:t>
            </a:r>
          </a:p>
          <a:p>
            <a:r>
              <a:rPr lang="th-TH" dirty="0"/>
              <a:t>เป็นการจัดลำดับงานตามเวลาในการผลิต โดยจะผลิตงานที่ใช้เวลาในการผลิตสูงที่สุดก่อน แล้วจึงผลิตงานที่ใช้เวลาในการผลิตน้อยกว่าเป็นลำดับถัดมา วิธีนี้จะทำให้มีงานเข้ามาในระบบตลอดเวลาทำให้มีสินค้าคงเหลือระหว่างการผลิตสูง</a:t>
            </a:r>
            <a:endParaRPr lang="en-US" dirty="0"/>
          </a:p>
        </p:txBody>
      </p:sp>
      <p:sp>
        <p:nvSpPr>
          <p:cNvPr id="1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53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590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Picture 2" descr="Image result for heuristics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48" y="64196"/>
            <a:ext cx="3718875" cy="223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สี่เหลี่ยมผืนผ้า 8"/>
          <p:cNvSpPr/>
          <p:nvPr/>
        </p:nvSpPr>
        <p:spPr>
          <a:xfrm>
            <a:off x="386245" y="2205845"/>
            <a:ext cx="7528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Indicators in the Priority Rule </a:t>
            </a:r>
            <a:endParaRPr lang="th-TH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สี่เหลี่ยมผืนผ้า 9"/>
              <p:cNvSpPr/>
              <p:nvPr/>
            </p:nvSpPr>
            <p:spPr>
              <a:xfrm>
                <a:off x="467227" y="3036132"/>
                <a:ext cx="7340471" cy="189141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Average </a:t>
                </a:r>
                <a:r>
                  <a:rPr lang="en-US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Completion </a:t>
                </a:r>
                <a:r>
                  <a:rPr 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</a:t>
                </a:r>
                <a:br>
                  <a:rPr 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sz="16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Average Completion Time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Flow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Time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C00000"/>
                            </a:solidFill>
                          </a:rPr>
                          <m:t>Jobs</m:t>
                        </m:r>
                      </m:den>
                    </m:f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th-T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สี่เหลี่ยมผืนผ้า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27" y="3036132"/>
                <a:ext cx="7340471" cy="1891415"/>
              </a:xfrm>
              <a:prstGeom prst="rect">
                <a:avLst/>
              </a:prstGeom>
              <a:blipFill rotWithShape="1">
                <a:blip r:embed="rId4"/>
                <a:stretch>
                  <a:fillRect l="-1741" t="-320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7227" y="5136824"/>
                <a:ext cx="7340471" cy="146052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2.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%</a:t>
                </a:r>
                <a:r>
                  <a:rPr lang="en-US" b="1" dirty="0" smtClean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Utilization</a:t>
                </a:r>
                <a:br>
                  <a:rPr lang="en-US" b="1" dirty="0" smtClean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sz="1600" b="1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%Utilization 		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Processing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Time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Flow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m:t>Time</m:t>
                        </m:r>
                      </m:den>
                    </m:f>
                  </m:oMath>
                </a14:m>
                <a:endParaRPr lang="th-TH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27" y="5136824"/>
                <a:ext cx="7340471" cy="1460528"/>
              </a:xfrm>
              <a:prstGeom prst="rect">
                <a:avLst/>
              </a:prstGeom>
              <a:blipFill rotWithShape="1">
                <a:blip r:embed="rId5"/>
                <a:stretch>
                  <a:fillRect l="-1741" t="-3734" b="-4564"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สี่เหลี่ยมผืนผ้า 14"/>
          <p:cNvSpPr/>
          <p:nvPr/>
        </p:nvSpPr>
        <p:spPr>
          <a:xfrm>
            <a:off x="9540552" y="1400768"/>
            <a:ext cx="518457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>
                <a:cs typeface="+mj-cs"/>
              </a:rPr>
              <a:t>ดัชนีชี้วัดประสิทธิภาพในการจัดลำ ดับความสำ </a:t>
            </a:r>
            <a:r>
              <a:rPr lang="th-TH" sz="1400" b="1" dirty="0" err="1">
                <a:cs typeface="+mj-cs"/>
              </a:rPr>
              <a:t>คัญ</a:t>
            </a:r>
            <a:endParaRPr lang="th-TH" sz="1400" b="1" dirty="0">
              <a:cs typeface="+mj-cs"/>
            </a:endParaRPr>
          </a:p>
          <a:p>
            <a:r>
              <a:rPr lang="th-TH" sz="1400" dirty="0">
                <a:cs typeface="+mj-cs"/>
              </a:rPr>
              <a:t>เกณฑ์การตัดสินใจในการเลือกการจัดลำ ดับของงานตามแบบหนึ่งแบบใดใน 4 แบบดังกล่าวข้างต้น สามารถ</a:t>
            </a:r>
          </a:p>
          <a:p>
            <a:r>
              <a:rPr lang="th-TH" sz="1400" dirty="0">
                <a:cs typeface="+mj-cs"/>
              </a:rPr>
              <a:t>พิจารณาได้จากค่าดัชนีชี้วัด 4 ตัวดังต่อไปนี้</a:t>
            </a:r>
          </a:p>
          <a:p>
            <a:r>
              <a:rPr lang="en-US" sz="1400" dirty="0">
                <a:cs typeface="+mj-cs"/>
              </a:rPr>
              <a:t>2.1 Average Completion Time</a:t>
            </a:r>
          </a:p>
          <a:p>
            <a:r>
              <a:rPr lang="th-TH" sz="1400" dirty="0">
                <a:cs typeface="+mj-cs"/>
              </a:rPr>
              <a:t>คือเวลาโดยเฉลี่ยทั้งหมดของการแล้วเสร็จของงาน ซึ่งหาได้จากการนำ เอาเวลาที่ใช้ในการทำ งาน (</a:t>
            </a:r>
            <a:r>
              <a:rPr lang="en-US" sz="1400" dirty="0">
                <a:cs typeface="+mj-cs"/>
              </a:rPr>
              <a:t>Processing</a:t>
            </a:r>
          </a:p>
          <a:p>
            <a:r>
              <a:rPr lang="en-US" sz="1400" dirty="0">
                <a:cs typeface="+mj-cs"/>
              </a:rPr>
              <a:t>Time) </a:t>
            </a:r>
            <a:r>
              <a:rPr lang="th-TH" sz="1400" dirty="0">
                <a:cs typeface="+mj-cs"/>
              </a:rPr>
              <a:t>และเวลาที่ต้องรอคอยการเข้าผลิต (</a:t>
            </a:r>
            <a:r>
              <a:rPr lang="en-US" sz="1400" dirty="0">
                <a:cs typeface="+mj-cs"/>
              </a:rPr>
              <a:t>Idle Time) </a:t>
            </a:r>
            <a:r>
              <a:rPr lang="th-TH" sz="1400" dirty="0">
                <a:cs typeface="+mj-cs"/>
              </a:rPr>
              <a:t>ของทุกๆ งานมารวมกัน ซึ่งเรียกรวมกันว่า “เวลาทั้งหมดในการ</a:t>
            </a:r>
          </a:p>
          <a:p>
            <a:r>
              <a:rPr lang="th-TH" sz="1400" dirty="0">
                <a:cs typeface="+mj-cs"/>
              </a:rPr>
              <a:t>ทำ งาน” (</a:t>
            </a:r>
            <a:r>
              <a:rPr lang="en-US" sz="1400" dirty="0">
                <a:cs typeface="+mj-cs"/>
              </a:rPr>
              <a:t>Total Flow Time) </a:t>
            </a:r>
            <a:r>
              <a:rPr lang="th-TH" sz="1400" dirty="0">
                <a:cs typeface="+mj-cs"/>
              </a:rPr>
              <a:t>แล้วนำ เวลาดังกล่าวนี้มาหารด้วย</a:t>
            </a:r>
            <a:r>
              <a:rPr lang="th-TH" sz="1400" dirty="0" smtClean="0">
                <a:cs typeface="+mj-cs"/>
              </a:rPr>
              <a:t>จำนวน</a:t>
            </a:r>
            <a:r>
              <a:rPr lang="th-TH" sz="1400" dirty="0">
                <a:cs typeface="+mj-cs"/>
              </a:rPr>
              <a:t>งานทั้งหมดที่มี ก็จะได้ค่าเฉลี่ยของการทำ งานในงาน</a:t>
            </a:r>
          </a:p>
          <a:p>
            <a:r>
              <a:rPr lang="th-TH" sz="1400" dirty="0">
                <a:cs typeface="+mj-cs"/>
              </a:rPr>
              <a:t>แต่ละงาน หรือสามารถเขียนเป็นสมการได้ดังต่อไปนี้</a:t>
            </a:r>
          </a:p>
          <a:p>
            <a:r>
              <a:rPr lang="en-US" sz="1400" dirty="0">
                <a:cs typeface="+mj-cs"/>
              </a:rPr>
              <a:t>Average Completion Time = (Total </a:t>
            </a:r>
            <a:r>
              <a:rPr lang="en-US" sz="1400" dirty="0" err="1">
                <a:cs typeface="+mj-cs"/>
              </a:rPr>
              <a:t>Flowtime</a:t>
            </a:r>
            <a:r>
              <a:rPr lang="en-US" sz="1400" dirty="0">
                <a:cs typeface="+mj-cs"/>
              </a:rPr>
              <a:t> Time) / (No. Of Jobs) (1)</a:t>
            </a:r>
          </a:p>
          <a:p>
            <a:r>
              <a:rPr lang="en-US" sz="1400" dirty="0">
                <a:cs typeface="+mj-cs"/>
              </a:rPr>
              <a:t>2.2 %Utilization</a:t>
            </a:r>
          </a:p>
          <a:p>
            <a:r>
              <a:rPr lang="th-TH" sz="1400" dirty="0">
                <a:cs typeface="+mj-cs"/>
              </a:rPr>
              <a:t>เป็นดัชนีชี้วัดความสามารถในการใช้ทรัพยากรต่างๆ ในการผลิตโดยจะเน้นหนักในเรื่องของเวลาที่ต้องสูญเสียไป</a:t>
            </a:r>
          </a:p>
          <a:p>
            <a:r>
              <a:rPr lang="th-TH" sz="1400" dirty="0">
                <a:cs typeface="+mj-cs"/>
              </a:rPr>
              <a:t>เนื่องจากการรอคอย (</a:t>
            </a:r>
            <a:r>
              <a:rPr lang="en-US" sz="1400" dirty="0">
                <a:cs typeface="+mj-cs"/>
              </a:rPr>
              <a:t>Idle Time) </a:t>
            </a:r>
            <a:r>
              <a:rPr lang="th-TH" sz="1400" dirty="0">
                <a:cs typeface="+mj-cs"/>
              </a:rPr>
              <a:t>เป็นสำ </a:t>
            </a:r>
            <a:r>
              <a:rPr lang="th-TH" sz="1400" dirty="0" err="1">
                <a:cs typeface="+mj-cs"/>
              </a:rPr>
              <a:t>คัญ</a:t>
            </a:r>
            <a:r>
              <a:rPr lang="th-TH" sz="1400" dirty="0">
                <a:cs typeface="+mj-cs"/>
              </a:rPr>
              <a:t> ซึ่งหากจัดลำ ดับความสำ </a:t>
            </a:r>
            <a:r>
              <a:rPr lang="th-TH" sz="1400" dirty="0" err="1">
                <a:cs typeface="+mj-cs"/>
              </a:rPr>
              <a:t>คัญ</a:t>
            </a:r>
            <a:r>
              <a:rPr lang="th-TH" sz="1400" dirty="0">
                <a:cs typeface="+mj-cs"/>
              </a:rPr>
              <a:t>ในการทำ งานได้ดีก็จะส่งผลให้เวลาที่ต้องรอ</a:t>
            </a:r>
          </a:p>
          <a:p>
            <a:r>
              <a:rPr lang="th-TH" sz="1400" dirty="0">
                <a:cs typeface="+mj-cs"/>
              </a:rPr>
              <a:t>คอยการผลิตของแต่ละงานลดน้อยลงและทำ ให้ประสิทธิภาพในการใช้งานทรัพยากรในการผลิตต่างๆ สูงตามไปด้วย ใน</a:t>
            </a:r>
          </a:p>
          <a:p>
            <a:r>
              <a:rPr lang="th-TH" sz="1400" dirty="0">
                <a:cs typeface="+mj-cs"/>
              </a:rPr>
              <a:t>การหาค่าดัชนี </a:t>
            </a:r>
            <a:r>
              <a:rPr lang="en-US" sz="1400" dirty="0">
                <a:cs typeface="+mj-cs"/>
              </a:rPr>
              <a:t>Utilization </a:t>
            </a:r>
            <a:r>
              <a:rPr lang="th-TH" sz="1400" dirty="0">
                <a:cs typeface="+mj-cs"/>
              </a:rPr>
              <a:t>สามารถหาได้จากสมการดังต่อไปนี้</a:t>
            </a:r>
          </a:p>
          <a:p>
            <a:r>
              <a:rPr lang="en-US" sz="1400" dirty="0">
                <a:cs typeface="+mj-cs"/>
              </a:rPr>
              <a:t>% Utilization = (Total Processing Time) / (Total Flow Time) (2)</a:t>
            </a:r>
          </a:p>
          <a:p>
            <a:r>
              <a:rPr lang="en-US" sz="1400" i="1" dirty="0">
                <a:cs typeface="+mj-cs"/>
              </a:rPr>
              <a:t>Total Processing Time = </a:t>
            </a:r>
            <a:r>
              <a:rPr lang="th-TH" sz="1400" i="1" dirty="0">
                <a:cs typeface="+mj-cs"/>
              </a:rPr>
              <a:t>เวลาที่ใช้ในการทำ งานทั้งหมดของแต่ละงานรวมกัน</a:t>
            </a:r>
          </a:p>
          <a:p>
            <a:r>
              <a:rPr lang="en-US" sz="1400" i="1" dirty="0">
                <a:cs typeface="+mj-cs"/>
              </a:rPr>
              <a:t>Total Flow Time = </a:t>
            </a:r>
            <a:r>
              <a:rPr lang="th-TH" sz="1400" i="1" dirty="0">
                <a:cs typeface="+mj-cs"/>
              </a:rPr>
              <a:t>เวลาที่ใช้ในการทำ งานบวกกับเวลาที่ต้องสูญเสียไปเนื่องจากการรอคอยของแต่ละงานรวมกัน</a:t>
            </a:r>
            <a:endParaRPr lang="th-TH" sz="1400" dirty="0">
              <a:cs typeface="+mj-cs"/>
            </a:endParaRPr>
          </a:p>
        </p:txBody>
      </p:sp>
      <p:sp>
        <p:nvSpPr>
          <p:cNvPr id="1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54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25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4" name="Picture 2" descr="Image result for heuristics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48" y="64196"/>
            <a:ext cx="3718875" cy="223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สี่เหลี่ยมผืนผ้า 8"/>
          <p:cNvSpPr/>
          <p:nvPr/>
        </p:nvSpPr>
        <p:spPr>
          <a:xfrm>
            <a:off x="386245" y="2205845"/>
            <a:ext cx="7528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Indicators in the Priority Rule </a:t>
            </a:r>
            <a:endParaRPr lang="th-TH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สี่เหลี่ยมผืนผ้า 9"/>
              <p:cNvSpPr/>
              <p:nvPr/>
            </p:nvSpPr>
            <p:spPr>
              <a:xfrm>
                <a:off x="342065" y="2850163"/>
                <a:ext cx="8640397" cy="1952073"/>
              </a:xfrm>
              <a:prstGeom prst="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3.  </a:t>
                </a:r>
                <a:r>
                  <a:rPr lang="en-US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Average No. Of Jobs In </a:t>
                </a:r>
                <a:r>
                  <a:rPr lang="en-US" b="1" dirty="0" smtClean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System</a:t>
                </a:r>
                <a:br>
                  <a:rPr lang="en-US" b="1" dirty="0" smtClean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US" sz="1600" b="1" dirty="0" smtClean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      Average No. Of Jobs In System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Flow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Time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Processing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Time</m:t>
                        </m:r>
                      </m:den>
                    </m:f>
                  </m:oMath>
                </a14:m>
                <a:endParaRPr lang="en-US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endParaRPr lang="th-TH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สี่เหลี่ยมผืนผ้า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65" y="2850163"/>
                <a:ext cx="8640397" cy="1952073"/>
              </a:xfrm>
              <a:prstGeom prst="rect">
                <a:avLst/>
              </a:prstGeom>
              <a:blipFill rotWithShape="1">
                <a:blip r:embed="rId4"/>
                <a:stretch>
                  <a:fillRect l="-1408" t="-2795"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5536" y="4952158"/>
                <a:ext cx="8666828" cy="1460528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4. </a:t>
                </a: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Average Job Lateness </a:t>
                </a:r>
                <a:r>
                  <a:rPr lang="en-US" sz="1600" b="1" dirty="0" smtClean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US" sz="1600" b="1" dirty="0" smtClean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sz="16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/>
                </a:r>
                <a:br>
                  <a:rPr lang="en-US" sz="1600" dirty="0" smtClean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     Average Job Lateness 		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Late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Days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Jobs</m:t>
                        </m:r>
                      </m:den>
                    </m:f>
                  </m:oMath>
                </a14:m>
                <a:endParaRPr lang="th-TH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952158"/>
                <a:ext cx="8666828" cy="1460528"/>
              </a:xfrm>
              <a:prstGeom prst="rect">
                <a:avLst/>
              </a:prstGeom>
              <a:blipFill rotWithShape="1">
                <a:blip r:embed="rId5"/>
                <a:stretch>
                  <a:fillRect l="-1475" t="-3719" b="-4132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สี่เหลี่ยมผืนผ้า 1"/>
          <p:cNvSpPr/>
          <p:nvPr/>
        </p:nvSpPr>
        <p:spPr>
          <a:xfrm>
            <a:off x="9612560" y="503539"/>
            <a:ext cx="5632253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cs typeface="+mj-cs"/>
              </a:rPr>
              <a:t>2.3 Average No. Of Jobs In System</a:t>
            </a:r>
          </a:p>
          <a:p>
            <a:r>
              <a:rPr lang="th-TH" sz="1400" dirty="0">
                <a:cs typeface="+mj-cs"/>
              </a:rPr>
              <a:t>คือค่าเฉลี่ยของจำ </a:t>
            </a:r>
            <a:r>
              <a:rPr lang="th-TH" sz="1400" dirty="0" err="1">
                <a:cs typeface="+mj-cs"/>
              </a:rPr>
              <a:t>นวน</a:t>
            </a:r>
            <a:r>
              <a:rPr lang="th-TH" sz="1400" dirty="0">
                <a:cs typeface="+mj-cs"/>
              </a:rPr>
              <a:t>งานที่เข้ามาในระบบต่อหน่วยเวลา เป็นดัชนีที่ชี้วัดปริมาณภาระงานที่มีแก่พนักงานว่ามาก</a:t>
            </a:r>
          </a:p>
          <a:p>
            <a:r>
              <a:rPr lang="th-TH" sz="1400" dirty="0">
                <a:cs typeface="+mj-cs"/>
              </a:rPr>
              <a:t>น้อยเพียงใด ในบางครั้งการจัดลำ ดับของการทำ งานในแบบต่างๆ อาจจะให้เวลาแล้วเสร็จของงานเท่าๆ กัน แต่ถ้าหากมา</a:t>
            </a:r>
          </a:p>
          <a:p>
            <a:r>
              <a:rPr lang="th-TH" sz="1400" dirty="0">
                <a:cs typeface="+mj-cs"/>
              </a:rPr>
              <a:t>พิจารณาดูที่ค่าดัชนีดังกล่าวนี้อาจพบว่าวิธีการจัดลำ ดับงานแบบหนึ่งอาจให้ค่าเฉลี่ยของจำ </a:t>
            </a:r>
            <a:r>
              <a:rPr lang="th-TH" sz="1400" dirty="0" err="1">
                <a:cs typeface="+mj-cs"/>
              </a:rPr>
              <a:t>นวน</a:t>
            </a:r>
            <a:r>
              <a:rPr lang="th-TH" sz="1400" dirty="0">
                <a:cs typeface="+mj-cs"/>
              </a:rPr>
              <a:t>งานที่ทำ ต่อหน่วยเวลาสูง</a:t>
            </a:r>
          </a:p>
          <a:p>
            <a:r>
              <a:rPr lang="th-TH" sz="1400" dirty="0">
                <a:cs typeface="+mj-cs"/>
              </a:rPr>
              <a:t>กว่าอีกแบบหนึ่ง ซึ่งหมายความว่าในการจัดงานแบบที่ให้ค่าเฉลี่ยของจำ </a:t>
            </a:r>
            <a:r>
              <a:rPr lang="th-TH" sz="1400" dirty="0" err="1">
                <a:cs typeface="+mj-cs"/>
              </a:rPr>
              <a:t>นวน</a:t>
            </a:r>
            <a:r>
              <a:rPr lang="th-TH" sz="1400" dirty="0">
                <a:cs typeface="+mj-cs"/>
              </a:rPr>
              <a:t>งานที่ทำ ต่อหน่วยเวลาสูงนั้นพนักงานจะมี</a:t>
            </a:r>
          </a:p>
          <a:p>
            <a:r>
              <a:rPr lang="th-TH" sz="1400" dirty="0">
                <a:cs typeface="+mj-cs"/>
              </a:rPr>
              <a:t>ภาระงานหนัก (งานยุ่ง) มากกว่าแบบที่ให้ค่าเฉลี่ยของจำ </a:t>
            </a:r>
            <a:r>
              <a:rPr lang="th-TH" sz="1400" dirty="0" err="1">
                <a:cs typeface="+mj-cs"/>
              </a:rPr>
              <a:t>นวน</a:t>
            </a:r>
            <a:r>
              <a:rPr lang="th-TH" sz="1400" dirty="0">
                <a:cs typeface="+mj-cs"/>
              </a:rPr>
              <a:t>งานที่ทำ ต่อหน่วยเวลาน้อยกว่า ในการหาค่าดัชนีดังกล่าว</a:t>
            </a:r>
          </a:p>
          <a:p>
            <a:r>
              <a:rPr lang="th-TH" sz="1400" dirty="0">
                <a:cs typeface="+mj-cs"/>
              </a:rPr>
              <a:t>สามารถหาได้จากสมการดังต่อไปนี้</a:t>
            </a:r>
          </a:p>
          <a:p>
            <a:r>
              <a:rPr lang="en-US" sz="1400" dirty="0">
                <a:cs typeface="+mj-cs"/>
              </a:rPr>
              <a:t>Average No. Of Jobs In System = (Total Flow Time) / (Total Processing Time) (3)</a:t>
            </a:r>
          </a:p>
          <a:p>
            <a:r>
              <a:rPr lang="en-US" sz="1400" dirty="0">
                <a:cs typeface="+mj-cs"/>
              </a:rPr>
              <a:t>2.4 Average Job Lateness</a:t>
            </a:r>
          </a:p>
          <a:p>
            <a:r>
              <a:rPr lang="th-TH" sz="1400" dirty="0">
                <a:cs typeface="+mj-cs"/>
              </a:rPr>
              <a:t>หมายถึงค่าเฉลี่ยของการล่าช้าของงานแต่ละงานเมื่อเทียบกับกำ </a:t>
            </a:r>
            <a:r>
              <a:rPr lang="th-TH" sz="1400" dirty="0" err="1">
                <a:cs typeface="+mj-cs"/>
              </a:rPr>
              <a:t>หนด</a:t>
            </a:r>
            <a:r>
              <a:rPr lang="th-TH" sz="1400" dirty="0">
                <a:cs typeface="+mj-cs"/>
              </a:rPr>
              <a:t>แล้วเสร็จ (</a:t>
            </a:r>
            <a:r>
              <a:rPr lang="en-US" sz="1400" dirty="0">
                <a:cs typeface="+mj-cs"/>
              </a:rPr>
              <a:t>Due Date) </a:t>
            </a:r>
            <a:r>
              <a:rPr lang="th-TH" sz="1400" dirty="0">
                <a:cs typeface="+mj-cs"/>
              </a:rPr>
              <a:t>ค่าดัชนีตัวนี้มักได้รับ</a:t>
            </a:r>
          </a:p>
          <a:p>
            <a:r>
              <a:rPr lang="th-TH" sz="1400" dirty="0">
                <a:cs typeface="+mj-cs"/>
              </a:rPr>
              <a:t>ความสนใจมากเป็นพิเศษ เนื่องจากในทางปฏิบัติแล้วการจัดงานโดยมุ่งเน้นในเรื่องของการลดการส่งมอบงานที่ล่าช้ามัก</a:t>
            </a:r>
          </a:p>
          <a:p>
            <a:r>
              <a:rPr lang="th-TH" sz="1400" dirty="0">
                <a:cs typeface="+mj-cs"/>
              </a:rPr>
              <a:t>เป็นสิ่งสำ </a:t>
            </a:r>
            <a:r>
              <a:rPr lang="th-TH" sz="1400" dirty="0" err="1">
                <a:cs typeface="+mj-cs"/>
              </a:rPr>
              <a:t>คัญ</a:t>
            </a:r>
            <a:r>
              <a:rPr lang="th-TH" sz="1400" dirty="0">
                <a:cs typeface="+mj-cs"/>
              </a:rPr>
              <a:t>เสมอ แต่ถึงกระนั้นก็ตาม หากเรามุ่งความสนใจในดัชนีชี้วัดตัวนี้มากจนเกินไปโดยไม่พิจารณาถึงค่าดัชนีตัว</a:t>
            </a:r>
          </a:p>
          <a:p>
            <a:r>
              <a:rPr lang="th-TH" sz="1400" dirty="0">
                <a:cs typeface="+mj-cs"/>
              </a:rPr>
              <a:t>อื่นๆ ประกอบ แน่นอนว่าประสิทธิภาพโดยรวมของการผลิตย่อม</a:t>
            </a:r>
            <a:r>
              <a:rPr lang="th-TH" sz="1400" dirty="0" err="1">
                <a:cs typeface="+mj-cs"/>
              </a:rPr>
              <a:t>ตํ่า</a:t>
            </a:r>
            <a:r>
              <a:rPr lang="th-TH" sz="1400" dirty="0">
                <a:cs typeface="+mj-cs"/>
              </a:rPr>
              <a:t>แน่ถึงแม้ว่าเราจะไม่มีการส่งมอบงานที่ล่าช้าเลยก็ตาม</a:t>
            </a:r>
          </a:p>
          <a:p>
            <a:r>
              <a:rPr lang="th-TH" sz="1400" dirty="0">
                <a:cs typeface="+mj-cs"/>
              </a:rPr>
              <a:t>ที ในการหาค่าดัชนี </a:t>
            </a:r>
            <a:r>
              <a:rPr lang="en-US" sz="1400" dirty="0">
                <a:cs typeface="+mj-cs"/>
              </a:rPr>
              <a:t>Average Job Lateness </a:t>
            </a:r>
            <a:r>
              <a:rPr lang="th-TH" sz="1400" dirty="0">
                <a:cs typeface="+mj-cs"/>
              </a:rPr>
              <a:t>สามารถหาได้จากสมการดังต่อไปนี้</a:t>
            </a:r>
          </a:p>
          <a:p>
            <a:r>
              <a:rPr lang="en-US" sz="1400" dirty="0">
                <a:cs typeface="+mj-cs"/>
              </a:rPr>
              <a:t>Average Job Lateness = (Total Late Days) / (No. Of Jobs) (2)</a:t>
            </a:r>
          </a:p>
          <a:p>
            <a:r>
              <a:rPr lang="en-US" sz="1400" i="1" dirty="0">
                <a:cs typeface="+mj-cs"/>
              </a:rPr>
              <a:t>Total Late Days </a:t>
            </a:r>
            <a:r>
              <a:rPr lang="th-TH" sz="1400" i="1" dirty="0">
                <a:cs typeface="+mj-cs"/>
              </a:rPr>
              <a:t>คือจำ </a:t>
            </a:r>
            <a:r>
              <a:rPr lang="th-TH" sz="1400" i="1" dirty="0" err="1">
                <a:cs typeface="+mj-cs"/>
              </a:rPr>
              <a:t>นวน</a:t>
            </a:r>
            <a:r>
              <a:rPr lang="th-TH" sz="1400" i="1" dirty="0">
                <a:cs typeface="+mj-cs"/>
              </a:rPr>
              <a:t>วันทั้งหมดในการส่งมอบงานที่ล่าช้ากว่ากำ </a:t>
            </a:r>
            <a:r>
              <a:rPr lang="th-TH" sz="1400" i="1" dirty="0" err="1">
                <a:cs typeface="+mj-cs"/>
              </a:rPr>
              <a:t>หนด</a:t>
            </a:r>
            <a:r>
              <a:rPr lang="th-TH" sz="1400" i="1" dirty="0">
                <a:cs typeface="+mj-cs"/>
              </a:rPr>
              <a:t>ของทุกงานรวมกัน</a:t>
            </a:r>
          </a:p>
          <a:p>
            <a:r>
              <a:rPr lang="en-US" sz="1400" i="1" dirty="0">
                <a:cs typeface="+mj-cs"/>
              </a:rPr>
              <a:t>No. Of Jobs </a:t>
            </a:r>
            <a:r>
              <a:rPr lang="th-TH" sz="1400" i="1" dirty="0">
                <a:cs typeface="+mj-cs"/>
              </a:rPr>
              <a:t>คือจำ </a:t>
            </a:r>
            <a:r>
              <a:rPr lang="th-TH" sz="1400" i="1" dirty="0" err="1">
                <a:cs typeface="+mj-cs"/>
              </a:rPr>
              <a:t>นวน</a:t>
            </a:r>
            <a:r>
              <a:rPr lang="th-TH" sz="1400" i="1" dirty="0">
                <a:cs typeface="+mj-cs"/>
              </a:rPr>
              <a:t>งานทั้งหมดที่มีในสถานีการทำ งานนั้น</a:t>
            </a:r>
            <a:endParaRPr lang="th-TH" sz="1400" dirty="0">
              <a:cs typeface="+mj-cs"/>
            </a:endParaRPr>
          </a:p>
        </p:txBody>
      </p:sp>
      <p:sp>
        <p:nvSpPr>
          <p:cNvPr id="1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55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726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80616" y="2134597"/>
            <a:ext cx="5039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 of MES software</a:t>
            </a:r>
            <a:endParaRPr lang="th-TH" sz="3600" b="1" u="sng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425220" y="2780928"/>
            <a:ext cx="8179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sequence Diagram for production </a:t>
            </a:r>
            <a:r>
              <a:rPr lang="en-US" sz="3200" b="1" i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  <a:endParaRPr lang="th-TH" sz="32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56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69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60648"/>
            <a:ext cx="3249450" cy="624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551" y="275682"/>
            <a:ext cx="9540552" cy="6233908"/>
          </a:xfrm>
          <a:prstGeom prst="rect">
            <a:avLst/>
          </a:prstGeom>
        </p:spPr>
      </p:pic>
      <p:sp>
        <p:nvSpPr>
          <p:cNvPr id="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57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7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6" y="413484"/>
            <a:ext cx="8029128" cy="5998984"/>
          </a:xfrm>
          <a:prstGeom prst="rect">
            <a:avLst/>
          </a:prstGeom>
        </p:spPr>
      </p:pic>
      <p:sp>
        <p:nvSpPr>
          <p:cNvPr id="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58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4427984" y="429309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>
            <a:off x="4572000" y="4293096"/>
            <a:ext cx="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0" y="222226"/>
            <a:ext cx="8535140" cy="6413548"/>
          </a:xfrm>
          <a:prstGeom prst="rect">
            <a:avLst/>
          </a:prstGeom>
        </p:spPr>
      </p:pic>
      <p:sp>
        <p:nvSpPr>
          <p:cNvPr id="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59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36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. Background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07504" y="293747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4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6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5780" y="2461979"/>
            <a:ext cx="8712968" cy="4367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Industry 4.0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will replace redundant legacy systems, such as those for operations management and enterprise resource planning, with a single, enterprise-wide, interoperable whole which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is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mtClean="0">
                <a:latin typeface="Arial" charset="0"/>
                <a:ea typeface="Arial" charset="0"/>
                <a:cs typeface="Arial" charset="0"/>
              </a:rPr>
            </a:br>
            <a:r>
              <a:rPr lang="en-US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much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less expensive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, because user experience in operational systems has improved recently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Workers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tend to be happier and more productive in the next era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53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80616" y="2134597"/>
            <a:ext cx="5039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 of MES software</a:t>
            </a:r>
            <a:endParaRPr lang="th-TH" sz="3600" b="1" u="sng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32940" y="2926685"/>
            <a:ext cx="6779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sequence Diagram for </a:t>
            </a:r>
            <a:r>
              <a:rPr lang="en-US" sz="32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priority jobs</a:t>
            </a:r>
            <a:endParaRPr lang="th-TH" sz="32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60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205" y="598717"/>
            <a:ext cx="3178275" cy="136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6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95" y="110321"/>
            <a:ext cx="2831539" cy="6738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075" y="110321"/>
            <a:ext cx="9379075" cy="6581358"/>
          </a:xfrm>
          <a:prstGeom prst="rect">
            <a:avLst/>
          </a:prstGeom>
        </p:spPr>
      </p:pic>
      <p:sp>
        <p:nvSpPr>
          <p:cNvPr id="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61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4211960" y="4293096"/>
            <a:ext cx="136815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/>
          <p:cNvSpPr txBox="1"/>
          <p:nvPr/>
        </p:nvSpPr>
        <p:spPr>
          <a:xfrm>
            <a:off x="4139952" y="4273351"/>
            <a:ext cx="1536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:EDD,FCFS,SPT,LPT</a:t>
            </a:r>
            <a:endParaRPr lang="th-TH" sz="1400" b="1" dirty="0">
              <a:solidFill>
                <a:schemeClr val="tx1">
                  <a:lumMod val="75000"/>
                  <a:lumOff val="2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1447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5" y="43496"/>
            <a:ext cx="7269398" cy="6553856"/>
          </a:xfrm>
          <a:prstGeom prst="rect">
            <a:avLst/>
          </a:prstGeom>
        </p:spPr>
      </p:pic>
      <p:sp>
        <p:nvSpPr>
          <p:cNvPr id="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5972068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62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6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6090" y="548680"/>
            <a:ext cx="10259106" cy="4815797"/>
          </a:xfrm>
          <a:prstGeom prst="rect">
            <a:avLst/>
          </a:prstGeom>
        </p:spPr>
      </p:pic>
      <p:sp>
        <p:nvSpPr>
          <p:cNvPr id="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5972068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63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0894"/>
            <a:ext cx="7932734" cy="6537105"/>
          </a:xfrm>
          <a:prstGeom prst="rect">
            <a:avLst/>
          </a:prstGeom>
        </p:spPr>
      </p:pic>
      <p:sp>
        <p:nvSpPr>
          <p:cNvPr id="5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5972068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64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6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109080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0" y="1268760"/>
            <a:ext cx="84604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2666263" y="2292824"/>
            <a:ext cx="3686656" cy="45651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F$3:$AJ$19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7356" y="2423602"/>
            <a:ext cx="3484470" cy="430361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20482" name="Picture 2" descr="Image result for calculat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5" y="1329810"/>
            <a:ext cx="669987" cy="66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65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323529" y="2134597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6512" y="3882914"/>
            <a:ext cx="265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 </a:t>
            </a:r>
            <a:r>
              <a:rPr lang="th-TH" dirty="0" smtClean="0"/>
              <a:t>ตารางแสดงการจัดลำดับงานแต่ละรูปแบบ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97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 animBg="1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สี่เหลี่ยมผืนผ้า 31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1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51" y="-186553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191856" y="2130233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sz="1800" dirty="0" smtClean="0"/>
              <a:t>FCFS</a:t>
            </a:r>
            <a:r>
              <a:rPr lang="en-US" dirty="0" smtClean="0"/>
              <a:t> </a:t>
            </a:r>
            <a:r>
              <a:rPr lang="en-US" sz="1800" dirty="0"/>
              <a:t>S</a:t>
            </a:r>
            <a:r>
              <a:rPr lang="en-US" sz="1800" dirty="0" smtClean="0"/>
              <a:t>chedule</a:t>
            </a:r>
            <a:endParaRPr lang="th-TH" sz="1800" dirty="0"/>
          </a:p>
        </p:txBody>
      </p:sp>
      <p:pic>
        <p:nvPicPr>
          <p:cNvPr id="11" name="Picture 10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9:$P$14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528" y="3509808"/>
            <a:ext cx="8182167" cy="295232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22" name="สี่เหลี่ยมผืนผ้า 5"/>
          <p:cNvSpPr/>
          <p:nvPr/>
        </p:nvSpPr>
        <p:spPr>
          <a:xfrm>
            <a:off x="1043608" y="5962498"/>
            <a:ext cx="1607400" cy="4996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สี่เหลี่ยมผืนผ้า 6"/>
          <p:cNvSpPr/>
          <p:nvPr/>
        </p:nvSpPr>
        <p:spPr>
          <a:xfrm>
            <a:off x="3053542" y="4465029"/>
            <a:ext cx="1917450" cy="47870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0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4" name="สี่เหลี่ยมผืนผ้า 7"/>
          <p:cNvSpPr/>
          <p:nvPr/>
        </p:nvSpPr>
        <p:spPr>
          <a:xfrm>
            <a:off x="2649892" y="4948920"/>
            <a:ext cx="403650" cy="5006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000" dirty="0">
                <a:solidFill>
                  <a:sysClr val="windowText" lastClr="000000"/>
                </a:solidFill>
                <a:effectLst/>
              </a:rPr>
              <a:t>1</a:t>
            </a:r>
          </a:p>
        </p:txBody>
      </p:sp>
      <p:sp>
        <p:nvSpPr>
          <p:cNvPr id="25" name="สี่เหลี่ยมผืนผ้า 11"/>
          <p:cNvSpPr/>
          <p:nvPr/>
        </p:nvSpPr>
        <p:spPr>
          <a:xfrm>
            <a:off x="4970992" y="3509807"/>
            <a:ext cx="277425" cy="4580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000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106093" y="5663821"/>
            <a:ext cx="544915" cy="298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06092" y="5403102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5.1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123729" y="4689524"/>
            <a:ext cx="544915" cy="251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23729" y="4442495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1.28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5248417" y="3719964"/>
            <a:ext cx="331695" cy="2479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80111" y="3459245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0.85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2565391" y="4173188"/>
            <a:ext cx="544915" cy="298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565390" y="3912469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6.12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2" name="สี่เหลี่ยมผืนผ้า 1"/>
          <p:cNvSpPr/>
          <p:nvPr/>
        </p:nvSpPr>
        <p:spPr>
          <a:xfrm>
            <a:off x="2668644" y="5946350"/>
            <a:ext cx="1688037" cy="536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1800" dirty="0"/>
              <a:t>2</a:t>
            </a:r>
          </a:p>
        </p:txBody>
      </p:sp>
      <p:sp>
        <p:nvSpPr>
          <p:cNvPr id="43" name="สี่เหลี่ยมผืนผ้า 12"/>
          <p:cNvSpPr/>
          <p:nvPr/>
        </p:nvSpPr>
        <p:spPr>
          <a:xfrm>
            <a:off x="4970992" y="4463707"/>
            <a:ext cx="1586884" cy="491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1800" dirty="0"/>
              <a:t>2</a:t>
            </a:r>
          </a:p>
        </p:txBody>
      </p:sp>
      <p:sp>
        <p:nvSpPr>
          <p:cNvPr id="44" name="สี่เหลี่ยมผืนผ้า 13"/>
          <p:cNvSpPr/>
          <p:nvPr/>
        </p:nvSpPr>
        <p:spPr>
          <a:xfrm>
            <a:off x="6584268" y="3527604"/>
            <a:ext cx="219980" cy="448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1800"/>
              <a:t>2</a:t>
            </a:r>
          </a:p>
        </p:txBody>
      </p:sp>
      <p:sp>
        <p:nvSpPr>
          <p:cNvPr id="45" name="สี่เหลี่ยมผืนผ้า 14"/>
          <p:cNvSpPr/>
          <p:nvPr/>
        </p:nvSpPr>
        <p:spPr>
          <a:xfrm>
            <a:off x="4402157" y="4974301"/>
            <a:ext cx="356977" cy="449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1800"/>
              <a:t>2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3831433" y="5638111"/>
            <a:ext cx="544915" cy="298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31432" y="5377392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10.54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371932" y="4985163"/>
            <a:ext cx="576064" cy="26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11.687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220710" y="3976369"/>
            <a:ext cx="576064" cy="26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11.22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3908698" y="5229222"/>
            <a:ext cx="493459" cy="135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810386" y="4173188"/>
            <a:ext cx="544915" cy="298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831136" y="3234981"/>
            <a:ext cx="576064" cy="246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13.11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0" y="1268760"/>
            <a:ext cx="558011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TextBox 4"/>
          <p:cNvSpPr txBox="1"/>
          <p:nvPr/>
        </p:nvSpPr>
        <p:spPr>
          <a:xfrm>
            <a:off x="6075208" y="1916831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Plan schedule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Picture 2" descr="Image result for schedu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105" y="1340768"/>
            <a:ext cx="656676" cy="6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66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pic>
        <p:nvPicPr>
          <p:cNvPr id="54" name="รูปภาพ 5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3:$L$5"/>
              </a:ext>
            </a:extLst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008" y="2563163"/>
            <a:ext cx="9036496" cy="64445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46" name="สี่เหลี่ยมผืนผ้า 45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สี่เหลี่ยมผืนผ้า 54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60" name="TextBox 4"/>
          <p:cNvSpPr txBox="1"/>
          <p:nvPr/>
        </p:nvSpPr>
        <p:spPr>
          <a:xfrm>
            <a:off x="6444208" y="1335088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3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35" grpId="0" animBg="1"/>
      <p:bldP spid="37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7" grpId="0" animBg="1"/>
      <p:bldP spid="41" grpId="0"/>
      <p:bldP spid="6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/>
          <p:cNvSpPr txBox="1"/>
          <p:nvPr/>
        </p:nvSpPr>
        <p:spPr>
          <a:xfrm>
            <a:off x="191856" y="2039069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sz="1800" dirty="0" smtClean="0"/>
              <a:t>FCFS</a:t>
            </a:r>
            <a:r>
              <a:rPr lang="en-US" dirty="0" smtClean="0"/>
              <a:t> </a:t>
            </a:r>
            <a:r>
              <a:rPr lang="en-US" sz="1800" dirty="0"/>
              <a:t>S</a:t>
            </a:r>
            <a:r>
              <a:rPr lang="en-US" sz="1800" dirty="0" smtClean="0"/>
              <a:t>chedule</a:t>
            </a:r>
            <a:endParaRPr lang="th-TH" sz="1800" dirty="0"/>
          </a:p>
        </p:txBody>
      </p:sp>
      <p:pic>
        <p:nvPicPr>
          <p:cNvPr id="9" name="รูปภาพ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BN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5" y="2924944"/>
            <a:ext cx="9135743" cy="144016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0" name="รูปภาพ 9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O$2:$DV$7"/>
              </a:ext>
            </a:extLst>
          </p:cNvPicPr>
          <p:nvPr/>
        </p:nvPicPr>
        <p:blipFill rotWithShape="1">
          <a:blip r:embed="rId4"/>
          <a:srcRect r="5680"/>
          <a:stretch/>
        </p:blipFill>
        <p:spPr bwMode="auto">
          <a:xfrm>
            <a:off x="212032" y="5035568"/>
            <a:ext cx="8945616" cy="149476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cxnSp>
        <p:nvCxnSpPr>
          <p:cNvPr id="14" name="Straight Connector 13"/>
          <p:cNvCxnSpPr/>
          <p:nvPr/>
        </p:nvCxnSpPr>
        <p:spPr>
          <a:xfrm flipH="1">
            <a:off x="1979713" y="2815552"/>
            <a:ext cx="201775" cy="273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81488" y="2554833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13.35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2696393" y="2823008"/>
            <a:ext cx="201775" cy="273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98168" y="2562289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18.28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545409" y="2837331"/>
            <a:ext cx="201775" cy="273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47184" y="2576612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31.88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966219" y="2845675"/>
            <a:ext cx="408622" cy="243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74840" y="2584956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34.76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996836" y="2858129"/>
            <a:ext cx="2237" cy="2168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96836" y="2584956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42.47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6084168" y="2847635"/>
            <a:ext cx="528485" cy="2273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12652" y="2586916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42.90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8091768" y="2815552"/>
            <a:ext cx="800712" cy="280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091767" y="2554833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64.91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625810" y="4783620"/>
            <a:ext cx="214846" cy="269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584" y="4519053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67.90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1042430" y="4782064"/>
            <a:ext cx="399834" cy="2710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42262" y="4521345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70.45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2706693" y="4780663"/>
            <a:ext cx="201775" cy="273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98168" y="4505841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81.61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4534264" y="4780663"/>
            <a:ext cx="1" cy="2724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34264" y="4505841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91.26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4828272" y="4771897"/>
            <a:ext cx="373018" cy="263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201288" y="4497075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93.07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4966220" y="4763131"/>
            <a:ext cx="856528" cy="285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22748" y="4499298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93.24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404087" y="4780663"/>
            <a:ext cx="1" cy="2724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04086" y="4505841"/>
            <a:ext cx="667025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102.46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7355460" y="4782955"/>
            <a:ext cx="41975" cy="2775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397435" y="4521976"/>
            <a:ext cx="586649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108.56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9066555" y="4750717"/>
            <a:ext cx="41975" cy="2775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537199" y="4499495"/>
            <a:ext cx="586649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119.73</a:t>
            </a:r>
          </a:p>
        </p:txBody>
      </p:sp>
      <p:sp>
        <p:nvSpPr>
          <p:cNvPr id="41" name="สี่เหลี่ยมผืนผ้า 4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0" y="1268760"/>
            <a:ext cx="558011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7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901" y="-186553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schedu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105" y="1340768"/>
            <a:ext cx="656676" cy="6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67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54" name="สี่เหลี่ยมผืนผ้า 53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สี่เหลี่ยมผืนผ้า 54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46" name="TextBox 4"/>
          <p:cNvSpPr txBox="1"/>
          <p:nvPr/>
        </p:nvSpPr>
        <p:spPr>
          <a:xfrm>
            <a:off x="6444208" y="1335088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852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3" grpId="0" animBg="1"/>
      <p:bldP spid="26" grpId="0" animBg="1"/>
      <p:bldP spid="29" grpId="0" animBg="1"/>
      <p:bldP spid="36" grpId="0" animBg="1"/>
      <p:bldP spid="44" grpId="0" animBg="1"/>
      <p:bldP spid="49" grpId="0" animBg="1"/>
      <p:bldP spid="52" grpId="0" animBg="1"/>
      <p:bldP spid="59" grpId="0" animBg="1"/>
      <p:bldP spid="61" grpId="0" animBg="1"/>
      <p:bldP spid="67" grpId="0" animBg="1"/>
      <p:bldP spid="70" grpId="0" animBg="1"/>
      <p:bldP spid="78" grpId="0" animBg="1"/>
      <p:bldP spid="80" grpId="0" animBg="1"/>
      <p:bldP spid="8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/>
          <p:cNvSpPr txBox="1"/>
          <p:nvPr/>
        </p:nvSpPr>
        <p:spPr>
          <a:xfrm>
            <a:off x="191856" y="2039069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sz="1800" dirty="0" smtClean="0"/>
              <a:t>FCFS</a:t>
            </a:r>
            <a:r>
              <a:rPr lang="en-US" dirty="0" smtClean="0"/>
              <a:t> </a:t>
            </a:r>
            <a:r>
              <a:rPr lang="en-US" sz="1800" dirty="0"/>
              <a:t>S</a:t>
            </a:r>
            <a:r>
              <a:rPr lang="en-US" sz="1800" dirty="0" smtClean="0"/>
              <a:t>chedule</a:t>
            </a:r>
            <a:endParaRPr lang="th-TH" sz="1800" dirty="0"/>
          </a:p>
        </p:txBody>
      </p:sp>
      <p:pic>
        <p:nvPicPr>
          <p:cNvPr id="9" name="รูปภาพ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BN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5" y="2924944"/>
            <a:ext cx="9135743" cy="144016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0" name="รูปภาพ 9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O$2:$DV$7"/>
              </a:ext>
            </a:extLst>
          </p:cNvPicPr>
          <p:nvPr/>
        </p:nvPicPr>
        <p:blipFill rotWithShape="1">
          <a:blip r:embed="rId4"/>
          <a:srcRect r="5680"/>
          <a:stretch/>
        </p:blipFill>
        <p:spPr bwMode="auto">
          <a:xfrm>
            <a:off x="212032" y="5035568"/>
            <a:ext cx="8945616" cy="149476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cxnSp>
        <p:nvCxnSpPr>
          <p:cNvPr id="14" name="Straight Connector 13"/>
          <p:cNvCxnSpPr/>
          <p:nvPr/>
        </p:nvCxnSpPr>
        <p:spPr>
          <a:xfrm flipH="1">
            <a:off x="1979713" y="2815552"/>
            <a:ext cx="201775" cy="273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81488" y="2554833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13.35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2696393" y="2823008"/>
            <a:ext cx="201775" cy="273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98168" y="2562289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18.28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545409" y="2837331"/>
            <a:ext cx="201775" cy="273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47184" y="2576612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31.88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966219" y="2845675"/>
            <a:ext cx="408622" cy="243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74840" y="2584956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34.76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996836" y="2858129"/>
            <a:ext cx="2237" cy="2168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96836" y="2584956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42.47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6084168" y="2847635"/>
            <a:ext cx="528485" cy="2273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12652" y="2586916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42.90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8091768" y="2815552"/>
            <a:ext cx="800712" cy="280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091767" y="2554833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64.91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625810" y="4783620"/>
            <a:ext cx="214846" cy="269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584" y="4519053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67.90</a:t>
            </a:r>
            <a:endParaRPr lang="en-US" sz="11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1042430" y="4782064"/>
            <a:ext cx="399834" cy="2710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42262" y="4521345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70.45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2706693" y="4780663"/>
            <a:ext cx="201775" cy="273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98168" y="4505841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81.61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4534264" y="4780663"/>
            <a:ext cx="1" cy="2724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34264" y="4505841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91.26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4828272" y="4771897"/>
            <a:ext cx="373018" cy="263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201288" y="4497075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93.07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4966220" y="4763131"/>
            <a:ext cx="856528" cy="285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22748" y="4499298"/>
            <a:ext cx="522840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93.24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6404087" y="4780663"/>
            <a:ext cx="1" cy="2724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04086" y="4505841"/>
            <a:ext cx="667025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102.46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7355460" y="4782955"/>
            <a:ext cx="41975" cy="2775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397435" y="4521976"/>
            <a:ext cx="586649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108.56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9066555" y="4750717"/>
            <a:ext cx="41975" cy="2775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537199" y="4499495"/>
            <a:ext cx="586649" cy="261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119.73</a:t>
            </a:r>
          </a:p>
        </p:txBody>
      </p:sp>
      <p:sp>
        <p:nvSpPr>
          <p:cNvPr id="41" name="สี่เหลี่ยมผืนผ้า 4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สี่เหลี่ยมผืนผ้า 44"/>
          <p:cNvSpPr/>
          <p:nvPr/>
        </p:nvSpPr>
        <p:spPr>
          <a:xfrm>
            <a:off x="0" y="1268760"/>
            <a:ext cx="558011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7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56" y="0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schedu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105" y="1340768"/>
            <a:ext cx="656676" cy="6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68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54" name="สี่เหลี่ยมผืนผ้า 53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สี่เหลี่ยมผืนผ้า 54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46" name="TextBox 4"/>
          <p:cNvSpPr txBox="1"/>
          <p:nvPr/>
        </p:nvSpPr>
        <p:spPr>
          <a:xfrm>
            <a:off x="6444208" y="1335088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330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3" grpId="0" animBg="1"/>
      <p:bldP spid="26" grpId="0" animBg="1"/>
      <p:bldP spid="29" grpId="0" animBg="1"/>
      <p:bldP spid="36" grpId="0" animBg="1"/>
      <p:bldP spid="44" grpId="0" animBg="1"/>
      <p:bldP spid="49" grpId="0" animBg="1"/>
      <p:bldP spid="52" grpId="0" animBg="1"/>
      <p:bldP spid="59" grpId="0" animBg="1"/>
      <p:bldP spid="61" grpId="0" animBg="1"/>
      <p:bldP spid="67" grpId="0" animBg="1"/>
      <p:bldP spid="70" grpId="0" animBg="1"/>
      <p:bldP spid="78" grpId="0" animBg="1"/>
      <p:bldP spid="80" grpId="0" animBg="1"/>
      <p:bldP spid="8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8160907" cy="61206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69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899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362668"/>
            <a:ext cx="871405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3200" b="1" dirty="0" smtClean="0">
                <a:solidFill>
                  <a:srgbClr val="FF0000"/>
                </a:solidFill>
              </a:rPr>
              <a:t>Reduce the </a:t>
            </a:r>
            <a:r>
              <a:rPr lang="en-US" sz="3200" b="1" dirty="0">
                <a:solidFill>
                  <a:srgbClr val="FF0000"/>
                </a:solidFill>
              </a:rPr>
              <a:t>risk of losing credit </a:t>
            </a:r>
            <a:r>
              <a:rPr lang="en-US" sz="3200" b="1" dirty="0" smtClean="0">
                <a:solidFill>
                  <a:srgbClr val="FF0000"/>
                </a:solidFill>
              </a:rPr>
              <a:t>&amp; customers </a:t>
            </a:r>
          </a:p>
          <a:p>
            <a:pPr fontAlgn="base"/>
            <a:r>
              <a:rPr lang="en-US" sz="3200" dirty="0" smtClean="0"/>
              <a:t>when the problem occurs or </a:t>
            </a:r>
            <a:r>
              <a:rPr lang="en-US" sz="3200" dirty="0"/>
              <a:t>the company </a:t>
            </a:r>
            <a:r>
              <a:rPr lang="en-US" sz="3200" dirty="0" smtClean="0"/>
              <a:t>couldn’t </a:t>
            </a:r>
          </a:p>
          <a:p>
            <a:pPr fontAlgn="base"/>
            <a:r>
              <a:rPr lang="en-US" sz="3200" dirty="0" smtClean="0"/>
              <a:t>finish </a:t>
            </a:r>
            <a:r>
              <a:rPr lang="en-US" sz="3200" dirty="0"/>
              <a:t>the producing on </a:t>
            </a:r>
            <a:r>
              <a:rPr lang="en-US" sz="3200" dirty="0" smtClean="0"/>
              <a:t>time.</a:t>
            </a:r>
            <a:endParaRPr lang="en-US" sz="3200" dirty="0"/>
          </a:p>
          <a:p>
            <a:endParaRPr lang="en-US" sz="3200" dirty="0" smtClean="0"/>
          </a:p>
          <a:p>
            <a:r>
              <a:rPr lang="en-US" sz="3200" b="1" dirty="0" smtClean="0"/>
              <a:t>Help </a:t>
            </a:r>
            <a:r>
              <a:rPr lang="en-US" sz="3200" b="1" dirty="0"/>
              <a:t>workers to calculate the job </a:t>
            </a:r>
            <a:r>
              <a:rPr lang="en-US" sz="3200" b="1" dirty="0" smtClean="0"/>
              <a:t>priority</a:t>
            </a:r>
          </a:p>
          <a:p>
            <a:r>
              <a:rPr lang="en-US" sz="3200" dirty="0" smtClean="0"/>
              <a:t>for </a:t>
            </a:r>
            <a:r>
              <a:rPr lang="en-US" sz="3200" dirty="0"/>
              <a:t>managing the jobs scheduling</a:t>
            </a:r>
          </a:p>
          <a:p>
            <a:r>
              <a:rPr lang="en-US" sz="3200" dirty="0"/>
              <a:t/>
            </a:r>
            <a:br>
              <a:rPr lang="en-US" sz="3200" dirty="0"/>
            </a:br>
            <a:endParaRPr lang="en-US" sz="3200" b="1" dirty="0" smtClean="0">
              <a:solidFill>
                <a:srgbClr val="002060"/>
              </a:solidFill>
              <a:latin typeface="+mj-lt"/>
              <a:cs typeface="Angsana New" pitchFamily="18" charset="-34"/>
            </a:endParaRPr>
          </a:p>
        </p:txBody>
      </p:sp>
      <p:pic>
        <p:nvPicPr>
          <p:cNvPr id="7" name="Picture 4" descr="https://frepple.com/wp-content/uploads/supply_chain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12100"/>
            <a:ext cx="5659239" cy="376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07504" y="293747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2. Objective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7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4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9144000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734358" y="2574230"/>
            <a:ext cx="2761710" cy="67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Completion Time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สี่เหลี่ยมผืนผ้ามุมมน 12"/>
          <p:cNvSpPr/>
          <p:nvPr/>
        </p:nvSpPr>
        <p:spPr>
          <a:xfrm>
            <a:off x="734358" y="3667210"/>
            <a:ext cx="2761710" cy="67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Utilization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สี่เหลี่ยมผืนผ้ามุมมน 14"/>
          <p:cNvSpPr/>
          <p:nvPr/>
        </p:nvSpPr>
        <p:spPr>
          <a:xfrm>
            <a:off x="734358" y="4684704"/>
            <a:ext cx="2761710" cy="67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No. of Jobs in System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สี่เหลี่ยมผืนผ้ามุมมน 16"/>
          <p:cNvSpPr/>
          <p:nvPr/>
        </p:nvSpPr>
        <p:spPr>
          <a:xfrm>
            <a:off x="734358" y="5758562"/>
            <a:ext cx="2761710" cy="67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Job Lateness (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รูปห้าเหลี่ยม 17"/>
          <p:cNvSpPr/>
          <p:nvPr/>
        </p:nvSpPr>
        <p:spPr>
          <a:xfrm>
            <a:off x="4139952" y="2564904"/>
            <a:ext cx="4824536" cy="923363"/>
          </a:xfrm>
          <a:prstGeom prst="homePlat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" name="รูปห้าเหลี่ยม 18"/>
          <p:cNvSpPr/>
          <p:nvPr/>
        </p:nvSpPr>
        <p:spPr>
          <a:xfrm>
            <a:off x="4139952" y="3667210"/>
            <a:ext cx="4824536" cy="910798"/>
          </a:xfrm>
          <a:prstGeom prst="homePlat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รูปห้าเหลี่ยม 19"/>
          <p:cNvSpPr/>
          <p:nvPr/>
        </p:nvSpPr>
        <p:spPr>
          <a:xfrm>
            <a:off x="4139952" y="4684704"/>
            <a:ext cx="4824536" cy="910798"/>
          </a:xfrm>
          <a:prstGeom prst="homePlat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รูปห้าเหลี่ยม 20"/>
          <p:cNvSpPr/>
          <p:nvPr/>
        </p:nvSpPr>
        <p:spPr>
          <a:xfrm>
            <a:off x="4139952" y="5758562"/>
            <a:ext cx="4824536" cy="910798"/>
          </a:xfrm>
          <a:prstGeom prst="homePlat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สี่เหลี่ยมผืนผ้า 22"/>
              <p:cNvSpPr/>
              <p:nvPr/>
            </p:nvSpPr>
            <p:spPr>
              <a:xfrm>
                <a:off x="4355976" y="2584595"/>
                <a:ext cx="3959737" cy="977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th-TH">
                              <a:latin typeface="Cambria Math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um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of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Total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Flow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Time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No</m:t>
                          </m:r>
                          <m:r>
                            <a:rPr lang="th-TH" i="0">
                              <a:latin typeface="Cambria Math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of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Jobs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3" name="สี่เหลี่ยมผืนผ้า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584595"/>
                <a:ext cx="3959737" cy="9773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สี่เหลี่ยมผืนผ้า 23"/>
              <p:cNvSpPr/>
              <p:nvPr/>
            </p:nvSpPr>
            <p:spPr>
              <a:xfrm>
                <a:off x="4355976" y="3670558"/>
                <a:ext cx="3959737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Total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Processing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Time</m:t>
                          </m:r>
                        </m:num>
                        <m:den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Sum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of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Total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Flow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th-TH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สี่เหลี่ยมผืนผ้า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670558"/>
                <a:ext cx="3959737" cy="9105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สี่เหลี่ยมผืนผ้า 24"/>
              <p:cNvSpPr/>
              <p:nvPr/>
            </p:nvSpPr>
            <p:spPr>
              <a:xfrm>
                <a:off x="4355976" y="4674247"/>
                <a:ext cx="3959737" cy="987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Sum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of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Total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Flow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Time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Total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Processing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th-TH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สี่เหลี่ยมผืนผ้า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674247"/>
                <a:ext cx="3959737" cy="987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สี่เหลี่ยมผืนผ้า 25"/>
              <p:cNvSpPr/>
              <p:nvPr/>
            </p:nvSpPr>
            <p:spPr>
              <a:xfrm>
                <a:off x="4887659" y="5730151"/>
                <a:ext cx="2694969" cy="976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h-TH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Total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Late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Days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No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of</m:t>
                          </m:r>
                          <m:r>
                            <a:rPr lang="th-TH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h-TH" i="0">
                              <a:latin typeface="Cambria Math"/>
                            </a:rPr>
                            <m:t>Jobs</m:t>
                          </m:r>
                        </m:den>
                      </m:f>
                    </m:oMath>
                  </m:oMathPara>
                </a14:m>
                <a:endParaRPr lang="th-TH" dirty="0">
                  <a:latin typeface="+mj-lt"/>
                </a:endParaRPr>
              </a:p>
            </p:txBody>
          </p:sp>
        </mc:Choice>
        <mc:Fallback xmlns="">
          <p:sp>
            <p:nvSpPr>
              <p:cNvPr id="26" name="สี่เหลี่ยมผืนผ้า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59" y="5730151"/>
                <a:ext cx="2694969" cy="9764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104" y="29190"/>
            <a:ext cx="2348951" cy="160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regulatio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83" y="1269217"/>
            <a:ext cx="813765" cy="7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70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35496" y="332656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147584" y="1962706"/>
            <a:ext cx="9914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Regulation </a:t>
            </a:r>
            <a:r>
              <a:rPr lang="th-TH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ดัชนีชี้วัดประสิทธิภาพในการจัดลำดับความสำคัญ</a:t>
            </a:r>
            <a:endParaRPr lang="th-TH" sz="3200" dirty="0"/>
          </a:p>
          <a:p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530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/>
      <p:bldP spid="25" grpId="0"/>
      <p:bldP spid="2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9144000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395536" y="6458384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choose  kind of method so plan schedule </a:t>
            </a:r>
            <a:endParaRPr lang="th-TH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109080"/>
            <a:ext cx="2204935" cy="15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82142"/>
              </p:ext>
            </p:extLst>
          </p:nvPr>
        </p:nvGraphicFramePr>
        <p:xfrm>
          <a:off x="464362" y="2684949"/>
          <a:ext cx="8229598" cy="3786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0439"/>
                <a:gridCol w="1298168"/>
                <a:gridCol w="1256997"/>
                <a:gridCol w="1256997"/>
                <a:gridCol w="1256997"/>
              </a:tblGrid>
              <a:tr h="356128">
                <a:tc>
                  <a:txBody>
                    <a:bodyPr/>
                    <a:lstStyle/>
                    <a:p>
                      <a:pPr algn="l" fontAlgn="b"/>
                      <a:r>
                        <a:rPr lang="th-TH" sz="1800" b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th-TH" sz="1800" b="0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FCFS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EDD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SPT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LPT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578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Average Completion Time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(Sum of Total Flow Time / No. of Jobs)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67.30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47.75</a:t>
                      </a:r>
                      <a:endParaRPr lang="th-TH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50.67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54.12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</a:tr>
              <a:tr h="578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Utilization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(Total Processing Time / Sum of Total Flow Time)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21%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29%</a:t>
                      </a:r>
                      <a:endParaRPr lang="th-TH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27%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26%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</a:tr>
              <a:tr h="578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Average No. of Jobs in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(Sum of Total Flow Time / Total Processing Time)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4.84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3.44</a:t>
                      </a:r>
                      <a:endParaRPr lang="th-TH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3.65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3.89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</a:tr>
              <a:tr h="37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Average Job Lateness (</a:t>
                      </a:r>
                      <a:r>
                        <a:rPr lang="en-US" sz="1800" b="1" u="none" strike="noStrike" dirty="0" err="1">
                          <a:effectLst/>
                        </a:rPr>
                        <a:t>hr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(Total Late Days / No of Jobs)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42.83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22.87</a:t>
                      </a:r>
                      <a:endParaRPr lang="th-TH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25.47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29.32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 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</a:tr>
              <a:tr h="289468">
                <a:tc>
                  <a:txBody>
                    <a:bodyPr/>
                    <a:lstStyle/>
                    <a:p>
                      <a:pPr algn="l" fontAlgn="b"/>
                      <a:r>
                        <a:rPr lang="th-TH" sz="1800" b="1" u="none" strike="noStrike" dirty="0">
                          <a:effectLst/>
                        </a:rPr>
                        <a:t>ช่วงกว้างของเวลา (</a:t>
                      </a:r>
                      <a:r>
                        <a:rPr lang="en-US" sz="1800" b="1" u="none" strike="noStrike" dirty="0" err="1">
                          <a:effectLst/>
                        </a:rPr>
                        <a:t>hr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>
                          <a:effectLst/>
                        </a:rPr>
                        <a:t>119.73</a:t>
                      </a:r>
                      <a:endParaRPr lang="th-TH" sz="2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107.22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</a:rPr>
                        <a:t>112.47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93.15</a:t>
                      </a:r>
                      <a:endParaRPr lang="th-TH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338" marR="9338" marT="9338" marB="0" anchor="b"/>
                </a:tc>
              </a:tr>
            </a:tbl>
          </a:graphicData>
        </a:graphic>
      </p:graphicFrame>
      <p:sp>
        <p:nvSpPr>
          <p:cNvPr id="1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71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pic>
        <p:nvPicPr>
          <p:cNvPr id="16" name="Picture 2" descr="Image result for regulatio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83" y="1269217"/>
            <a:ext cx="813765" cy="7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4"/>
          <p:cNvSpPr txBox="1"/>
          <p:nvPr/>
        </p:nvSpPr>
        <p:spPr>
          <a:xfrm>
            <a:off x="460558" y="2007227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83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6084168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4"/>
          <p:cNvSpPr txBox="1"/>
          <p:nvPr/>
        </p:nvSpPr>
        <p:spPr>
          <a:xfrm>
            <a:off x="632163" y="2060848"/>
            <a:ext cx="6380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Show plan schedule 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109080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72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1340768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27584" y="2661012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รูปภาพ 1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2:$F$15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421" y="293747"/>
            <a:ext cx="7955020" cy="651009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671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6012160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4"/>
          <p:cNvSpPr txBox="1"/>
          <p:nvPr/>
        </p:nvSpPr>
        <p:spPr>
          <a:xfrm>
            <a:off x="467845" y="2060848"/>
            <a:ext cx="6380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Show plan schedule 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pic>
        <p:nvPicPr>
          <p:cNvPr id="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109080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73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469805" y="2742616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รูปภาพ 1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I$2:$L$15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353" y="113624"/>
            <a:ext cx="7358462" cy="655064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656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5796136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4"/>
          <p:cNvSpPr txBox="1"/>
          <p:nvPr/>
        </p:nvSpPr>
        <p:spPr>
          <a:xfrm>
            <a:off x="642030" y="1940639"/>
            <a:ext cx="3788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Add order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pic>
        <p:nvPicPr>
          <p:cNvPr id="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-171400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ustom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88840"/>
            <a:ext cx="824707" cy="54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รูปภาพ 9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98:$F$104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3700438"/>
            <a:ext cx="7493538" cy="30674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11" name="กล่องข้อความ 2"/>
          <p:cNvSpPr txBox="1"/>
          <p:nvPr/>
        </p:nvSpPr>
        <p:spPr>
          <a:xfrm>
            <a:off x="467544" y="2492896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กรณีมีงานเข้ามาแทรกกะทันหัน ในช่วงเวลาที่วางแผนการผลิตแล้ว</a:t>
            </a:r>
            <a:endParaRPr lang="th-TH" dirty="0"/>
          </a:p>
        </p:txBody>
      </p:sp>
      <p:sp>
        <p:nvSpPr>
          <p:cNvPr id="12" name="กล่องข้อความ 8"/>
          <p:cNvSpPr txBox="1"/>
          <p:nvPr/>
        </p:nvSpPr>
        <p:spPr>
          <a:xfrm>
            <a:off x="453888" y="2905780"/>
            <a:ext cx="901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***วันที่ 4/01/2017  รายการผลิตชั้นวางของ  15 ชั้น  จำนวน10 ชิ้น  กำหนดส่ง  11/01/60</a:t>
            </a:r>
            <a:endParaRPr lang="th-TH" dirty="0"/>
          </a:p>
        </p:txBody>
      </p:sp>
      <p:sp>
        <p:nvSpPr>
          <p:cNvPr id="13" name="กล่องข้อความ 9"/>
          <p:cNvSpPr txBox="1"/>
          <p:nvPr/>
        </p:nvSpPr>
        <p:spPr>
          <a:xfrm>
            <a:off x="467544" y="3212976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ระบบจะทำการทดลองแทรกตารางที่เป็นอยู่</a:t>
            </a:r>
            <a:endParaRPr lang="th-TH" dirty="0"/>
          </a:p>
        </p:txBody>
      </p:sp>
      <p:sp>
        <p:nvSpPr>
          <p:cNvPr id="14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74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6553797" y="1414516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2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4"/>
          <p:cNvSpPr txBox="1"/>
          <p:nvPr/>
        </p:nvSpPr>
        <p:spPr>
          <a:xfrm>
            <a:off x="5953636" y="1341638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05" y="109081"/>
            <a:ext cx="2227381" cy="152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ustom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73" y="2113821"/>
            <a:ext cx="824707" cy="54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รูปภาพ 10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3:$F$25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5298" y="2126273"/>
            <a:ext cx="3155872" cy="47159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2" name="รูปภาพ 11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78:$F$103"/>
              </a:ext>
            </a:extLst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20072" y="2302017"/>
            <a:ext cx="3504382" cy="4540156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cxnSp>
        <p:nvCxnSpPr>
          <p:cNvPr id="13" name="ตัวเชื่อมต่อโค้ง 12"/>
          <p:cNvCxnSpPr/>
          <p:nvPr/>
        </p:nvCxnSpPr>
        <p:spPr>
          <a:xfrm rot="16200000" flipH="1">
            <a:off x="3359517" y="2576557"/>
            <a:ext cx="1008112" cy="984806"/>
          </a:xfrm>
          <a:prstGeom prst="curvedConnector3">
            <a:avLst>
              <a:gd name="adj1" fmla="val 1094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โค้ง 13"/>
          <p:cNvCxnSpPr/>
          <p:nvPr/>
        </p:nvCxnSpPr>
        <p:spPr>
          <a:xfrm rot="16200000" flipV="1">
            <a:off x="4355976" y="5517232"/>
            <a:ext cx="864096" cy="864096"/>
          </a:xfrm>
          <a:prstGeom prst="curvedConnector3">
            <a:avLst>
              <a:gd name="adj1" fmla="val -1760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7"/>
          <p:cNvSpPr txBox="1"/>
          <p:nvPr/>
        </p:nvSpPr>
        <p:spPr>
          <a:xfrm>
            <a:off x="3371170" y="3613535"/>
            <a:ext cx="1848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Present Schedule</a:t>
            </a:r>
            <a:endParaRPr lang="th-TH" sz="1800" dirty="0"/>
          </a:p>
        </p:txBody>
      </p:sp>
      <p:sp>
        <p:nvSpPr>
          <p:cNvPr id="16" name="กล่องข้อความ 18"/>
          <p:cNvSpPr txBox="1"/>
          <p:nvPr/>
        </p:nvSpPr>
        <p:spPr>
          <a:xfrm>
            <a:off x="3604962" y="4495635"/>
            <a:ext cx="1848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New Schedule</a:t>
            </a:r>
            <a:endParaRPr lang="th-TH" sz="1800" dirty="0"/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3974090" y="3945391"/>
            <a:ext cx="600435" cy="5425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3996646" y="4924884"/>
            <a:ext cx="600435" cy="5425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แผนผังลำดับงาน: ที่เก็บแบบเข้าถึงโดยลำดับ 18"/>
          <p:cNvSpPr/>
          <p:nvPr/>
        </p:nvSpPr>
        <p:spPr>
          <a:xfrm flipH="1">
            <a:off x="5250044" y="2458084"/>
            <a:ext cx="3992386" cy="4228021"/>
          </a:xfrm>
          <a:prstGeom prst="flowChartMagnetic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กล่องข้อความ 22"/>
          <p:cNvSpPr txBox="1"/>
          <p:nvPr/>
        </p:nvSpPr>
        <p:spPr>
          <a:xfrm>
            <a:off x="6075750" y="3021052"/>
            <a:ext cx="24566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ถ้าทำการเปลี่ยนตารางการผลิตจะทำให้เวลาการการผลิตรวมเพิ่มขึ้น  ซึ่งผู้ใช้สามารถเลือกวิธีการทำ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Overtime  </a:t>
            </a:r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เพื่อให้งานเสร็จทันตามกำหนดเดิม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ตัวแทนหมายเลขภาพนิ่ง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7CADF-54E0-4F09-80EB-16A45EE77782}" type="slidenum">
              <a:rPr lang="th-TH" smtClean="0"/>
              <a:t>75</a:t>
            </a:fld>
            <a:endParaRPr lang="th-TH"/>
          </a:p>
        </p:txBody>
      </p:sp>
      <p:sp>
        <p:nvSpPr>
          <p:cNvPr id="24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75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5" name="แผนผังลำดับงาน: ที่เก็บแบบเข้าถึงโดยลำดับ 24"/>
          <p:cNvSpPr/>
          <p:nvPr/>
        </p:nvSpPr>
        <p:spPr>
          <a:xfrm flipH="1">
            <a:off x="5258780" y="2463311"/>
            <a:ext cx="3992386" cy="4228021"/>
          </a:xfrm>
          <a:prstGeom prst="flowChartMagnetic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1" name="Picture 2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H$156:$I$156"/>
              </a:ext>
            </a:extLst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15239" y="3573016"/>
            <a:ext cx="3765286" cy="51723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5715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2" name="Flowchart: Process 9"/>
          <p:cNvSpPr/>
          <p:nvPr/>
        </p:nvSpPr>
        <p:spPr>
          <a:xfrm>
            <a:off x="5139464" y="4149080"/>
            <a:ext cx="4113056" cy="13964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 smtClean="0"/>
              <a:t>ทำ </a:t>
            </a:r>
            <a:r>
              <a:rPr lang="en-US" sz="3200" dirty="0" smtClean="0"/>
              <a:t>Overtime 5 </a:t>
            </a:r>
            <a:r>
              <a:rPr lang="th-TH" sz="3200" dirty="0" smtClean="0"/>
              <a:t>ชม. </a:t>
            </a:r>
            <a:r>
              <a:rPr lang="en-US" sz="3200" dirty="0" smtClean="0"/>
              <a:t>12</a:t>
            </a:r>
            <a:r>
              <a:rPr lang="th-TH" sz="3200" dirty="0" smtClean="0"/>
              <a:t> นาที  ตารางการทำงานจะเหมือนเดิม</a:t>
            </a:r>
            <a:endParaRPr lang="en-US" sz="3200" dirty="0"/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0" y="1268760"/>
            <a:ext cx="5796136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3" y="1280954"/>
            <a:ext cx="622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2" name="สี่เหลี่ยมผืนผ้ามุมมน 1"/>
          <p:cNvSpPr/>
          <p:nvPr/>
        </p:nvSpPr>
        <p:spPr>
          <a:xfrm>
            <a:off x="4759951" y="1434649"/>
            <a:ext cx="4464496" cy="12492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1"/>
          <p:cNvSpPr txBox="1"/>
          <p:nvPr/>
        </p:nvSpPr>
        <p:spPr>
          <a:xfrm>
            <a:off x="4777934" y="1634837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 smtClean="0"/>
              <a:t>โปรแกรมจะทำการแสดงตารางเปรียบเทียบแบบปกติกับแบบมีรายการพิเศษเข้ามาแทรก  ผู้ใช้จะต้องการการตัดสินใจว่าควรเลือกการวางแผนแบบใด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74235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20" grpId="0"/>
      <p:bldP spid="25" grpId="0" animBg="1"/>
      <p:bldP spid="22" grpId="0" animBg="1"/>
      <p:bldP spid="2" grpId="0" animBg="1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รูปภาพ 4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R$8:$DX$1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076" y="4869160"/>
            <a:ext cx="8295396" cy="196601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0" y="1268760"/>
            <a:ext cx="4860032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4"/>
          <p:cNvSpPr txBox="1"/>
          <p:nvPr/>
        </p:nvSpPr>
        <p:spPr>
          <a:xfrm>
            <a:off x="6472325" y="1854950"/>
            <a:ext cx="522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Reschedule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pic>
        <p:nvPicPr>
          <p:cNvPr id="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885" y="-7744"/>
            <a:ext cx="2708991" cy="18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รูปภาพ 9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8:$BQ$14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455115"/>
            <a:ext cx="9139851" cy="176597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12" name="Flowchart: Process 1"/>
          <p:cNvSpPr/>
          <p:nvPr/>
        </p:nvSpPr>
        <p:spPr>
          <a:xfrm>
            <a:off x="683568" y="2132856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13.35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7"/>
          <p:cNvCxnSpPr/>
          <p:nvPr/>
        </p:nvCxnSpPr>
        <p:spPr>
          <a:xfrm>
            <a:off x="1331640" y="2383107"/>
            <a:ext cx="504056" cy="2776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1"/>
          <p:cNvSpPr/>
          <p:nvPr/>
        </p:nvSpPr>
        <p:spPr>
          <a:xfrm>
            <a:off x="3059832" y="2106721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31.88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2"/>
          <p:cNvCxnSpPr/>
          <p:nvPr/>
        </p:nvCxnSpPr>
        <p:spPr>
          <a:xfrm>
            <a:off x="3707904" y="2356972"/>
            <a:ext cx="504056" cy="2776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3"/>
          <p:cNvSpPr/>
          <p:nvPr/>
        </p:nvSpPr>
        <p:spPr>
          <a:xfrm>
            <a:off x="3887924" y="2097178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34.76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4"/>
          <p:cNvCxnSpPr/>
          <p:nvPr/>
        </p:nvCxnSpPr>
        <p:spPr>
          <a:xfrm>
            <a:off x="4535996" y="2347429"/>
            <a:ext cx="180020" cy="287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6"/>
          <p:cNvSpPr/>
          <p:nvPr/>
        </p:nvSpPr>
        <p:spPr>
          <a:xfrm>
            <a:off x="4688396" y="2097178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42.44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9"/>
          <p:cNvCxnSpPr/>
          <p:nvPr/>
        </p:nvCxnSpPr>
        <p:spPr>
          <a:xfrm>
            <a:off x="5319715" y="2347429"/>
            <a:ext cx="180020" cy="287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20"/>
          <p:cNvSpPr/>
          <p:nvPr/>
        </p:nvSpPr>
        <p:spPr>
          <a:xfrm>
            <a:off x="5455362" y="2097178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42.9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1"/>
          <p:cNvCxnSpPr/>
          <p:nvPr/>
        </p:nvCxnSpPr>
        <p:spPr>
          <a:xfrm flipH="1">
            <a:off x="5724128" y="2347429"/>
            <a:ext cx="379306" cy="287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Process 23"/>
          <p:cNvSpPr/>
          <p:nvPr/>
        </p:nvSpPr>
        <p:spPr>
          <a:xfrm>
            <a:off x="755576" y="4362221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70.96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4"/>
          <p:cNvCxnSpPr/>
          <p:nvPr/>
        </p:nvCxnSpPr>
        <p:spPr>
          <a:xfrm>
            <a:off x="746679" y="4612413"/>
            <a:ext cx="141331" cy="4907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5"/>
          <p:cNvSpPr/>
          <p:nvPr/>
        </p:nvSpPr>
        <p:spPr>
          <a:xfrm>
            <a:off x="35496" y="4365104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70.11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6"/>
          <p:cNvCxnSpPr/>
          <p:nvPr/>
        </p:nvCxnSpPr>
        <p:spPr>
          <a:xfrm>
            <a:off x="107504" y="4596831"/>
            <a:ext cx="436379" cy="5063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8"/>
          <p:cNvSpPr/>
          <p:nvPr/>
        </p:nvSpPr>
        <p:spPr>
          <a:xfrm>
            <a:off x="1547664" y="4365729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73.1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9"/>
          <p:cNvCxnSpPr/>
          <p:nvPr/>
        </p:nvCxnSpPr>
        <p:spPr>
          <a:xfrm flipH="1">
            <a:off x="1187624" y="4615980"/>
            <a:ext cx="1008112" cy="469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32"/>
          <p:cNvSpPr/>
          <p:nvPr/>
        </p:nvSpPr>
        <p:spPr>
          <a:xfrm>
            <a:off x="1755749" y="2125611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18.28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33"/>
          <p:cNvCxnSpPr/>
          <p:nvPr/>
        </p:nvCxnSpPr>
        <p:spPr>
          <a:xfrm>
            <a:off x="2403821" y="2375862"/>
            <a:ext cx="180020" cy="287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Process 34"/>
          <p:cNvSpPr/>
          <p:nvPr/>
        </p:nvSpPr>
        <p:spPr>
          <a:xfrm>
            <a:off x="2402442" y="4341325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75.35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5"/>
          <p:cNvCxnSpPr/>
          <p:nvPr/>
        </p:nvCxnSpPr>
        <p:spPr>
          <a:xfrm flipH="1">
            <a:off x="1547664" y="4615355"/>
            <a:ext cx="1476164" cy="4698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Process 38"/>
          <p:cNvSpPr/>
          <p:nvPr/>
        </p:nvSpPr>
        <p:spPr>
          <a:xfrm>
            <a:off x="3203848" y="4365729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86.81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9"/>
          <p:cNvCxnSpPr/>
          <p:nvPr/>
        </p:nvCxnSpPr>
        <p:spPr>
          <a:xfrm flipH="1">
            <a:off x="3023828" y="4615980"/>
            <a:ext cx="828092" cy="469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3"/>
          <p:cNvCxnSpPr/>
          <p:nvPr/>
        </p:nvCxnSpPr>
        <p:spPr>
          <a:xfrm flipH="1">
            <a:off x="6273821" y="4621108"/>
            <a:ext cx="55978" cy="482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44"/>
          <p:cNvSpPr/>
          <p:nvPr/>
        </p:nvSpPr>
        <p:spPr>
          <a:xfrm>
            <a:off x="6325468" y="4402266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107.66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47"/>
          <p:cNvCxnSpPr/>
          <p:nvPr/>
        </p:nvCxnSpPr>
        <p:spPr>
          <a:xfrm flipH="1">
            <a:off x="4896036" y="4596831"/>
            <a:ext cx="392192" cy="5063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Process 48"/>
          <p:cNvSpPr/>
          <p:nvPr/>
        </p:nvSpPr>
        <p:spPr>
          <a:xfrm>
            <a:off x="4803021" y="4346580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98.27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50"/>
          <p:cNvCxnSpPr/>
          <p:nvPr/>
        </p:nvCxnSpPr>
        <p:spPr>
          <a:xfrm flipH="1">
            <a:off x="5099221" y="4629746"/>
            <a:ext cx="977243" cy="4734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Process 51"/>
          <p:cNvSpPr/>
          <p:nvPr/>
        </p:nvSpPr>
        <p:spPr>
          <a:xfrm>
            <a:off x="5591257" y="4379495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98.45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56"/>
          <p:cNvCxnSpPr/>
          <p:nvPr/>
        </p:nvCxnSpPr>
        <p:spPr>
          <a:xfrm>
            <a:off x="4499992" y="4612472"/>
            <a:ext cx="114022" cy="49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57"/>
          <p:cNvSpPr/>
          <p:nvPr/>
        </p:nvSpPr>
        <p:spPr>
          <a:xfrm>
            <a:off x="4014785" y="4362221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96.46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59"/>
          <p:cNvCxnSpPr/>
          <p:nvPr/>
        </p:nvCxnSpPr>
        <p:spPr>
          <a:xfrm flipH="1">
            <a:off x="7160629" y="4657772"/>
            <a:ext cx="39391" cy="445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Process 60"/>
          <p:cNvSpPr/>
          <p:nvPr/>
        </p:nvSpPr>
        <p:spPr>
          <a:xfrm>
            <a:off x="7160629" y="4436986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113.76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61"/>
          <p:cNvCxnSpPr/>
          <p:nvPr/>
        </p:nvCxnSpPr>
        <p:spPr>
          <a:xfrm flipH="1">
            <a:off x="8667878" y="4657772"/>
            <a:ext cx="39391" cy="445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62"/>
          <p:cNvSpPr/>
          <p:nvPr/>
        </p:nvSpPr>
        <p:spPr>
          <a:xfrm>
            <a:off x="8136656" y="4436986"/>
            <a:ext cx="648072" cy="25025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 smtClean="0">
                <a:solidFill>
                  <a:schemeClr val="tx1"/>
                </a:solidFill>
              </a:rPr>
              <a:t>124.93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76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46" name="สี่เหลี่ยมผืนผ้า 45"/>
          <p:cNvSpPr/>
          <p:nvPr/>
        </p:nvSpPr>
        <p:spPr>
          <a:xfrm>
            <a:off x="0" y="1268760"/>
            <a:ext cx="5796136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สี่เหลี่ยมผืนผ้า 48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Operation Detail Schedule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itchFamily="18" charset="-34"/>
            </a:endParaRPr>
          </a:p>
        </p:txBody>
      </p:sp>
      <p:sp>
        <p:nvSpPr>
          <p:cNvPr id="51" name="TextBox 4"/>
          <p:cNvSpPr txBox="1"/>
          <p:nvPr/>
        </p:nvSpPr>
        <p:spPr>
          <a:xfrm>
            <a:off x="5953636" y="1341638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19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5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rac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9" y="3284984"/>
            <a:ext cx="9148199" cy="359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สี่เหลี่ยมผืนผ้า 18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77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Product Tracking</a:t>
            </a:r>
          </a:p>
        </p:txBody>
      </p:sp>
      <p:pic>
        <p:nvPicPr>
          <p:cNvPr id="22530" name="Picture 2" descr="Image result for track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67" y="80628"/>
            <a:ext cx="2088231" cy="20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553493" y="2314615"/>
            <a:ext cx="81949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To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 the troubles from process , this system will show a status of machine such as quality quantity and emergency problems situation like an empty of raw material and abnormally working 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process.</a:t>
            </a:r>
            <a:endParaRPr lang="th-TH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54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Image result for raw material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45" y="5399864"/>
            <a:ext cx="1750368" cy="131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2136" y="2021939"/>
            <a:ext cx="291193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/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latin typeface="+mj-lt"/>
                <a:cs typeface="Angsana New" panose="02020603050405020304" pitchFamily="18" charset="-34"/>
              </a:rPr>
              <a:t>Raw  Material</a:t>
            </a:r>
            <a:endParaRPr lang="en-US" sz="3600" b="1" dirty="0">
              <a:ln>
                <a:solidFill>
                  <a:sysClr val="windowText" lastClr="000000"/>
                </a:solidFill>
              </a:ln>
              <a:latin typeface="+mj-lt"/>
              <a:cs typeface="Angsana New" panose="02020603050405020304" pitchFamily="18" charset="-34"/>
            </a:endParaRPr>
          </a:p>
        </p:txBody>
      </p:sp>
      <p:pic>
        <p:nvPicPr>
          <p:cNvPr id="8194" name="Picture 2" descr="Image result for raw material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53" y="1236768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สี่เหลี่ยมผืนผ้า 12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Product Tracking</a:t>
            </a:r>
          </a:p>
        </p:txBody>
      </p:sp>
      <p:pic>
        <p:nvPicPr>
          <p:cNvPr id="16" name="Picture 2" descr="Image result for track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67" y="80628"/>
            <a:ext cx="2088231" cy="20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รูปภาพ 4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3:$P$57"/>
              </a:ext>
            </a:extLst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9218" y="43240"/>
            <a:ext cx="8783262" cy="677956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สี่เหลี่ยมผืนผ้า 7"/>
          <p:cNvSpPr/>
          <p:nvPr/>
        </p:nvSpPr>
        <p:spPr>
          <a:xfrm>
            <a:off x="956891" y="2273146"/>
            <a:ext cx="7641895" cy="4448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78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extBox 7"/>
          <p:cNvSpPr txBox="1"/>
          <p:nvPr/>
        </p:nvSpPr>
        <p:spPr>
          <a:xfrm>
            <a:off x="1438461" y="2668270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Example : 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Total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Raw Material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22136" y="2021939"/>
            <a:ext cx="291193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/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latin typeface="+mj-lt"/>
                <a:cs typeface="Angsana New" panose="02020603050405020304" pitchFamily="18" charset="-34"/>
              </a:rPr>
              <a:t>Raw  Material</a:t>
            </a:r>
            <a:endParaRPr lang="en-US" sz="3600" b="1" dirty="0">
              <a:ln>
                <a:solidFill>
                  <a:sysClr val="windowText" lastClr="000000"/>
                </a:solidFill>
              </a:ln>
              <a:latin typeface="+mj-lt"/>
              <a:cs typeface="Angsana New" panose="02020603050405020304" pitchFamily="18" charset="-34"/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Product Tracking</a:t>
            </a:r>
          </a:p>
        </p:txBody>
      </p:sp>
      <p:pic>
        <p:nvPicPr>
          <p:cNvPr id="21" name="Picture 2" descr="Image result for track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67" y="80628"/>
            <a:ext cx="2088231" cy="20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รูปภาพ 9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J$32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1363" y="1330675"/>
            <a:ext cx="6138122" cy="511581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5" name="รูปภาพ 14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J$16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60" y="1295468"/>
            <a:ext cx="9181010" cy="333037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762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79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251520" y="6123321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48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179551"/>
            <a:ext cx="868789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Increase </a:t>
            </a:r>
            <a:r>
              <a:rPr lang="en-US" sz="3200" b="1" dirty="0"/>
              <a:t>the ability of planning and managing </a:t>
            </a:r>
            <a:endParaRPr lang="en-US" sz="3200" b="1" dirty="0" smtClean="0"/>
          </a:p>
          <a:p>
            <a:r>
              <a:rPr lang="en-US" sz="3200" b="1" dirty="0" smtClean="0"/>
              <a:t>the </a:t>
            </a:r>
            <a:r>
              <a:rPr lang="en-US" sz="3200" b="1" dirty="0"/>
              <a:t>time</a:t>
            </a:r>
            <a:r>
              <a:rPr lang="en-US" sz="3200" b="1" dirty="0" smtClean="0"/>
              <a:t>, </a:t>
            </a:r>
            <a:r>
              <a:rPr lang="en-US" sz="3200" b="1" dirty="0"/>
              <a:t>assets, and resources </a:t>
            </a:r>
            <a:r>
              <a:rPr lang="en-US" sz="3200" dirty="0"/>
              <a:t>to be </a:t>
            </a:r>
            <a:endParaRPr lang="en-US" sz="3200" dirty="0" smtClean="0"/>
          </a:p>
          <a:p>
            <a:r>
              <a:rPr lang="en-US" sz="3200" dirty="0" smtClean="0"/>
              <a:t>at </a:t>
            </a:r>
            <a:r>
              <a:rPr lang="en-US" sz="3200" dirty="0"/>
              <a:t>the best efficiency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r>
              <a:rPr lang="en-US" sz="3200" b="1" dirty="0" smtClean="0">
                <a:solidFill>
                  <a:srgbClr val="FF0000"/>
                </a:solidFill>
              </a:rPr>
              <a:t>Improve </a:t>
            </a:r>
            <a:r>
              <a:rPr lang="en-US" sz="3200" b="1" dirty="0">
                <a:solidFill>
                  <a:srgbClr val="FF0000"/>
                </a:solidFill>
              </a:rPr>
              <a:t>efficiency </a:t>
            </a:r>
            <a:r>
              <a:rPr lang="en-US" sz="3200" dirty="0"/>
              <a:t>in the production and planning </a:t>
            </a:r>
            <a:endParaRPr lang="en-US" sz="3200" dirty="0" smtClean="0"/>
          </a:p>
          <a:p>
            <a:r>
              <a:rPr lang="en-US" sz="3200" dirty="0" smtClean="0"/>
              <a:t>processes </a:t>
            </a:r>
            <a:r>
              <a:rPr lang="en-US" sz="3200" b="1" dirty="0"/>
              <a:t>by managing the entire value </a:t>
            </a:r>
            <a:r>
              <a:rPr lang="en-US" sz="3200" b="1" dirty="0" smtClean="0"/>
              <a:t>chain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r>
              <a:rPr lang="en-US" sz="3200" b="1" dirty="0" smtClean="0"/>
              <a:t>Reduce </a:t>
            </a:r>
            <a:r>
              <a:rPr lang="en-US" sz="3200" b="1" dirty="0"/>
              <a:t>the chance of wasting time </a:t>
            </a:r>
            <a:r>
              <a:rPr lang="en-US" sz="3200" dirty="0"/>
              <a:t>and resources </a:t>
            </a:r>
            <a:endParaRPr lang="en-US" sz="3200" dirty="0" smtClean="0"/>
          </a:p>
          <a:p>
            <a:r>
              <a:rPr lang="en-US" sz="3200" dirty="0" smtClean="0"/>
              <a:t>or </a:t>
            </a:r>
            <a:r>
              <a:rPr lang="en-US" sz="3200" dirty="0"/>
              <a:t>even losing profits.</a:t>
            </a:r>
            <a:endParaRPr lang="en-US" sz="3200" b="1" dirty="0" smtClean="0">
              <a:solidFill>
                <a:srgbClr val="002060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07504" y="293747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2. Objective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8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7"/>
          <p:cNvSpPr txBox="1"/>
          <p:nvPr/>
        </p:nvSpPr>
        <p:spPr>
          <a:xfrm>
            <a:off x="1478105" y="2671906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Example :  Raw Material for Order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22136" y="2021939"/>
            <a:ext cx="291193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/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latin typeface="+mj-lt"/>
                <a:cs typeface="Angsana New" panose="02020603050405020304" pitchFamily="18" charset="-34"/>
              </a:rPr>
              <a:t>Raw  Material</a:t>
            </a:r>
            <a:endParaRPr lang="en-US" sz="3600" b="1" dirty="0">
              <a:ln>
                <a:solidFill>
                  <a:sysClr val="windowText" lastClr="000000"/>
                </a:solidFill>
              </a:ln>
              <a:latin typeface="+mj-lt"/>
              <a:cs typeface="Angsana New" panose="02020603050405020304" pitchFamily="18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" y="1268760"/>
            <a:ext cx="5868144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Product Tracking</a:t>
            </a:r>
          </a:p>
        </p:txBody>
      </p:sp>
      <p:pic>
        <p:nvPicPr>
          <p:cNvPr id="15" name="Picture 2" descr="Image result for track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67" y="80628"/>
            <a:ext cx="2088231" cy="20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รูปภาพ 9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4:$K$33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8816" y="1289440"/>
            <a:ext cx="7118160" cy="502003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1" name="รูปภาพ 10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4:$K$11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632" y="1280954"/>
            <a:ext cx="9144000" cy="264709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16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80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18716" y="5986309"/>
            <a:ext cx="1800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itchFamily="18" charset="-34"/>
              </a:rPr>
              <a:t>Example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685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10884" y="267399"/>
            <a:ext cx="1859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 plan</a:t>
            </a:r>
          </a:p>
          <a:p>
            <a:endParaRPr lang="th-TH" dirty="0"/>
          </a:p>
        </p:txBody>
      </p:sp>
      <p:sp>
        <p:nvSpPr>
          <p:cNvPr id="7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81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7"/>
          <p:cNvSpPr txBox="1"/>
          <p:nvPr/>
        </p:nvSpPr>
        <p:spPr>
          <a:xfrm>
            <a:off x="127601" y="2877012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Diagram </a:t>
            </a:r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for Efficiency</a:t>
            </a:r>
            <a:endParaRPr lang="th-TH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2204864"/>
            <a:ext cx="1980157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%Utilization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385" y="94674"/>
            <a:ext cx="2160096" cy="21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สี่เหลี่ยมผืนผ้า 13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0" y="1268760"/>
            <a:ext cx="5724128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Picture 4" descr="Image result for efficienc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29" y="1285057"/>
            <a:ext cx="703783" cy="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Performance Analysis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2" t="21539" r="58914" b="9356"/>
          <a:stretch/>
        </p:blipFill>
        <p:spPr bwMode="auto">
          <a:xfrm>
            <a:off x="2733879" y="34221"/>
            <a:ext cx="4236873" cy="670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16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10884" y="267399"/>
            <a:ext cx="1859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 plan</a:t>
            </a:r>
          </a:p>
          <a:p>
            <a:endParaRPr lang="th-TH" dirty="0"/>
          </a:p>
        </p:txBody>
      </p:sp>
      <p:sp>
        <p:nvSpPr>
          <p:cNvPr id="7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82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060848"/>
            <a:ext cx="145020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Example</a:t>
            </a:r>
          </a:p>
        </p:txBody>
      </p:sp>
      <p:pic>
        <p:nvPicPr>
          <p:cNvPr id="10" name="รูปภาพ 9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F$66:$L$71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604" y="2302052"/>
            <a:ext cx="8208755" cy="197208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3" name="รูปภาพ 12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F$73:$L$78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543" y="4797152"/>
            <a:ext cx="8198815" cy="192022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457604" y="2276872"/>
            <a:ext cx="2026164" cy="694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457604" y="4791337"/>
            <a:ext cx="2026164" cy="653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04790" y="4311276"/>
                <a:ext cx="3621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th-TH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m:t>รอบเวลาการผลิต</m:t>
                          </m:r>
                          <m:r>
                            <m:rPr>
                              <m:nor/>
                            </m:rP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m:t>T</m:t>
                          </m:r>
                          <m: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𝒄</m:t>
                          </m:r>
                          <m: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(</m:t>
                          </m:r>
                          <m:r>
                            <a:rPr lang="en-US" sz="2400" b="1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𝑨𝒄𝒕𝒖𝒂𝒍</m:t>
                          </m:r>
                          <m: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th-TH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90" y="4311276"/>
                <a:ext cx="362144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385" y="94674"/>
            <a:ext cx="1933974" cy="19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สี่เหลี่ยมผืนผ้า 22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0" y="1268760"/>
            <a:ext cx="5724128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5" name="Picture 4" descr="Image result for efficiency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29" y="1285057"/>
            <a:ext cx="703783" cy="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Performance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82636" y="1916832"/>
                <a:ext cx="41392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th-TH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j-lt"/>
                            </a:rPr>
                            <m:t>รอบเวลาการผลิต</m:t>
                          </m:r>
                          <m:r>
                            <m:rPr>
                              <m:nor/>
                            </m:rP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j-lt"/>
                            </a:rPr>
                            <m:t>T</m:t>
                          </m:r>
                          <m: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𝑫𝒂𝒕𝒂</m:t>
                          </m:r>
                          <m: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𝒃𝒂𝒔𝒆</m:t>
                          </m:r>
                          <m:r>
                            <a:rPr lang="en-US" sz="2400" b="1" i="1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th-TH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636" y="1916832"/>
                <a:ext cx="4139210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7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4" grpId="0" animBg="1"/>
      <p:bldP spid="19" grpId="0"/>
      <p:bldP spid="1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สี่เหลี่ยมผืนผ้ามุมมน 15"/>
          <p:cNvSpPr/>
          <p:nvPr/>
        </p:nvSpPr>
        <p:spPr>
          <a:xfrm>
            <a:off x="1339087" y="4330864"/>
            <a:ext cx="6192688" cy="17239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มุมมน 3"/>
          <p:cNvSpPr/>
          <p:nvPr/>
        </p:nvSpPr>
        <p:spPr>
          <a:xfrm>
            <a:off x="1303388" y="2530664"/>
            <a:ext cx="6192688" cy="15691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5110884" y="267399"/>
            <a:ext cx="1859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 plan</a:t>
            </a:r>
          </a:p>
          <a:p>
            <a:endParaRPr lang="th-TH" dirty="0"/>
          </a:p>
        </p:txBody>
      </p:sp>
      <p:sp>
        <p:nvSpPr>
          <p:cNvPr id="7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83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สี่เหลี่ยมผืนผ้า 2"/>
              <p:cNvSpPr/>
              <p:nvPr/>
            </p:nvSpPr>
            <p:spPr>
              <a:xfrm>
                <a:off x="439292" y="2584068"/>
                <a:ext cx="7560840" cy="1875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𝐩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𝐃𝐚𝐭𝐚</m:t>
                              </m:r>
                              <m:r>
                                <a:rPr lang="en-US" sz="2000" b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000" b="1" i="1">
                                  <a:latin typeface="Cambria Math"/>
                                </a:rPr>
                                <m:t>𝐛𝐚𝐬𝐞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𝐏𝐫𝐨𝐝𝐮𝐜𝐭𝐢𝐨𝐧</m:t>
                          </m:r>
                          <m:r>
                            <a:rPr lang="en-US" sz="2000" b="1">
                              <a:latin typeface="Cambria Math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𝐑𝐚𝐭𝐞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/>
                                </a:rPr>
                                <m:t>𝐜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𝐃𝐚𝐭𝐚</m:t>
                                  </m:r>
                                  <m:r>
                                    <a:rPr lang="en-US" sz="2000" b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𝐛𝐚𝐬𝐞</m:t>
                                  </m:r>
                                </m:e>
                              </m:d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				     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/>
                          </a:rPr>
                          <m:t>𝟓</m:t>
                        </m:r>
                        <m:r>
                          <a:rPr lang="en-US" sz="2000" b="1" i="1" smtClean="0">
                            <a:latin typeface="Cambria Math"/>
                          </a:rPr>
                          <m:t>.</m:t>
                        </m:r>
                        <m:r>
                          <a:rPr lang="en-US" sz="2000" b="1" i="1" smtClean="0">
                            <a:latin typeface="Cambria Math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b="1" dirty="0">
                    <a:latin typeface="Cambria Math"/>
                  </a:rPr>
                  <a:t> </a:t>
                </a:r>
                <a:r>
                  <a:rPr lang="en-US" sz="2000" b="1" dirty="0" smtClean="0">
                    <a:latin typeface="Cambria Math"/>
                  </a:rPr>
                  <a:t> 					     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/>
                      </a:rPr>
                      <m:t>=</m:t>
                    </m:r>
                    <m:r>
                      <a:rPr lang="en-US" sz="2000" b="1" i="0" smtClean="0">
                        <a:latin typeface="Cambria Math"/>
                      </a:rPr>
                      <m:t>  </m:t>
                    </m:r>
                  </m:oMath>
                </a14:m>
                <a:r>
                  <a:rPr lang="en-US" sz="1600" b="1" dirty="0" smtClean="0">
                    <a:latin typeface="Cambria" pitchFamily="18" charset="0"/>
                  </a:rPr>
                  <a:t>1.96 pc/hr.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>					       		</a:t>
                </a:r>
                <a:endParaRPr lang="th-TH" sz="2000" dirty="0"/>
              </a:p>
            </p:txBody>
          </p:sp>
        </mc:Choice>
        <mc:Fallback xmlns="">
          <p:sp>
            <p:nvSpPr>
              <p:cNvPr id="3" name="สี่เหลี่ยมผืนผ้า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2584068"/>
                <a:ext cx="7560840" cy="18758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สี่เหลี่ยมผืนผ้า 11"/>
              <p:cNvSpPr/>
              <p:nvPr/>
            </p:nvSpPr>
            <p:spPr>
              <a:xfrm>
                <a:off x="439292" y="4384268"/>
                <a:ext cx="7560840" cy="1875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𝐩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𝑨𝒄𝒕𝒖𝒂𝒍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𝐏𝐫𝐨𝐝𝐮𝐜𝐭𝐢𝐨𝐧</m:t>
                          </m:r>
                          <m:r>
                            <a:rPr lang="en-US" sz="2000" b="1">
                              <a:latin typeface="Cambria Math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𝐑𝐚𝐭𝐞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/>
                                </a:rPr>
                                <m:t>𝐜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/>
                                    </a:rPr>
                                    <m:t>𝑨𝒄𝒕𝒖𝒂𝒍</m:t>
                                  </m:r>
                                </m:e>
                              </m:d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				     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b="1" dirty="0">
                    <a:latin typeface="Cambria Math"/>
                  </a:rPr>
                  <a:t> </a:t>
                </a:r>
                <a:r>
                  <a:rPr lang="en-US" sz="2000" b="1" dirty="0" smtClean="0">
                    <a:latin typeface="Cambria Math"/>
                  </a:rPr>
                  <a:t> 					      </a:t>
                </a:r>
                <a14:m>
                  <m:oMath xmlns:m="http://schemas.openxmlformats.org/officeDocument/2006/math">
                    <m:r>
                      <a:rPr lang="en-US" sz="1600" b="1">
                        <a:latin typeface="Cambria Math"/>
                      </a:rPr>
                      <m:t>=</m:t>
                    </m:r>
                    <m:r>
                      <a:rPr lang="en-US" sz="1600" b="1" i="0" smtClean="0">
                        <a:latin typeface="Cambria Math"/>
                      </a:rPr>
                      <m:t>𝟎</m:t>
                    </m:r>
                    <m:r>
                      <a:rPr lang="en-US" sz="1600" b="1" i="0" smtClean="0">
                        <a:latin typeface="Cambria Math"/>
                      </a:rPr>
                      <m:t>.</m:t>
                    </m:r>
                    <m:r>
                      <a:rPr lang="en-US" sz="1600" b="1" i="0" smtClean="0">
                        <a:latin typeface="Cambria Math"/>
                      </a:rPr>
                      <m:t>𝟐</m:t>
                    </m:r>
                  </m:oMath>
                </a14:m>
                <a:r>
                  <a:rPr lang="en-US" sz="1600" b="1" dirty="0" smtClean="0">
                    <a:latin typeface="Cambria" pitchFamily="18" charset="0"/>
                  </a:rPr>
                  <a:t> pc/hr.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>					       		</a:t>
                </a:r>
                <a:endParaRPr lang="th-TH" sz="2000" dirty="0"/>
              </a:p>
            </p:txBody>
          </p:sp>
        </mc:Choice>
        <mc:Fallback xmlns="">
          <p:sp>
            <p:nvSpPr>
              <p:cNvPr id="12" name="สี่เหลี่ยมผืนผ้า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4384268"/>
                <a:ext cx="7560840" cy="18758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สี่เหลี่ยมผืนผ้า 5"/>
          <p:cNvSpPr/>
          <p:nvPr/>
        </p:nvSpPr>
        <p:spPr>
          <a:xfrm>
            <a:off x="5462736" y="3789040"/>
            <a:ext cx="1440160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5352983" y="5589240"/>
            <a:ext cx="1280806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Box 1"/>
          <p:cNvSpPr txBox="1"/>
          <p:nvPr/>
        </p:nvSpPr>
        <p:spPr>
          <a:xfrm>
            <a:off x="1693826" y="6186641"/>
            <a:ext cx="5038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  <a:latin typeface="+mj-lt"/>
              </a:rPr>
              <a:t>* อัตราการผลิตของ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Order1 </a:t>
            </a:r>
            <a:r>
              <a:rPr lang="th-TH" b="1" dirty="0" smtClean="0">
                <a:solidFill>
                  <a:srgbClr val="FF0000"/>
                </a:solidFill>
                <a:latin typeface="+mj-lt"/>
              </a:rPr>
              <a:t>ณ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Station1</a:t>
            </a:r>
            <a:endParaRPr lang="th-TH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0" y="1268760"/>
            <a:ext cx="5724128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/>
          <p:cNvSpPr txBox="1"/>
          <p:nvPr/>
        </p:nvSpPr>
        <p:spPr>
          <a:xfrm>
            <a:off x="0" y="2060848"/>
            <a:ext cx="145020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Example</a:t>
            </a:r>
          </a:p>
        </p:txBody>
      </p:sp>
      <p:pic>
        <p:nvPicPr>
          <p:cNvPr id="20" name="Picture 4" descr="Image result for efficiency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29" y="1285057"/>
            <a:ext cx="703783" cy="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385" y="94674"/>
            <a:ext cx="2160096" cy="216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สี่เหลี่ยมผืนผ้า 18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103392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3" grpId="0"/>
      <p:bldP spid="12" grpId="0"/>
      <p:bldP spid="6" grpId="0" animBg="1"/>
      <p:bldP spid="17" grpId="0" animBg="1"/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/>
          <p:cNvSpPr/>
          <p:nvPr/>
        </p:nvSpPr>
        <p:spPr>
          <a:xfrm>
            <a:off x="1038249" y="2924944"/>
            <a:ext cx="7416824" cy="280831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5110884" y="267399"/>
            <a:ext cx="1859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 plan</a:t>
            </a:r>
          </a:p>
          <a:p>
            <a:endParaRPr lang="th-TH" dirty="0"/>
          </a:p>
        </p:txBody>
      </p:sp>
      <p:sp>
        <p:nvSpPr>
          <p:cNvPr id="7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84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สี่เหลี่ยมผืนผ้า 2"/>
              <p:cNvSpPr/>
              <p:nvPr/>
            </p:nvSpPr>
            <p:spPr>
              <a:xfrm>
                <a:off x="1236525" y="2996952"/>
                <a:ext cx="6984776" cy="2545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h-TH" b="1" dirty="0" smtClean="0"/>
                  <a:t>คำนวณ</a:t>
                </a:r>
                <a14:m>
                  <m:oMath xmlns:m="http://schemas.openxmlformats.org/officeDocument/2006/math">
                    <m:r>
                      <a:rPr lang="th-TH">
                        <a:latin typeface="Cambria Math"/>
                      </a:rPr>
                      <m:t>  </m:t>
                    </m:r>
                    <m:r>
                      <a:rPr lang="en-US" b="1" i="1">
                        <a:latin typeface="Cambria Math"/>
                      </a:rPr>
                      <m:t>:</m:t>
                    </m:r>
                    <m:r>
                      <a:rPr lang="en-US" b="1">
                        <a:latin typeface="Cambria Math"/>
                      </a:rPr>
                      <m:t>%</m:t>
                    </m:r>
                    <m:r>
                      <a:rPr lang="en-US" b="1" i="1">
                        <a:latin typeface="Cambria Math"/>
                      </a:rPr>
                      <m:t>𝐔𝐭𝐢𝐥𝐢𝐳𝐚𝐭𝐢𝐨𝐧</m:t>
                    </m:r>
                    <m:r>
                      <a:rPr lang="en-US" b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𝒑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𝑨𝒄𝒕𝒖𝒂𝒍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𝒑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𝑫𝒂𝒕𝒂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𝒃𝒂𝒔𝒆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)</m:t>
                            </m:r>
                          </m:sub>
                        </m:sSub>
                      </m:den>
                    </m:f>
                    <m:r>
                      <a:rPr lang="en-US" b="1" i="1">
                        <a:latin typeface="Cambria Math"/>
                      </a:rPr>
                      <m:t>×</m:t>
                    </m:r>
                    <m:r>
                      <a:rPr lang="en-US" b="1" i="1">
                        <a:latin typeface="Cambria Math"/>
                      </a:rPr>
                      <m:t>𝟏𝟎𝟎</m:t>
                    </m:r>
                    <m:r>
                      <a:rPr lang="en-US" b="1" i="1">
                        <a:latin typeface="Cambria Math"/>
                      </a:rPr>
                      <m:t>%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			       </a:t>
                </a:r>
                <a:r>
                  <a:rPr lang="en-US" sz="2400" b="1" dirty="0" smtClean="0">
                    <a:latin typeface="Cambria Math"/>
                  </a:rPr>
                  <a:t/>
                </a:r>
                <a:br>
                  <a:rPr lang="en-US" sz="2400" b="1" dirty="0" smtClean="0">
                    <a:latin typeface="Cambria Math"/>
                  </a:rPr>
                </a:br>
                <a:r>
                  <a:rPr lang="en-US" sz="2400" b="1" dirty="0" smtClean="0">
                    <a:latin typeface="Cambria Math"/>
                  </a:rPr>
                  <a:t> 			        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b="1" dirty="0" smtClean="0">
                    <a:latin typeface="Cambria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/>
                          </a:rPr>
                          <m:t>𝟎</m:t>
                        </m:r>
                        <m:r>
                          <a:rPr lang="en-US" sz="2400" b="1" i="1" dirty="0" smtClean="0">
                            <a:latin typeface="Cambria Math"/>
                          </a:rPr>
                          <m:t>.</m:t>
                        </m:r>
                        <m:r>
                          <a:rPr lang="en-US" sz="2400" b="1" i="1" dirty="0" smtClean="0">
                            <a:latin typeface="Cambria Math"/>
                          </a:rPr>
                          <m:t>𝟐</m:t>
                        </m:r>
                      </m:num>
                      <m:den>
                        <m:r>
                          <a:rPr lang="en-US" sz="24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400" b="1" i="1" dirty="0" smtClean="0">
                            <a:latin typeface="Cambria Math"/>
                          </a:rPr>
                          <m:t>.</m:t>
                        </m:r>
                        <m:r>
                          <a:rPr lang="en-US" sz="2400" b="1" i="1" dirty="0" smtClean="0">
                            <a:latin typeface="Cambria Math"/>
                          </a:rPr>
                          <m:t>𝟗𝟔</m:t>
                        </m:r>
                      </m:den>
                    </m:f>
                  </m:oMath>
                </a14:m>
                <a:r>
                  <a:rPr lang="en-US" sz="2400" b="1" dirty="0" smtClean="0">
                    <a:latin typeface="Cambria" pitchFamily="18" charset="0"/>
                  </a:rPr>
                  <a:t>x 100</a:t>
                </a:r>
                <a:br>
                  <a:rPr lang="en-US" sz="2400" b="1" dirty="0" smtClean="0">
                    <a:latin typeface="Cambria" pitchFamily="18" charset="0"/>
                  </a:rPr>
                </a:br>
                <a:r>
                  <a:rPr lang="en-US" sz="2400" b="1" dirty="0" smtClean="0">
                    <a:latin typeface="Cambria" pitchFamily="18" charset="0"/>
                  </a:rPr>
                  <a:t>			        </a:t>
                </a:r>
                <a:br>
                  <a:rPr lang="en-US" sz="2400" b="1" dirty="0" smtClean="0">
                    <a:latin typeface="Cambria" pitchFamily="18" charset="0"/>
                  </a:rPr>
                </a:br>
                <a:r>
                  <a:rPr lang="en-US" sz="2400" b="1" dirty="0" smtClean="0">
                    <a:latin typeface="Cambria" pitchFamily="18" charset="0"/>
                  </a:rPr>
                  <a:t>		 	        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b="1" dirty="0" smtClean="0">
                    <a:latin typeface="Cambria" pitchFamily="18" charset="0"/>
                  </a:rPr>
                  <a:t> 102%</a:t>
                </a:r>
                <a:endParaRPr lang="en-US" sz="2400" b="1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สี่เหลี่ยมผืนผ้า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525" y="2996952"/>
                <a:ext cx="6984776" cy="2545762"/>
              </a:xfrm>
              <a:prstGeom prst="rect">
                <a:avLst/>
              </a:prstGeom>
              <a:blipFill rotWithShape="1">
                <a:blip r:embed="rId2"/>
                <a:stretch>
                  <a:fillRect l="-1832" b="-455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สี่เหลี่ยมผืนผ้า 5"/>
          <p:cNvSpPr/>
          <p:nvPr/>
        </p:nvSpPr>
        <p:spPr>
          <a:xfrm>
            <a:off x="4566641" y="5085184"/>
            <a:ext cx="1368151" cy="457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0" y="2060848"/>
            <a:ext cx="145020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Example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0665" y="5714306"/>
            <a:ext cx="496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  <a:latin typeface="+mj-lt"/>
              </a:rPr>
              <a:t>* ประสิทธิภาพของ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Order1 </a:t>
            </a:r>
            <a:r>
              <a:rPr lang="th-TH" b="1" dirty="0" smtClean="0">
                <a:solidFill>
                  <a:srgbClr val="FF0000"/>
                </a:solidFill>
                <a:latin typeface="+mj-lt"/>
              </a:rPr>
              <a:t>ณ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Station1</a:t>
            </a:r>
            <a:endParaRPr lang="th-TH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9672" y="6237312"/>
            <a:ext cx="6399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User </a:t>
            </a:r>
            <a:r>
              <a:rPr lang="th-TH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เป็นผู้ตั้งเกณฑ์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%Utilization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th-TH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ที่ยอมรับได้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96%</a:t>
            </a:r>
            <a:endParaRPr lang="th-TH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0" y="1268760"/>
            <a:ext cx="5724128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1" name="Picture 4" descr="Image result for efficienc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29" y="1285057"/>
            <a:ext cx="703783" cy="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4258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6" grpId="0" animBg="1"/>
      <p:bldP spid="15" grpId="0"/>
      <p:bldP spid="1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0" y="1268760"/>
            <a:ext cx="5724128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Picture 4" descr="Image result for efficiency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29" y="1285057"/>
            <a:ext cx="703783" cy="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Performance Analysis</a:t>
            </a:r>
          </a:p>
        </p:txBody>
      </p:sp>
      <p:sp>
        <p:nvSpPr>
          <p:cNvPr id="7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85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8143" y="1454175"/>
            <a:ext cx="1980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%Utilization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060848"/>
            <a:ext cx="126342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Display</a:t>
            </a:r>
          </a:p>
        </p:txBody>
      </p:sp>
      <p:pic>
        <p:nvPicPr>
          <p:cNvPr id="12" name="รูปภาพ 11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:$E$20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5" y="374842"/>
            <a:ext cx="3249123" cy="521439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4" name="รูปภาพ 1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H$6:$K$14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28850" y="401960"/>
            <a:ext cx="3219450" cy="2667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5" name="รูปภาพ 14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9:$E$40"/>
              </a:ext>
            </a:extLst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8850" y="3049285"/>
            <a:ext cx="3186939" cy="367760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20" name="สี่เหลี่ยมผืนผ้า 19"/>
          <p:cNvSpPr/>
          <p:nvPr/>
        </p:nvSpPr>
        <p:spPr>
          <a:xfrm>
            <a:off x="1460423" y="3501008"/>
            <a:ext cx="2529042" cy="23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5310673" y="1028274"/>
            <a:ext cx="2529042" cy="23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5310407" y="1636949"/>
            <a:ext cx="2529042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5319258" y="2769150"/>
            <a:ext cx="2529042" cy="280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5319258" y="4005064"/>
            <a:ext cx="2501864" cy="23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5314540" y="5517232"/>
            <a:ext cx="2501864" cy="23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301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0" y="1268760"/>
            <a:ext cx="5724128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Picture 4" descr="Image result for efficiency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29" y="1285057"/>
            <a:ext cx="703783" cy="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Performance Analysis</a:t>
            </a:r>
          </a:p>
        </p:txBody>
      </p:sp>
      <p:sp>
        <p:nvSpPr>
          <p:cNvPr id="7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86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8143" y="1454175"/>
            <a:ext cx="1980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%Utilization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060848"/>
            <a:ext cx="126342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Display</a:t>
            </a:r>
          </a:p>
        </p:txBody>
      </p:sp>
      <p:pic>
        <p:nvPicPr>
          <p:cNvPr id="12" name="รูปภาพ 11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H$6:$K$26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22263"/>
            <a:ext cx="3456384" cy="666734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16" name="รูปภาพ 1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H$6:$K$22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2264" y="454572"/>
            <a:ext cx="3503298" cy="547260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17" name="สี่เหลี่ยมผืนผ้า 16"/>
          <p:cNvSpPr/>
          <p:nvPr/>
        </p:nvSpPr>
        <p:spPr>
          <a:xfrm>
            <a:off x="5415880" y="1828527"/>
            <a:ext cx="2749682" cy="23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5410099" y="3445555"/>
            <a:ext cx="2749682" cy="487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5394654" y="4365104"/>
            <a:ext cx="2749682" cy="15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635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2" animBg="1"/>
      <p:bldP spid="17" grpId="3" animBg="1"/>
      <p:bldP spid="18" grpId="0" animBg="1"/>
      <p:bldP spid="18" grpId="2" animBg="1"/>
      <p:bldP spid="18" grpId="3" animBg="1"/>
      <p:bldP spid="19" grpId="0" animBg="1"/>
      <p:bldP spid="19" grpId="2" animBg="1"/>
      <p:bldP spid="19" grpId="3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10884" y="267399"/>
            <a:ext cx="1859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 plan</a:t>
            </a:r>
          </a:p>
          <a:p>
            <a:endParaRPr lang="th-TH" dirty="0"/>
          </a:p>
        </p:txBody>
      </p:sp>
      <p:sp>
        <p:nvSpPr>
          <p:cNvPr id="7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87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0" y="2060848"/>
            <a:ext cx="126342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Display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496" y="2614704"/>
            <a:ext cx="89883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 smtClean="0">
                <a:solidFill>
                  <a:srgbClr val="FF0000"/>
                </a:solidFill>
                <a:latin typeface="+mj-lt"/>
              </a:rPr>
              <a:t>แจ้งเตือน 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</a:rPr>
              <a:t>Station </a:t>
            </a:r>
            <a:r>
              <a:rPr lang="th-TH" sz="3200" b="1" dirty="0" smtClean="0">
                <a:solidFill>
                  <a:srgbClr val="FF0000"/>
                </a:solidFill>
                <a:latin typeface="+mj-lt"/>
              </a:rPr>
              <a:t>และ 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</a:rPr>
              <a:t>Order </a:t>
            </a:r>
            <a:r>
              <a:rPr lang="th-TH" sz="3200" b="1" dirty="0" smtClean="0">
                <a:solidFill>
                  <a:srgbClr val="FF0000"/>
                </a:solidFill>
                <a:latin typeface="+mj-lt"/>
              </a:rPr>
              <a:t>ในช่วงเวลาที่ผลิตที่มี</a:t>
            </a:r>
            <a:br>
              <a:rPr lang="th-TH" sz="3200" b="1" dirty="0" smtClean="0">
                <a:solidFill>
                  <a:srgbClr val="FF0000"/>
                </a:solidFill>
                <a:latin typeface="+mj-lt"/>
              </a:rPr>
            </a:br>
            <a:r>
              <a:rPr lang="th-TH" sz="3200" b="1" dirty="0" smtClean="0">
                <a:solidFill>
                  <a:srgbClr val="FF0000"/>
                </a:solidFill>
                <a:latin typeface="+mj-lt"/>
              </a:rPr>
              <a:t>ประสิทธิภาพ</a:t>
            </a:r>
            <a:r>
              <a:rPr lang="th-TH" sz="3200" b="1" dirty="0">
                <a:solidFill>
                  <a:srgbClr val="FF0000"/>
                </a:solidFill>
                <a:latin typeface="+mj-lt"/>
              </a:rPr>
              <a:t>ต่ำกว่า</a:t>
            </a:r>
            <a:r>
              <a:rPr lang="th-TH" sz="3200" b="1" dirty="0" smtClean="0">
                <a:solidFill>
                  <a:srgbClr val="FF0000"/>
                </a:solidFill>
                <a:latin typeface="+mj-lt"/>
              </a:rPr>
              <a:t>เกณฑ์ เพื่อให้ทำการตรวจสอบซึ่งอาจมีปัญหาเกิดขึ้น</a:t>
            </a:r>
            <a:endParaRPr lang="th-TH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0" y="1268760"/>
            <a:ext cx="5724128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Picture 4" descr="Image result for efficiency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29" y="1285057"/>
            <a:ext cx="703783" cy="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7504" y="128095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Performance Analysis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7" name="รูปภาพ 2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H$6:$K$22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9996" y="183987"/>
            <a:ext cx="4126944" cy="64468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0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ata collection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161" y="2123245"/>
            <a:ext cx="1459271" cy="19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1268760"/>
            <a:ext cx="8244407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128095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6. Collection Data and Document 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254" y="2265351"/>
            <a:ext cx="6373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แผงผังการเก็บและค้นหาข้อมูลของระบบ</a:t>
            </a:r>
            <a:endParaRPr lang="th-TH" sz="4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6439" t="26970" r="35322" b="12727"/>
          <a:stretch/>
        </p:blipFill>
        <p:spPr>
          <a:xfrm>
            <a:off x="1597045" y="31188"/>
            <a:ext cx="5647918" cy="6741368"/>
          </a:xfrm>
          <a:prstGeom prst="rect">
            <a:avLst/>
          </a:prstGeom>
        </p:spPr>
      </p:pic>
      <p:pic>
        <p:nvPicPr>
          <p:cNvPr id="2052" name="Picture 4" descr="Image result for data collectio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164" y="80001"/>
            <a:ext cx="1258486" cy="125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88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1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8244407" cy="7920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5496" y="293747"/>
            <a:ext cx="44424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 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Implementation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504" y="128095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6. Collection Data and Document Control</a:t>
            </a:r>
          </a:p>
        </p:txBody>
      </p:sp>
      <p:pic>
        <p:nvPicPr>
          <p:cNvPr id="17" name="Picture 4" descr="Image result for data collecti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164" y="80001"/>
            <a:ext cx="1258486" cy="125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3617" y="2165806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แบบฟอร์มการแสดงผลของข้อมูล</a:t>
            </a:r>
            <a:endParaRPr lang="th-TH" sz="4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458392"/>
              </p:ext>
            </p:extLst>
          </p:nvPr>
        </p:nvGraphicFramePr>
        <p:xfrm>
          <a:off x="395536" y="327136"/>
          <a:ext cx="7920880" cy="612068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70242"/>
                <a:gridCol w="1041738"/>
                <a:gridCol w="1018463"/>
                <a:gridCol w="1051857"/>
                <a:gridCol w="1352385"/>
                <a:gridCol w="1369082"/>
                <a:gridCol w="1017113"/>
              </a:tblGrid>
              <a:tr h="408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ชื่อ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order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ปริมาณผลิต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ชื่อลูกค้า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วันที่เริ่มผลิต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วันสิ้นสุดการผลิต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% </a:t>
                      </a:r>
                      <a:r>
                        <a:rPr lang="en-US" sz="2000" b="1" u="none" strike="noStrike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 1/01/2017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5102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 1/01/2017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 2/01/2017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3571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</a:rPr>
                        <a:t>นาย </a:t>
                      </a:r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1/01/2017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3/01/2017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A0003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6122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 2/01/2017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5/01/2017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3/01/2017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5/01/2017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98%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7653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4/01/2017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5/01/2017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12245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5/01/2017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6/1/2017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 1/01/2017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15306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5/01/2017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9/01/2017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7/01/2017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9/01/2017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25510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8/01/2017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10/01/2017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88%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30612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J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9/01/2017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114%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17347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10/01/2017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13/01/2017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5102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13/01/2017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8673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13/01/2017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9184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14/01/2017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98%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4592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12/1/2017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15/01/2017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  <a:tr h="357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 1/01/2017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A00016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>
                          <a:effectLst/>
                        </a:rPr>
                        <a:t>นาย </a:t>
                      </a:r>
                      <a:r>
                        <a:rPr lang="en-US" sz="1600" u="none" strike="noStrike">
                          <a:effectLst/>
                        </a:rPr>
                        <a:t>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12/01/2017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15/01/2017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5617" marR="5617" marT="56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17" marR="5617" marT="5617" marB="0" anchor="b"/>
                </a:tc>
              </a:tr>
            </a:tbl>
          </a:graphicData>
        </a:graphic>
      </p:graphicFrame>
      <p:sp>
        <p:nvSpPr>
          <p:cNvPr id="10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89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425624" y="2363426"/>
            <a:ext cx="84249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Analytic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Hierarchy Process (AHP)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by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weighting the criterion of performance indicators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including average completion time, utilization percentage, average no. of jobs in system and average jobs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lateness.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calculate the total production time usage </a:t>
            </a:r>
            <a:r>
              <a:rPr lang="en-US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and select the best job priority rule 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for jobs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to manage current jobs in the system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0" y="1268760"/>
            <a:ext cx="4860032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107504" y="1280954"/>
            <a:ext cx="522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ngsana New" pitchFamily="18" charset="-34"/>
              </a:rPr>
              <a:t>3. Methodology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ngsana New" pitchFamily="18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07504" y="332656"/>
            <a:ext cx="33710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Introduction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12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>
          <a:xfrm>
            <a:off x="6902896" y="6453336"/>
            <a:ext cx="2133600" cy="365125"/>
          </a:xfrm>
        </p:spPr>
        <p:txBody>
          <a:bodyPr/>
          <a:lstStyle/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t>9</a:t>
            </a:fld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/>
          <p:cNvSpPr/>
          <p:nvPr/>
        </p:nvSpPr>
        <p:spPr>
          <a:xfrm>
            <a:off x="0" y="293747"/>
            <a:ext cx="932452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405626" y="293747"/>
            <a:ext cx="4639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5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ngsana New" panose="02020603050405020304" pitchFamily="18" charset="-34"/>
              </a:rPr>
              <a:t>. Operation Plan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ngsana New" panose="02020603050405020304" pitchFamily="18" charset="-34"/>
            </a:endParaRPr>
          </a:p>
        </p:txBody>
      </p:sp>
      <p:sp>
        <p:nvSpPr>
          <p:cNvPr id="6" name="ตัวแทนหมายเลขภาพนิ่ง 2"/>
          <p:cNvSpPr txBox="1">
            <a:spLocks/>
          </p:cNvSpPr>
          <p:nvPr/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27CADF-54E0-4F09-80EB-16A45EE77782}" type="slidenum">
              <a:rPr lang="th-TH" sz="3200" b="1" smtClean="0">
                <a:solidFill>
                  <a:schemeClr val="tx1"/>
                </a:solidFill>
              </a:rPr>
              <a:pPr/>
              <a:t>90</a:t>
            </a:fld>
            <a:endParaRPr lang="th-TH" sz="3200" b="1" dirty="0">
              <a:solidFill>
                <a:schemeClr val="tx1"/>
              </a:solidFill>
            </a:endParaRPr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7814"/>
            <a:ext cx="2593512" cy="254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8" t="24407" r="18477" b="9053"/>
          <a:stretch/>
        </p:blipFill>
        <p:spPr bwMode="auto">
          <a:xfrm>
            <a:off x="539552" y="1407691"/>
            <a:ext cx="7783081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7829</TotalTime>
  <Words>3954</Words>
  <Application>Microsoft Macintosh PowerPoint</Application>
  <PresentationFormat>On-screen Show (4:3)</PresentationFormat>
  <Paragraphs>1033</Paragraphs>
  <Slides>90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Cambria</vt:lpstr>
      <vt:lpstr>Cambria Math</vt:lpstr>
      <vt:lpstr>Cordia New</vt:lpstr>
      <vt:lpstr>Helvetica</vt:lpstr>
      <vt:lpstr>TH K2D July8</vt:lpstr>
      <vt:lpstr>Angsana New</vt:lpstr>
      <vt:lpstr>Arial</vt:lpstr>
      <vt:lpstr>Calibri</vt:lpstr>
      <vt:lpstr>Tahoma</vt:lpstr>
      <vt:lpstr>ชุดรูปแบบของ Office</vt:lpstr>
      <vt:lpstr>DSS for S-M Industrial Production Scheduling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Development of Intelligent MES  for a Single Manufacturing Cell</dc:title>
  <dc:creator>Windows</dc:creator>
  <cp:lastModifiedBy>Chukkrit Visitsaktavorn</cp:lastModifiedBy>
  <cp:revision>165</cp:revision>
  <dcterms:created xsi:type="dcterms:W3CDTF">2017-01-20T06:17:20Z</dcterms:created>
  <dcterms:modified xsi:type="dcterms:W3CDTF">2017-02-20T06:21:07Z</dcterms:modified>
</cp:coreProperties>
</file>